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56"/>
  </p:notesMasterIdLst>
  <p:handoutMasterIdLst>
    <p:handoutMasterId r:id="rId57"/>
  </p:handoutMasterIdLst>
  <p:sldIdLst>
    <p:sldId id="256" r:id="rId2"/>
    <p:sldId id="296" r:id="rId3"/>
    <p:sldId id="321" r:id="rId4"/>
    <p:sldId id="298" r:id="rId5"/>
    <p:sldId id="306" r:id="rId6"/>
    <p:sldId id="307" r:id="rId7"/>
    <p:sldId id="261" r:id="rId8"/>
    <p:sldId id="284" r:id="rId9"/>
    <p:sldId id="262" r:id="rId10"/>
    <p:sldId id="285" r:id="rId11"/>
    <p:sldId id="286" r:id="rId12"/>
    <p:sldId id="287" r:id="rId13"/>
    <p:sldId id="288" r:id="rId14"/>
    <p:sldId id="310" r:id="rId15"/>
    <p:sldId id="301" r:id="rId16"/>
    <p:sldId id="289" r:id="rId17"/>
    <p:sldId id="267" r:id="rId18"/>
    <p:sldId id="266" r:id="rId19"/>
    <p:sldId id="263" r:id="rId20"/>
    <p:sldId id="300" r:id="rId21"/>
    <p:sldId id="269" r:id="rId22"/>
    <p:sldId id="302" r:id="rId23"/>
    <p:sldId id="282" r:id="rId24"/>
    <p:sldId id="291" r:id="rId25"/>
    <p:sldId id="264" r:id="rId26"/>
    <p:sldId id="308" r:id="rId27"/>
    <p:sldId id="309" r:id="rId28"/>
    <p:sldId id="292" r:id="rId29"/>
    <p:sldId id="305" r:id="rId30"/>
    <p:sldId id="299" r:id="rId31"/>
    <p:sldId id="313" r:id="rId32"/>
    <p:sldId id="314" r:id="rId33"/>
    <p:sldId id="315" r:id="rId34"/>
    <p:sldId id="293" r:id="rId35"/>
    <p:sldId id="265" r:id="rId36"/>
    <p:sldId id="270" r:id="rId37"/>
    <p:sldId id="271" r:id="rId38"/>
    <p:sldId id="272" r:id="rId39"/>
    <p:sldId id="281" r:id="rId40"/>
    <p:sldId id="273" r:id="rId41"/>
    <p:sldId id="274" r:id="rId42"/>
    <p:sldId id="275" r:id="rId43"/>
    <p:sldId id="276" r:id="rId44"/>
    <p:sldId id="277" r:id="rId45"/>
    <p:sldId id="278" r:id="rId46"/>
    <p:sldId id="279" r:id="rId47"/>
    <p:sldId id="280" r:id="rId48"/>
    <p:sldId id="283" r:id="rId49"/>
    <p:sldId id="304" r:id="rId50"/>
    <p:sldId id="312" r:id="rId51"/>
    <p:sldId id="268" r:id="rId52"/>
    <p:sldId id="311" r:id="rId53"/>
    <p:sldId id="295" r:id="rId54"/>
    <p:sldId id="290"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5325" autoAdjust="0"/>
  </p:normalViewPr>
  <p:slideViewPr>
    <p:cSldViewPr snapToGrid="0">
      <p:cViewPr varScale="1">
        <p:scale>
          <a:sx n="54" d="100"/>
          <a:sy n="54" d="100"/>
        </p:scale>
        <p:origin x="13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BE7F20-5881-415C-9A35-22C3D045A8F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0B9B02-7107-40D6-B6D2-8663150D12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E61B41-DE52-492E-950A-C4B9E870E7F8}" type="datetimeFigureOut">
              <a:rPr lang="en-US" smtClean="0"/>
              <a:t>9/30/2022</a:t>
            </a:fld>
            <a:endParaRPr lang="en-US"/>
          </a:p>
        </p:txBody>
      </p:sp>
      <p:sp>
        <p:nvSpPr>
          <p:cNvPr id="4" name="Footer Placeholder 3">
            <a:extLst>
              <a:ext uri="{FF2B5EF4-FFF2-40B4-BE49-F238E27FC236}">
                <a16:creationId xmlns:a16="http://schemas.microsoft.com/office/drawing/2014/main" id="{ED59A848-0FA0-4B99-9968-84686235B0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88CBD-C341-4444-9C11-3D4487F2D6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8C92BC-E434-425B-8B51-74558CDB6FD1}" type="slidenum">
              <a:rPr lang="en-US" smtClean="0"/>
              <a:t>‹#›</a:t>
            </a:fld>
            <a:endParaRPr lang="en-US"/>
          </a:p>
        </p:txBody>
      </p:sp>
    </p:spTree>
    <p:extLst>
      <p:ext uri="{BB962C8B-B14F-4D97-AF65-F5344CB8AC3E}">
        <p14:creationId xmlns:p14="http://schemas.microsoft.com/office/powerpoint/2010/main" val="378733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AF2F22-3247-4900-8A31-D94A70F1268A}" type="datetimeFigureOut">
              <a:rPr lang="en-US" smtClean="0"/>
              <a:t>9/30/2022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187DB-4E9B-42A8-8A7A-C00A15F68996}" type="slidenum">
              <a:rPr lang="en-US" smtClean="0"/>
              <a:t>‹#›</a:t>
            </a:fld>
            <a:endParaRPr lang="en-US"/>
          </a:p>
        </p:txBody>
      </p:sp>
    </p:spTree>
    <p:extLst>
      <p:ext uri="{BB962C8B-B14F-4D97-AF65-F5344CB8AC3E}">
        <p14:creationId xmlns:p14="http://schemas.microsoft.com/office/powerpoint/2010/main" val="3283091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tinybuddha.com/blog/releasing-the-need-for-approval-and-making-peace-with-yourself/"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“Self-care” is a trendy phrase these days, but what exactly does it mean? Why is it important? How do you do it?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It might seem like the concept of self-care is just an excuse to indulge in luxury or to treat yourself in some way. But there’s much more to it than that.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a:t>
            </a:fld>
            <a:endParaRPr lang="en-US"/>
          </a:p>
        </p:txBody>
      </p:sp>
    </p:spTree>
    <p:extLst>
      <p:ext uri="{BB962C8B-B14F-4D97-AF65-F5344CB8AC3E}">
        <p14:creationId xmlns:p14="http://schemas.microsoft.com/office/powerpoint/2010/main" val="3294967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10</a:t>
            </a:fld>
            <a:endParaRPr lang="en-US" dirty="0"/>
          </a:p>
        </p:txBody>
      </p:sp>
    </p:spTree>
    <p:extLst>
      <p:ext uri="{BB962C8B-B14F-4D97-AF65-F5344CB8AC3E}">
        <p14:creationId xmlns:p14="http://schemas.microsoft.com/office/powerpoint/2010/main" val="3338807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11</a:t>
            </a:fld>
            <a:endParaRPr lang="en-US"/>
          </a:p>
        </p:txBody>
      </p:sp>
    </p:spTree>
    <p:extLst>
      <p:ext uri="{BB962C8B-B14F-4D97-AF65-F5344CB8AC3E}">
        <p14:creationId xmlns:p14="http://schemas.microsoft.com/office/powerpoint/2010/main" val="644975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12</a:t>
            </a:fld>
            <a:endParaRPr lang="en-US" dirty="0"/>
          </a:p>
        </p:txBody>
      </p:sp>
    </p:spTree>
    <p:extLst>
      <p:ext uri="{BB962C8B-B14F-4D97-AF65-F5344CB8AC3E}">
        <p14:creationId xmlns:p14="http://schemas.microsoft.com/office/powerpoint/2010/main" val="2406599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13</a:t>
            </a:fld>
            <a:endParaRPr lang="en-US"/>
          </a:p>
        </p:txBody>
      </p:sp>
    </p:spTree>
    <p:extLst>
      <p:ext uri="{BB962C8B-B14F-4D97-AF65-F5344CB8AC3E}">
        <p14:creationId xmlns:p14="http://schemas.microsoft.com/office/powerpoint/2010/main" val="2080646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control + link to play video</a:t>
            </a:r>
          </a:p>
          <a:p>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14</a:t>
            </a:fld>
            <a:endParaRPr lang="en-US"/>
          </a:p>
        </p:txBody>
      </p:sp>
    </p:spTree>
    <p:extLst>
      <p:ext uri="{BB962C8B-B14F-4D97-AF65-F5344CB8AC3E}">
        <p14:creationId xmlns:p14="http://schemas.microsoft.com/office/powerpoint/2010/main" val="39897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Downplaying other team members or disciplines</a:t>
            </a:r>
          </a:p>
          <a:p>
            <a:pPr lvl="2"/>
            <a:r>
              <a:rPr lang="en-US" sz="1900" dirty="0"/>
              <a:t>“They don’t work as hard as me …. “</a:t>
            </a:r>
          </a:p>
          <a:p>
            <a:r>
              <a:rPr lang="en-US" sz="2500" dirty="0"/>
              <a:t>Upstaging their problems/issues with your own</a:t>
            </a:r>
          </a:p>
          <a:p>
            <a:pPr lvl="3"/>
            <a:r>
              <a:rPr lang="en-US" sz="1800" dirty="0"/>
              <a:t>“If he think that’s bad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15</a:t>
            </a:fld>
            <a:endParaRPr lang="en-US"/>
          </a:p>
        </p:txBody>
      </p:sp>
    </p:spTree>
    <p:extLst>
      <p:ext uri="{BB962C8B-B14F-4D97-AF65-F5344CB8AC3E}">
        <p14:creationId xmlns:p14="http://schemas.microsoft.com/office/powerpoint/2010/main" val="38786826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Distraction - Problems with attention,</a:t>
            </a:r>
            <a:r>
              <a:rPr lang="en-US" baseline="0" dirty="0"/>
              <a:t> internal noise, persistent intrusions</a:t>
            </a:r>
          </a:p>
          <a:p>
            <a:r>
              <a:rPr lang="en-US" dirty="0"/>
              <a:t>Sensitivity – avoiding and numbing</a:t>
            </a:r>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16</a:t>
            </a:fld>
            <a:endParaRPr lang="en-US" dirty="0"/>
          </a:p>
        </p:txBody>
      </p:sp>
    </p:spTree>
    <p:extLst>
      <p:ext uri="{BB962C8B-B14F-4D97-AF65-F5344CB8AC3E}">
        <p14:creationId xmlns:p14="http://schemas.microsoft.com/office/powerpoint/2010/main" val="3414123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17</a:t>
            </a:fld>
            <a:endParaRPr lang="en-US"/>
          </a:p>
        </p:txBody>
      </p:sp>
    </p:spTree>
    <p:extLst>
      <p:ext uri="{BB962C8B-B14F-4D97-AF65-F5344CB8AC3E}">
        <p14:creationId xmlns:p14="http://schemas.microsoft.com/office/powerpoint/2010/main" val="3007582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18</a:t>
            </a:fld>
            <a:endParaRPr lang="en-US"/>
          </a:p>
        </p:txBody>
      </p:sp>
    </p:spTree>
    <p:extLst>
      <p:ext uri="{BB962C8B-B14F-4D97-AF65-F5344CB8AC3E}">
        <p14:creationId xmlns:p14="http://schemas.microsoft.com/office/powerpoint/2010/main" val="2321873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19</a:t>
            </a:fld>
            <a:endParaRPr lang="en-US"/>
          </a:p>
        </p:txBody>
      </p:sp>
    </p:spTree>
    <p:extLst>
      <p:ext uri="{BB962C8B-B14F-4D97-AF65-F5344CB8AC3E}">
        <p14:creationId xmlns:p14="http://schemas.microsoft.com/office/powerpoint/2010/main" val="1841500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a:t>
            </a:fld>
            <a:endParaRPr lang="en-US"/>
          </a:p>
        </p:txBody>
      </p:sp>
    </p:spTree>
    <p:extLst>
      <p:ext uri="{BB962C8B-B14F-4D97-AF65-F5344CB8AC3E}">
        <p14:creationId xmlns:p14="http://schemas.microsoft.com/office/powerpoint/2010/main" val="1552709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20</a:t>
            </a:fld>
            <a:endParaRPr lang="en-US"/>
          </a:p>
        </p:txBody>
      </p:sp>
    </p:spTree>
    <p:extLst>
      <p:ext uri="{BB962C8B-B14F-4D97-AF65-F5344CB8AC3E}">
        <p14:creationId xmlns:p14="http://schemas.microsoft.com/office/powerpoint/2010/main" val="4999532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21</a:t>
            </a:fld>
            <a:endParaRPr lang="en-US" dirty="0"/>
          </a:p>
        </p:txBody>
      </p:sp>
    </p:spTree>
    <p:extLst>
      <p:ext uri="{BB962C8B-B14F-4D97-AF65-F5344CB8AC3E}">
        <p14:creationId xmlns:p14="http://schemas.microsoft.com/office/powerpoint/2010/main" val="1383204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buffer mean?  </a:t>
            </a:r>
          </a:p>
          <a:p>
            <a:pPr marL="171450" indent="-171450">
              <a:buFont typeface="Arial" panose="020B0604020202020204" pitchFamily="34" charset="0"/>
              <a:buChar char="•"/>
            </a:pPr>
            <a:r>
              <a:rPr lang="en-US" dirty="0"/>
              <a:t>Protects from impact.</a:t>
            </a:r>
          </a:p>
          <a:p>
            <a:pPr marL="171450" indent="-171450">
              <a:buFont typeface="Arial" panose="020B0604020202020204" pitchFamily="34" charset="0"/>
              <a:buChar char="•"/>
            </a:pPr>
            <a:r>
              <a:rPr lang="en-US" dirty="0"/>
              <a:t>A cushion-like device that reduces shock due to an impact</a:t>
            </a:r>
          </a:p>
          <a:p>
            <a:pPr marL="171450" indent="-171450">
              <a:buFont typeface="Arial" panose="020B0604020202020204" pitchFamily="34" charset="0"/>
              <a:buChar char="•"/>
            </a:pPr>
            <a:r>
              <a:rPr lang="en-US" b="0" i="0" dirty="0">
                <a:solidFill>
                  <a:srgbClr val="1A1A1A"/>
                </a:solidFill>
                <a:effectLst/>
                <a:latin typeface="Arial" panose="020B0604020202020204" pitchFamily="34" charset="0"/>
              </a:rPr>
              <a:t>a person or thing that shields and protects against annoyance, harm, hostile forces, etc., or that lessens the impact of a shock or reversal.</a:t>
            </a:r>
            <a:endParaRPr lang="en-US" dirty="0"/>
          </a:p>
          <a:p>
            <a:endParaRPr lang="en-US" dirty="0"/>
          </a:p>
          <a:p>
            <a:r>
              <a:rPr lang="en-US" dirty="0"/>
              <a:t>Who is a buffer for you?</a:t>
            </a:r>
          </a:p>
          <a:p>
            <a:r>
              <a:rPr lang="en-US" dirty="0"/>
              <a:t>Who are you a buffer for?</a:t>
            </a:r>
          </a:p>
          <a:p>
            <a:endParaRPr lang="en-US" dirty="0"/>
          </a:p>
          <a:p>
            <a:r>
              <a:rPr lang="en-US" dirty="0"/>
              <a:t>Answer in chat or unmute to talk</a:t>
            </a:r>
          </a:p>
        </p:txBody>
      </p:sp>
      <p:sp>
        <p:nvSpPr>
          <p:cNvPr id="4" name="Slide Number Placeholder 3"/>
          <p:cNvSpPr>
            <a:spLocks noGrp="1"/>
          </p:cNvSpPr>
          <p:nvPr>
            <p:ph type="sldNum" sz="quarter" idx="5"/>
          </p:nvPr>
        </p:nvSpPr>
        <p:spPr/>
        <p:txBody>
          <a:bodyPr/>
          <a:lstStyle/>
          <a:p>
            <a:fld id="{8BE187DB-4E9B-42A8-8A7A-C00A15F68996}" type="slidenum">
              <a:rPr lang="en-US" smtClean="0"/>
              <a:t>22</a:t>
            </a:fld>
            <a:endParaRPr lang="en-US"/>
          </a:p>
        </p:txBody>
      </p:sp>
    </p:spTree>
    <p:extLst>
      <p:ext uri="{BB962C8B-B14F-4D97-AF65-F5344CB8AC3E}">
        <p14:creationId xmlns:p14="http://schemas.microsoft.com/office/powerpoint/2010/main" val="3721151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628650" lvl="1"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23</a:t>
            </a:fld>
            <a:endParaRPr lang="en-US" dirty="0"/>
          </a:p>
        </p:txBody>
      </p:sp>
    </p:spTree>
    <p:extLst>
      <p:ext uri="{BB962C8B-B14F-4D97-AF65-F5344CB8AC3E}">
        <p14:creationId xmlns:p14="http://schemas.microsoft.com/office/powerpoint/2010/main" val="1869135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24</a:t>
            </a:fld>
            <a:endParaRPr lang="en-US"/>
          </a:p>
        </p:txBody>
      </p:sp>
    </p:spTree>
    <p:extLst>
      <p:ext uri="{BB962C8B-B14F-4D97-AF65-F5344CB8AC3E}">
        <p14:creationId xmlns:p14="http://schemas.microsoft.com/office/powerpoint/2010/main" val="3079512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Awareness of own needs, limits, emotions and resources</a:t>
            </a:r>
          </a:p>
          <a:p>
            <a:r>
              <a:rPr lang="en-US" dirty="0"/>
              <a:t>Balance</a:t>
            </a:r>
            <a:r>
              <a:rPr lang="en-US" baseline="0" dirty="0"/>
              <a:t> of work and play – take care of yourself and others</a:t>
            </a:r>
          </a:p>
          <a:p>
            <a:r>
              <a:rPr lang="en-US" baseline="0" dirty="0"/>
              <a:t>Connection to one’s self, others and to something larger</a:t>
            </a:r>
          </a:p>
          <a:p>
            <a:endParaRPr lang="en-US" baseline="0" dirty="0"/>
          </a:p>
          <a:p>
            <a:r>
              <a:rPr lang="en-US" b="1" baseline="0" dirty="0"/>
              <a:t>Activity:  </a:t>
            </a:r>
            <a:r>
              <a:rPr lang="en-US" baseline="0" dirty="0"/>
              <a:t>Ask the audience to give examples of awareness, balance and connection for self care.  Use a flipchart, white board or </a:t>
            </a:r>
            <a:r>
              <a:rPr lang="en-US" baseline="0" dirty="0" err="1"/>
              <a:t>chatbox</a:t>
            </a:r>
            <a:r>
              <a:rPr lang="en-US" baseline="0" dirty="0"/>
              <a:t> virtually to capture participants’ thoughts.</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Put </a:t>
            </a:r>
            <a:r>
              <a:rPr lang="en-US" baseline="0" dirty="0" err="1"/>
              <a:t>JamBoard</a:t>
            </a:r>
            <a:r>
              <a:rPr lang="en-US" baseline="0" dirty="0"/>
              <a:t> link in chat:  </a:t>
            </a:r>
            <a:r>
              <a:rPr lang="en-US" dirty="0"/>
              <a:t>https://jamboard.google.com/d/1-aIVygzKPo5sOwbUFW_RzAp4Ow2crDIknCtscaY4J0g/edit?usp=sharing  </a:t>
            </a:r>
          </a:p>
        </p:txBody>
      </p:sp>
      <p:sp>
        <p:nvSpPr>
          <p:cNvPr id="4" name="Slide Number Placeholder 3"/>
          <p:cNvSpPr>
            <a:spLocks noGrp="1"/>
          </p:cNvSpPr>
          <p:nvPr>
            <p:ph type="sldNum" sz="quarter" idx="10"/>
          </p:nvPr>
        </p:nvSpPr>
        <p:spPr/>
        <p:txBody>
          <a:bodyPr/>
          <a:lstStyle/>
          <a:p>
            <a:fld id="{0FF7D51B-11F1-4E03-B3CB-392447E9244A}" type="slidenum">
              <a:rPr lang="en-US" smtClean="0"/>
              <a:t>25</a:t>
            </a:fld>
            <a:endParaRPr lang="en-US"/>
          </a:p>
        </p:txBody>
      </p:sp>
    </p:spTree>
    <p:extLst>
      <p:ext uri="{BB962C8B-B14F-4D97-AF65-F5344CB8AC3E}">
        <p14:creationId xmlns:p14="http://schemas.microsoft.com/office/powerpoint/2010/main" val="1629186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i="0" dirty="0">
              <a:solidFill>
                <a:srgbClr val="000000"/>
              </a:solidFill>
              <a:effectLst/>
              <a:latin typeface="Avenir-Medium"/>
            </a:endParaRPr>
          </a:p>
          <a:p>
            <a:pPr marL="171450" indent="-171450">
              <a:buFont typeface="Arial" panose="020B0604020202020204" pitchFamily="34" charset="0"/>
              <a:buChar char="•"/>
            </a:pPr>
            <a:r>
              <a:rPr lang="en-US" b="0" i="0" dirty="0">
                <a:solidFill>
                  <a:srgbClr val="000000"/>
                </a:solidFill>
                <a:effectLst/>
                <a:latin typeface="Avenir-Medium"/>
              </a:rPr>
              <a:t>hard work is honorable and must be acknowledged </a:t>
            </a:r>
          </a:p>
          <a:p>
            <a:pPr marL="171450" indent="-171450">
              <a:buFont typeface="Arial" panose="020B0604020202020204" pitchFamily="34" charset="0"/>
              <a:buChar char="•"/>
            </a:pPr>
            <a:r>
              <a:rPr lang="en-US" b="0" i="0" dirty="0">
                <a:solidFill>
                  <a:srgbClr val="000000"/>
                </a:solidFill>
                <a:effectLst/>
                <a:latin typeface="Avenir-Medium"/>
              </a:rPr>
              <a:t>nothing endearing about overworking yourself until our body wears out</a:t>
            </a:r>
            <a:endParaRPr lang="en-US" dirty="0">
              <a:solidFill>
                <a:srgbClr val="000000"/>
              </a:solidFill>
              <a:latin typeface="Avenir-Medium"/>
            </a:endParaRPr>
          </a:p>
          <a:p>
            <a:pPr marL="171450" indent="-171450">
              <a:buFont typeface="Arial" panose="020B0604020202020204" pitchFamily="34" charset="0"/>
              <a:buChar char="•"/>
            </a:pPr>
            <a:r>
              <a:rPr lang="en-US" b="0" i="0" dirty="0">
                <a:solidFill>
                  <a:srgbClr val="000000"/>
                </a:solidFill>
                <a:effectLst/>
                <a:latin typeface="Avenir-Medium"/>
              </a:rPr>
              <a:t>nothing endearing about running on three hours of sleep everyday all in the name of proving your worth</a:t>
            </a:r>
          </a:p>
          <a:p>
            <a:pPr marL="171450" indent="-171450">
              <a:buFont typeface="Arial" panose="020B0604020202020204" pitchFamily="34" charset="0"/>
              <a:buChar char="•"/>
            </a:pPr>
            <a:r>
              <a:rPr lang="en-US" b="0" i="0" dirty="0">
                <a:solidFill>
                  <a:srgbClr val="000000"/>
                </a:solidFill>
                <a:effectLst/>
                <a:latin typeface="Avenir-Medium"/>
              </a:rPr>
              <a:t>quest to prove one’s worth should not come at the expense of one’s health.</a:t>
            </a:r>
          </a:p>
          <a:p>
            <a:pPr marL="171450" indent="-171450">
              <a:buFont typeface="Arial" panose="020B0604020202020204" pitchFamily="34" charset="0"/>
              <a:buChar char="•"/>
            </a:pPr>
            <a:endParaRPr lang="en-US" b="0" i="0" dirty="0">
              <a:solidFill>
                <a:srgbClr val="000000"/>
              </a:solidFill>
              <a:effectLst/>
              <a:latin typeface="Avenir-Medium"/>
            </a:endParaRP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00000"/>
                </a:solidFill>
                <a:effectLst/>
                <a:uLnTx/>
                <a:uFillTx/>
                <a:latin typeface="Avenir-Medium"/>
                <a:ea typeface="+mn-ea"/>
                <a:cs typeface="+mn-cs"/>
              </a:rPr>
              <a:t>If organizations and companies seriously want to get to the bottom of why employees are leaving at high rates, they need to start looking at care and burnout from a collective standpoint—and rethink their workplace culture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26</a:t>
            </a:fld>
            <a:endParaRPr lang="en-US"/>
          </a:p>
        </p:txBody>
      </p:sp>
    </p:spTree>
    <p:extLst>
      <p:ext uri="{BB962C8B-B14F-4D97-AF65-F5344CB8AC3E}">
        <p14:creationId xmlns:p14="http://schemas.microsoft.com/office/powerpoint/2010/main" val="1999495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27</a:t>
            </a:fld>
            <a:endParaRPr lang="en-US"/>
          </a:p>
        </p:txBody>
      </p:sp>
    </p:spTree>
    <p:extLst>
      <p:ext uri="{BB962C8B-B14F-4D97-AF65-F5344CB8AC3E}">
        <p14:creationId xmlns:p14="http://schemas.microsoft.com/office/powerpoint/2010/main" val="39510124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 audience:</a:t>
            </a:r>
          </a:p>
          <a:p>
            <a:pPr marL="171450" indent="-171450">
              <a:buFont typeface="Arial" panose="020B0604020202020204" pitchFamily="34" charset="0"/>
              <a:buChar char="•"/>
            </a:pPr>
            <a:r>
              <a:rPr lang="en-US" dirty="0"/>
              <a:t>What are American habits in the workplace?</a:t>
            </a:r>
          </a:p>
          <a:p>
            <a:pPr marL="628650" lvl="1" indent="-171450">
              <a:buFont typeface="Arial" panose="020B0604020202020204" pitchFamily="34" charset="0"/>
              <a:buChar char="•"/>
            </a:pPr>
            <a:r>
              <a:rPr lang="en-US" dirty="0"/>
              <a:t>Long hours</a:t>
            </a:r>
          </a:p>
          <a:p>
            <a:pPr marL="628650" lvl="1" indent="-171450">
              <a:buFont typeface="Arial" panose="020B0604020202020204" pitchFamily="34" charset="0"/>
              <a:buChar char="•"/>
            </a:pPr>
            <a:r>
              <a:rPr lang="en-US" dirty="0"/>
              <a:t>Going on vacation is rare</a:t>
            </a:r>
          </a:p>
          <a:p>
            <a:pPr marL="628650" lvl="1" indent="-171450">
              <a:buFont typeface="Arial" panose="020B0604020202020204" pitchFamily="34" charset="0"/>
              <a:buChar char="•"/>
            </a:pPr>
            <a:r>
              <a:rPr lang="en-US" dirty="0"/>
              <a:t>Eat at their desks</a:t>
            </a:r>
          </a:p>
          <a:p>
            <a:pPr marL="628650" lvl="1" indent="-171450">
              <a:buFont typeface="Arial" panose="020B0604020202020204" pitchFamily="34" charset="0"/>
              <a:buChar char="•"/>
            </a:pPr>
            <a:r>
              <a:rPr lang="en-US" dirty="0"/>
              <a:t>Seldom take breaks</a:t>
            </a:r>
          </a:p>
          <a:p>
            <a:pPr marL="628650" lvl="1" indent="-171450">
              <a:buFont typeface="Arial" panose="020B0604020202020204" pitchFamily="34" charset="0"/>
              <a:buChar char="•"/>
            </a:pPr>
            <a:r>
              <a:rPr lang="en-US" dirty="0"/>
              <a:t>Working after work hours</a:t>
            </a:r>
          </a:p>
          <a:p>
            <a:pPr marL="171450" indent="-171450">
              <a:buFont typeface="Arial" panose="020B0604020202020204" pitchFamily="34" charset="0"/>
              <a:buChar char="•"/>
            </a:pPr>
            <a:r>
              <a:rPr lang="en-US" dirty="0"/>
              <a:t>What are some messages that we get about self care in our culture?</a:t>
            </a:r>
          </a:p>
          <a:p>
            <a:pPr marL="628650" lvl="1" indent="-171450">
              <a:buFont typeface="Arial" panose="020B0604020202020204" pitchFamily="34" charset="0"/>
              <a:buChar char="•"/>
            </a:pPr>
            <a:r>
              <a:rPr lang="en-US" dirty="0"/>
              <a:t>Do not practice regularly</a:t>
            </a:r>
          </a:p>
          <a:p>
            <a:pPr marL="628650" lvl="1" indent="-171450">
              <a:buFont typeface="Arial" panose="020B0604020202020204" pitchFamily="34" charset="0"/>
              <a:buChar char="•"/>
            </a:pPr>
            <a:r>
              <a:rPr lang="en-US" dirty="0"/>
              <a:t>Many people feel guilty when they do make time to care for themselves</a:t>
            </a:r>
          </a:p>
          <a:p>
            <a:pPr marL="628650" lvl="1" indent="-171450">
              <a:buFont typeface="Arial" panose="020B0604020202020204" pitchFamily="34" charset="0"/>
              <a:buChar char="•"/>
            </a:pPr>
            <a:r>
              <a:rPr lang="en-US" dirty="0"/>
              <a:t>Over 56% of people think caring for yourself involves screen time, while just 30% say unplugging from technology is how they self-care</a:t>
            </a:r>
          </a:p>
          <a:p>
            <a:pPr marL="628650" lvl="1" indent="-171450">
              <a:buFont typeface="Arial" panose="020B0604020202020204" pitchFamily="34" charset="0"/>
              <a:buChar char="•"/>
            </a:pPr>
            <a:r>
              <a:rPr lang="en-US" dirty="0"/>
              <a:t>Parents feel the guiltiest about self care</a:t>
            </a:r>
          </a:p>
          <a:p>
            <a:endParaRPr lang="en-US" b="0" i="0" dirty="0">
              <a:solidFill>
                <a:srgbClr val="444444"/>
              </a:solidFill>
              <a:effectLst/>
              <a:latin typeface="Merriweather"/>
            </a:endParaRPr>
          </a:p>
          <a:p>
            <a:r>
              <a:rPr lang="en-US" b="0" i="0" dirty="0">
                <a:solidFill>
                  <a:srgbClr val="444444"/>
                </a:solidFill>
                <a:effectLst/>
                <a:latin typeface="Merriweather"/>
              </a:rPr>
              <a:t>We often talk about self-care, but it can be difficult in a world that values hard work and productivity. While it’s true that sometimes pushing ourselves can be a good for us, we need to be aware of our personal limitations, and aim for a happy medium.</a:t>
            </a:r>
          </a:p>
          <a:p>
            <a:endParaRPr lang="en-US" b="0" i="0" dirty="0">
              <a:solidFill>
                <a:srgbClr val="444444"/>
              </a:solidFill>
              <a:effectLst/>
              <a:latin typeface="Merriweather"/>
            </a:endParaRPr>
          </a:p>
          <a:p>
            <a:r>
              <a:rPr lang="en-US" b="0" i="0" dirty="0">
                <a:solidFill>
                  <a:srgbClr val="444444"/>
                </a:solidFill>
                <a:effectLst/>
                <a:latin typeface="Merriweather"/>
              </a:rPr>
              <a:t>As a society, we tend to celebrate the idea of “soldiering on”, pushing through whatever challenges face us. Too often this means expending more energy than what we take in. It’s simple mathematics and mechanics: if the energy out is greater than the energy in there’s going to be a problem somewhere down the line.</a:t>
            </a:r>
          </a:p>
          <a:p>
            <a:endParaRPr lang="en-US" b="0" i="0" dirty="0">
              <a:solidFill>
                <a:srgbClr val="444444"/>
              </a:solidFill>
              <a:effectLst/>
              <a:latin typeface="Merriweather"/>
            </a:endParaRPr>
          </a:p>
          <a:p>
            <a:r>
              <a:rPr lang="en-US" dirty="0"/>
              <a:t>https://www.directionpsychology.com/article/you-cant-pour-from-an-empty-cup/ </a:t>
            </a:r>
          </a:p>
        </p:txBody>
      </p:sp>
      <p:sp>
        <p:nvSpPr>
          <p:cNvPr id="4" name="Slide Number Placeholder 3"/>
          <p:cNvSpPr>
            <a:spLocks noGrp="1"/>
          </p:cNvSpPr>
          <p:nvPr>
            <p:ph type="sldNum" sz="quarter" idx="5"/>
          </p:nvPr>
        </p:nvSpPr>
        <p:spPr/>
        <p:txBody>
          <a:bodyPr/>
          <a:lstStyle/>
          <a:p>
            <a:fld id="{8BE187DB-4E9B-42A8-8A7A-C00A15F68996}" type="slidenum">
              <a:rPr lang="en-US" smtClean="0"/>
              <a:t>28</a:t>
            </a:fld>
            <a:endParaRPr lang="en-US"/>
          </a:p>
        </p:txBody>
      </p:sp>
    </p:spTree>
    <p:extLst>
      <p:ext uri="{BB962C8B-B14F-4D97-AF65-F5344CB8AC3E}">
        <p14:creationId xmlns:p14="http://schemas.microsoft.com/office/powerpoint/2010/main" val="25668750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29</a:t>
            </a:fld>
            <a:endParaRPr lang="en-US"/>
          </a:p>
        </p:txBody>
      </p:sp>
    </p:spTree>
    <p:extLst>
      <p:ext uri="{BB962C8B-B14F-4D97-AF65-F5344CB8AC3E}">
        <p14:creationId xmlns:p14="http://schemas.microsoft.com/office/powerpoint/2010/main" val="382721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E187DB-4E9B-42A8-8A7A-C00A15F689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6265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30</a:t>
            </a:fld>
            <a:endParaRPr lang="en-US"/>
          </a:p>
        </p:txBody>
      </p:sp>
    </p:spTree>
    <p:extLst>
      <p:ext uri="{BB962C8B-B14F-4D97-AF65-F5344CB8AC3E}">
        <p14:creationId xmlns:p14="http://schemas.microsoft.com/office/powerpoint/2010/main" val="14454609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31</a:t>
            </a:fld>
            <a:endParaRPr lang="en-US"/>
          </a:p>
        </p:txBody>
      </p:sp>
    </p:spTree>
    <p:extLst>
      <p:ext uri="{BB962C8B-B14F-4D97-AF65-F5344CB8AC3E}">
        <p14:creationId xmlns:p14="http://schemas.microsoft.com/office/powerpoint/2010/main" val="16129609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32</a:t>
            </a:fld>
            <a:endParaRPr lang="en-US"/>
          </a:p>
        </p:txBody>
      </p:sp>
    </p:spTree>
    <p:extLst>
      <p:ext uri="{BB962C8B-B14F-4D97-AF65-F5344CB8AC3E}">
        <p14:creationId xmlns:p14="http://schemas.microsoft.com/office/powerpoint/2010/main" val="20738116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33</a:t>
            </a:fld>
            <a:endParaRPr lang="en-US"/>
          </a:p>
        </p:txBody>
      </p:sp>
    </p:spTree>
    <p:extLst>
      <p:ext uri="{BB962C8B-B14F-4D97-AF65-F5344CB8AC3E}">
        <p14:creationId xmlns:p14="http://schemas.microsoft.com/office/powerpoint/2010/main" val="42243963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A4D6A"/>
                </a:solidFill>
                <a:effectLst/>
                <a:latin typeface="Open Sans"/>
              </a:rPr>
              <a:t>In a society in which people are expected to work long hours and pass on vacation days, there is an underlying belief that we must always be productive – which can ultimately take away from opportunities for self-care. But by taking some time out to engage in self-care, you may relieve the pressures of everyday life and reset yourself to get back to a healthy point where productivity is once again maximized. Considering the costs associated with mental health services, lost wages and more, spending some time on yourself may ultimately benefit everyone.</a:t>
            </a:r>
          </a:p>
          <a:p>
            <a:pPr algn="l"/>
            <a:r>
              <a:rPr lang="en-US" b="0" i="0" dirty="0">
                <a:solidFill>
                  <a:srgbClr val="3A4D6A"/>
                </a:solidFill>
                <a:effectLst/>
                <a:latin typeface="Open Sans"/>
              </a:rPr>
              <a:t>Burning the candle at both ends, so-to-speak, comes with significant consequences, which may include but are not limited to </a:t>
            </a:r>
            <a:r>
              <a:rPr lang="en-US" b="0" i="0" u="none" strike="noStrike" dirty="0">
                <a:solidFill>
                  <a:srgbClr val="2066A2"/>
                </a:solidFill>
                <a:effectLst/>
                <a:latin typeface="Open Sans"/>
              </a:rPr>
              <a:t>burnout, </a:t>
            </a:r>
            <a:r>
              <a:rPr lang="en-US" b="0" i="0" dirty="0">
                <a:solidFill>
                  <a:srgbClr val="3A4D6A"/>
                </a:solidFill>
                <a:effectLst/>
                <a:latin typeface="Open Sans"/>
              </a:rPr>
              <a:t>depression, anxiety, resentment and a whole host of other negative implications. Engaging in a self-care routine has been clinically proven to reduce or eliminate anxiety and depression, reduce stress, improve concentration, minimize frustration and anger, increase happiness, improve energy, and more. From a physical health perspective, self-care has been clinically proven to reduce heart disease, stroke and cancer. Spiritually, it may help keep us in tune with our higher power as well as realize our meaning in life.</a:t>
            </a:r>
          </a:p>
          <a:p>
            <a:r>
              <a:rPr lang="en-US" dirty="0"/>
              <a:t>https://www.snhu.edu/about-us/newsroom/2020/04/what-is-self-care </a:t>
            </a:r>
          </a:p>
        </p:txBody>
      </p:sp>
      <p:sp>
        <p:nvSpPr>
          <p:cNvPr id="4" name="Slide Number Placeholder 3"/>
          <p:cNvSpPr>
            <a:spLocks noGrp="1"/>
          </p:cNvSpPr>
          <p:nvPr>
            <p:ph type="sldNum" sz="quarter" idx="5"/>
          </p:nvPr>
        </p:nvSpPr>
        <p:spPr/>
        <p:txBody>
          <a:bodyPr/>
          <a:lstStyle/>
          <a:p>
            <a:fld id="{8BE187DB-4E9B-42A8-8A7A-C00A15F68996}" type="slidenum">
              <a:rPr lang="en-US" smtClean="0"/>
              <a:t>34</a:t>
            </a:fld>
            <a:endParaRPr lang="en-US"/>
          </a:p>
        </p:txBody>
      </p:sp>
    </p:spTree>
    <p:extLst>
      <p:ext uri="{BB962C8B-B14F-4D97-AF65-F5344CB8AC3E}">
        <p14:creationId xmlns:p14="http://schemas.microsoft.com/office/powerpoint/2010/main" val="27438836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747C83"/>
                </a:solidFill>
                <a:effectLst/>
                <a:latin typeface="Helvetica Neue"/>
              </a:rPr>
              <a:t>Always ask yourself - What can I do right now? What can I postpone? What can I</a:t>
            </a:r>
            <a:br>
              <a:rPr lang="en-US" dirty="0"/>
            </a:br>
            <a:r>
              <a:rPr lang="en-US" b="0" i="0" dirty="0">
                <a:solidFill>
                  <a:srgbClr val="747C83"/>
                </a:solidFill>
                <a:effectLst/>
                <a:latin typeface="Helvetica Neue"/>
              </a:rPr>
              <a:t>eliminate completely? Put stressful situations in perspective by figuring out what is really</a:t>
            </a:r>
            <a:br>
              <a:rPr lang="en-US" dirty="0"/>
            </a:br>
            <a:r>
              <a:rPr lang="en-US" b="0" i="0" dirty="0">
                <a:solidFill>
                  <a:srgbClr val="747C83"/>
                </a:solidFill>
                <a:effectLst/>
                <a:latin typeface="Helvetica Neue"/>
              </a:rPr>
              <a:t>important in the moment. What items in your life are bringing you closer to your goals and</a:t>
            </a:r>
            <a:br>
              <a:rPr lang="en-US" dirty="0"/>
            </a:br>
            <a:r>
              <a:rPr lang="en-US" b="0" i="0" dirty="0">
                <a:solidFill>
                  <a:srgbClr val="747C83"/>
                </a:solidFill>
                <a:effectLst/>
                <a:latin typeface="Helvetica Neue"/>
              </a:rPr>
              <a:t>the future you are deliberate about? Stay true to your ideas and desires to manifest these</a:t>
            </a:r>
            <a:br>
              <a:rPr lang="en-US" dirty="0"/>
            </a:br>
            <a:r>
              <a:rPr lang="en-US" b="0" i="0" dirty="0">
                <a:solidFill>
                  <a:srgbClr val="747C83"/>
                </a:solidFill>
                <a:effectLst/>
                <a:latin typeface="Helvetica Neue"/>
              </a:rPr>
              <a:t>goals. Stay true to spending time working toward these goals and cutting out the nonsense.</a:t>
            </a:r>
            <a:br>
              <a:rPr lang="en-US" dirty="0"/>
            </a:br>
            <a:r>
              <a:rPr lang="en-US" b="0" i="0" dirty="0">
                <a:solidFill>
                  <a:srgbClr val="747C83"/>
                </a:solidFill>
                <a:effectLst/>
                <a:latin typeface="Helvetica Neue"/>
              </a:rPr>
              <a:t>When you make a practice out of filtering the wants from the want-nots, everything comes</a:t>
            </a:r>
            <a:br>
              <a:rPr lang="en-US" dirty="0"/>
            </a:br>
            <a:r>
              <a:rPr lang="en-US" b="0" i="0" dirty="0">
                <a:solidFill>
                  <a:srgbClr val="747C83"/>
                </a:solidFill>
                <a:effectLst/>
                <a:latin typeface="Helvetica Neue"/>
              </a:rPr>
              <a:t>into perspective.</a:t>
            </a:r>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35</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747C83"/>
                </a:solidFill>
                <a:effectLst/>
                <a:latin typeface="Helvetica Neue"/>
              </a:rPr>
              <a:t>Always have at least one support system. Two is even better. Share your thoughts with</a:t>
            </a:r>
            <a:br>
              <a:rPr lang="en-US" dirty="0"/>
            </a:br>
            <a:r>
              <a:rPr lang="en-US" b="0" i="0" dirty="0">
                <a:solidFill>
                  <a:srgbClr val="747C83"/>
                </a:solidFill>
                <a:effectLst/>
                <a:latin typeface="Helvetica Neue"/>
              </a:rPr>
              <a:t>the people you trust to give you their honest advice. Family, friends, clergy, co-workers, and</a:t>
            </a:r>
            <a:br>
              <a:rPr lang="en-US" dirty="0"/>
            </a:br>
            <a:r>
              <a:rPr lang="en-US" b="0" i="0" dirty="0">
                <a:solidFill>
                  <a:srgbClr val="747C83"/>
                </a:solidFill>
                <a:effectLst/>
                <a:latin typeface="Helvetica Neue"/>
              </a:rPr>
              <a:t>anyone that is a good listener, can help you see the problems you are dealing with in a</a:t>
            </a:r>
            <a:br>
              <a:rPr lang="en-US" dirty="0"/>
            </a:br>
            <a:r>
              <a:rPr lang="en-US" b="0" i="0" dirty="0">
                <a:solidFill>
                  <a:srgbClr val="747C83"/>
                </a:solidFill>
                <a:effectLst/>
                <a:latin typeface="Helvetica Neue"/>
              </a:rPr>
              <a:t>constructive way. Never be afraid to ask for guidance when you need it. Receiving feedback</a:t>
            </a:r>
            <a:br>
              <a:rPr lang="en-US" dirty="0"/>
            </a:br>
            <a:r>
              <a:rPr lang="en-US" b="0" i="0" dirty="0">
                <a:solidFill>
                  <a:srgbClr val="747C83"/>
                </a:solidFill>
                <a:effectLst/>
                <a:latin typeface="Helvetica Neue"/>
              </a:rPr>
              <a:t>on a regular basis is empowering and builds the confidence to continue in positive</a:t>
            </a:r>
            <a:br>
              <a:rPr lang="en-US" dirty="0"/>
            </a:br>
            <a:r>
              <a:rPr lang="en-US" b="0" i="0" dirty="0">
                <a:solidFill>
                  <a:srgbClr val="747C83"/>
                </a:solidFill>
                <a:effectLst/>
                <a:latin typeface="Helvetica Neue"/>
              </a:rPr>
              <a:t>directions.</a:t>
            </a:r>
          </a:p>
          <a:p>
            <a:endParaRPr lang="en-US" b="0" i="0" dirty="0">
              <a:solidFill>
                <a:srgbClr val="747C83"/>
              </a:solidFill>
              <a:effectLst/>
              <a:latin typeface="Helvetica Neue"/>
            </a:endParaRPr>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36</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Exercise, bath, reading, movie,</a:t>
            </a:r>
            <a:r>
              <a:rPr lang="en-US" baseline="0" dirty="0"/>
              <a:t> meditate…</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747C83"/>
                </a:solidFill>
                <a:effectLst/>
                <a:latin typeface="Helvetica Neue"/>
              </a:rPr>
              <a:t>Make time for the simple things. Execute a daily plan of five-ten minutes to commit to</a:t>
            </a:r>
            <a:br>
              <a:rPr lang="en-US" dirty="0"/>
            </a:br>
            <a:r>
              <a:rPr lang="en-US" b="0" i="0" dirty="0">
                <a:solidFill>
                  <a:srgbClr val="747C83"/>
                </a:solidFill>
                <a:effectLst/>
                <a:latin typeface="Helvetica Neue"/>
              </a:rPr>
              <a:t>something simple that brings you joy. When you find yourself stressed or anxious, find that</a:t>
            </a:r>
            <a:br>
              <a:rPr lang="en-US" dirty="0"/>
            </a:br>
            <a:r>
              <a:rPr lang="en-US" b="0" i="0" dirty="0">
                <a:solidFill>
                  <a:srgbClr val="747C83"/>
                </a:solidFill>
                <a:effectLst/>
                <a:latin typeface="Helvetica Neue"/>
              </a:rPr>
              <a:t>one positive way you know can release the tension. Perhaps by doing just five-ten minutes</a:t>
            </a:r>
            <a:br>
              <a:rPr lang="en-US" dirty="0"/>
            </a:br>
            <a:r>
              <a:rPr lang="en-US" b="0" i="0" dirty="0">
                <a:solidFill>
                  <a:srgbClr val="747C83"/>
                </a:solidFill>
                <a:effectLst/>
                <a:latin typeface="Helvetica Neue"/>
              </a:rPr>
              <a:t>more of the simple activities you enjoy, exercising, or learning to write in a journal, you will</a:t>
            </a:r>
            <a:br>
              <a:rPr lang="en-US" dirty="0"/>
            </a:br>
            <a:r>
              <a:rPr lang="en-US" b="0" i="0" dirty="0">
                <a:solidFill>
                  <a:srgbClr val="747C83"/>
                </a:solidFill>
                <a:effectLst/>
                <a:latin typeface="Helvetica Neue"/>
              </a:rPr>
              <a:t>find yourself less stressed more often.</a:t>
            </a:r>
            <a:endParaRPr lang="en-US" dirty="0"/>
          </a:p>
          <a:p>
            <a:endParaRPr lang="en-US" dirty="0"/>
          </a:p>
          <a:p>
            <a:r>
              <a:rPr lang="en-US" dirty="0"/>
              <a:t>ACTIVITY – what could you do in 5 minutes?</a:t>
            </a:r>
          </a:p>
        </p:txBody>
      </p:sp>
      <p:sp>
        <p:nvSpPr>
          <p:cNvPr id="4" name="Slide Number Placeholder 3"/>
          <p:cNvSpPr>
            <a:spLocks noGrp="1"/>
          </p:cNvSpPr>
          <p:nvPr>
            <p:ph type="sldNum" sz="quarter" idx="10"/>
          </p:nvPr>
        </p:nvSpPr>
        <p:spPr/>
        <p:txBody>
          <a:bodyPr/>
          <a:lstStyle/>
          <a:p>
            <a:fld id="{0FF7D51B-11F1-4E03-B3CB-392447E9244A}" type="slidenum">
              <a:rPr lang="en-US" smtClean="0"/>
              <a:t>37</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cap="all" dirty="0">
                <a:solidFill>
                  <a:srgbClr val="292929"/>
                </a:solidFill>
                <a:effectLst/>
                <a:latin typeface="proxima-nova"/>
              </a:rPr>
              <a:t>BARRIERS TO DELEGATING</a:t>
            </a:r>
          </a:p>
          <a:p>
            <a:pPr algn="l"/>
            <a:r>
              <a:rPr lang="en-US" b="0" i="0" dirty="0">
                <a:solidFill>
                  <a:srgbClr val="777777"/>
                </a:solidFill>
                <a:effectLst/>
                <a:latin typeface="proxima-nova"/>
              </a:rPr>
              <a:t>Inevitably, leaders and managers tell me about the myriad barriers they see when they think about delegating. Here are some of their challenges – see if they ring a bell for you:</a:t>
            </a:r>
          </a:p>
          <a:p>
            <a:pPr algn="l">
              <a:buFont typeface="Arial" panose="020B0604020202020204" pitchFamily="34" charset="0"/>
              <a:buChar char="•"/>
            </a:pPr>
            <a:r>
              <a:rPr lang="en-US" b="0" i="0" dirty="0">
                <a:solidFill>
                  <a:srgbClr val="777777"/>
                </a:solidFill>
                <a:effectLst/>
                <a:latin typeface="proxima-nova"/>
              </a:rPr>
              <a:t>I don’t have time to train someone else to do it; it’s faster to just do it myself…</a:t>
            </a:r>
          </a:p>
          <a:p>
            <a:pPr algn="l">
              <a:buFont typeface="Arial" panose="020B0604020202020204" pitchFamily="34" charset="0"/>
              <a:buChar char="•"/>
            </a:pPr>
            <a:r>
              <a:rPr lang="en-US" b="0" i="0" dirty="0">
                <a:solidFill>
                  <a:srgbClr val="777777"/>
                </a:solidFill>
                <a:effectLst/>
                <a:latin typeface="proxima-nova"/>
              </a:rPr>
              <a:t>I’m not sure I can trust someone new with this task…</a:t>
            </a:r>
          </a:p>
          <a:p>
            <a:pPr algn="l">
              <a:buFont typeface="Arial" panose="020B0604020202020204" pitchFamily="34" charset="0"/>
              <a:buChar char="•"/>
            </a:pPr>
            <a:r>
              <a:rPr lang="en-US" b="0" i="0" dirty="0">
                <a:solidFill>
                  <a:srgbClr val="777777"/>
                </a:solidFill>
                <a:effectLst/>
                <a:latin typeface="proxima-nova"/>
              </a:rPr>
              <a:t>I don’t feel right asking others to do ‘my’ work…</a:t>
            </a:r>
          </a:p>
          <a:p>
            <a:pPr algn="l">
              <a:buFont typeface="Arial" panose="020B0604020202020204" pitchFamily="34" charset="0"/>
              <a:buChar char="•"/>
            </a:pPr>
            <a:r>
              <a:rPr lang="en-US" b="0" i="0" dirty="0">
                <a:solidFill>
                  <a:srgbClr val="777777"/>
                </a:solidFill>
                <a:effectLst/>
                <a:latin typeface="proxima-nova"/>
              </a:rPr>
              <a:t>I worry people on my team don’t have the right skills to do this task…</a:t>
            </a:r>
          </a:p>
          <a:p>
            <a:pPr algn="l">
              <a:buFont typeface="Arial" panose="020B0604020202020204" pitchFamily="34" charset="0"/>
              <a:buChar char="•"/>
            </a:pPr>
            <a:r>
              <a:rPr lang="en-US" b="0" i="0" dirty="0">
                <a:solidFill>
                  <a:srgbClr val="777777"/>
                </a:solidFill>
                <a:effectLst/>
                <a:latin typeface="proxima-nova"/>
              </a:rPr>
              <a:t>What if the person I delegate to feels this is too [boring, easy, hard] for them…</a:t>
            </a:r>
          </a:p>
          <a:p>
            <a:pPr algn="l">
              <a:buFont typeface="Arial" panose="020B0604020202020204" pitchFamily="34" charset="0"/>
              <a:buChar char="•"/>
            </a:pPr>
            <a:r>
              <a:rPr lang="en-US" b="0" i="0" dirty="0">
                <a:solidFill>
                  <a:srgbClr val="777777"/>
                </a:solidFill>
                <a:effectLst/>
                <a:latin typeface="proxima-nova"/>
              </a:rPr>
              <a:t>What if they do it wrong and I have to re-do it anyway?...</a:t>
            </a:r>
          </a:p>
          <a:p>
            <a:pPr algn="l"/>
            <a:r>
              <a:rPr lang="en-US" b="0" i="0" dirty="0">
                <a:solidFill>
                  <a:srgbClr val="777777"/>
                </a:solidFill>
                <a:effectLst/>
                <a:latin typeface="proxima-nova"/>
              </a:rPr>
              <a:t>Well, here’s the reality:</a:t>
            </a:r>
          </a:p>
          <a:p>
            <a:pPr algn="l"/>
            <a:r>
              <a:rPr lang="en-US" b="0" i="0" dirty="0">
                <a:solidFill>
                  <a:srgbClr val="777777"/>
                </a:solidFill>
                <a:effectLst/>
                <a:latin typeface="proxima-nova"/>
              </a:rPr>
              <a:t>First, unless you give people a chance to learn a task and earn your trust, you’ll be overloaded and overwhelmed forever – nothing will change. How’s your current workload working for </a:t>
            </a:r>
            <a:r>
              <a:rPr lang="en-US" b="0" i="0" dirty="0" err="1">
                <a:solidFill>
                  <a:srgbClr val="777777"/>
                </a:solidFill>
                <a:effectLst/>
                <a:latin typeface="proxima-nova"/>
              </a:rPr>
              <a:t>ya</a:t>
            </a:r>
            <a:r>
              <a:rPr lang="en-US" b="0" i="0" dirty="0">
                <a:solidFill>
                  <a:srgbClr val="777777"/>
                </a:solidFill>
                <a:effectLst/>
                <a:latin typeface="proxima-nova"/>
              </a:rPr>
              <a:t>?</a:t>
            </a:r>
          </a:p>
          <a:p>
            <a:pPr algn="l"/>
            <a:endParaRPr lang="en-US" b="0" i="0" cap="all" dirty="0">
              <a:solidFill>
                <a:srgbClr val="292929"/>
              </a:solidFill>
              <a:effectLst/>
              <a:latin typeface="proxima-nova"/>
            </a:endParaRPr>
          </a:p>
          <a:p>
            <a:pPr algn="l"/>
            <a:r>
              <a:rPr lang="en-US" b="0" i="0" cap="all" dirty="0">
                <a:solidFill>
                  <a:srgbClr val="292929"/>
                </a:solidFill>
                <a:effectLst/>
                <a:latin typeface="proxima-nova"/>
              </a:rPr>
              <a:t>BENEFITS OF DELEGATING</a:t>
            </a:r>
          </a:p>
          <a:p>
            <a:pPr algn="l"/>
            <a:r>
              <a:rPr lang="en-US" b="0" i="0" dirty="0">
                <a:solidFill>
                  <a:srgbClr val="777777"/>
                </a:solidFill>
                <a:effectLst/>
                <a:latin typeface="proxima-nova"/>
              </a:rPr>
              <a:t>There are lots of benefits that delegating well can yield. Some of them include:</a:t>
            </a:r>
          </a:p>
          <a:p>
            <a:pPr algn="l">
              <a:buFont typeface="Arial" panose="020B0604020202020204" pitchFamily="34" charset="0"/>
              <a:buChar char="•"/>
            </a:pPr>
            <a:r>
              <a:rPr lang="en-US" b="0" i="0" dirty="0">
                <a:solidFill>
                  <a:srgbClr val="777777"/>
                </a:solidFill>
                <a:effectLst/>
                <a:latin typeface="proxima-nova"/>
              </a:rPr>
              <a:t>Develops new competencies and skills in your staff, which helps them feel more satisfied in their job and feel more engaged (translation: they’ll be less likely to bail)</a:t>
            </a:r>
          </a:p>
          <a:p>
            <a:pPr algn="l">
              <a:buFont typeface="Arial" panose="020B0604020202020204" pitchFamily="34" charset="0"/>
              <a:buChar char="•"/>
            </a:pPr>
            <a:r>
              <a:rPr lang="en-US" b="0" i="0" dirty="0">
                <a:solidFill>
                  <a:srgbClr val="777777"/>
                </a:solidFill>
                <a:effectLst/>
                <a:latin typeface="proxima-nova"/>
              </a:rPr>
              <a:t>Develops more self-sufficiency and autonomy in your staff over time, which helps them feel good and relieves you of having to spend as much time providing support and input</a:t>
            </a:r>
          </a:p>
          <a:p>
            <a:pPr algn="l">
              <a:buFont typeface="Arial" panose="020B0604020202020204" pitchFamily="34" charset="0"/>
              <a:buChar char="•"/>
            </a:pPr>
            <a:r>
              <a:rPr lang="en-US" b="0" i="0" dirty="0">
                <a:solidFill>
                  <a:srgbClr val="777777"/>
                </a:solidFill>
                <a:effectLst/>
                <a:latin typeface="proxima-nova"/>
              </a:rPr>
              <a:t>Builds trust between you and your staff (it goes both ways)</a:t>
            </a:r>
          </a:p>
          <a:p>
            <a:pPr algn="l">
              <a:buFont typeface="Arial" panose="020B0604020202020204" pitchFamily="34" charset="0"/>
              <a:buChar char="•"/>
            </a:pPr>
            <a:r>
              <a:rPr lang="en-US" b="0" i="0" dirty="0">
                <a:solidFill>
                  <a:srgbClr val="777777"/>
                </a:solidFill>
                <a:effectLst/>
                <a:latin typeface="proxima-nova"/>
              </a:rPr>
              <a:t>Allows your staff to have a wider variety of experiences and makes them more well-rounded and satisfied</a:t>
            </a:r>
          </a:p>
          <a:p>
            <a:pPr algn="l">
              <a:buFont typeface="Arial" panose="020B0604020202020204" pitchFamily="34" charset="0"/>
              <a:buChar char="•"/>
            </a:pPr>
            <a:r>
              <a:rPr lang="en-US" b="0" i="0" dirty="0">
                <a:solidFill>
                  <a:srgbClr val="777777"/>
                </a:solidFill>
                <a:effectLst/>
                <a:latin typeface="proxima-nova"/>
              </a:rPr>
              <a:t>Improves service to clients – more qualified employees and faster/more efficient processes are possible when you share the work and remove the backlog</a:t>
            </a:r>
          </a:p>
          <a:p>
            <a:pPr algn="l">
              <a:buFont typeface="Arial" panose="020B0604020202020204" pitchFamily="34" charset="0"/>
              <a:buChar char="•"/>
            </a:pPr>
            <a:r>
              <a:rPr lang="en-US" b="0" i="0" dirty="0">
                <a:solidFill>
                  <a:srgbClr val="777777"/>
                </a:solidFill>
                <a:effectLst/>
                <a:latin typeface="proxima-nova"/>
              </a:rPr>
              <a:t>You become less overwhelmed and can feel less overworked (imagine that!)</a:t>
            </a:r>
          </a:p>
          <a:p>
            <a:r>
              <a:rPr lang="en-US" dirty="0"/>
              <a:t>https://www.talentgrow.com/blog/5-steps-to-delegating-right-and-reducing-your-stress </a:t>
            </a:r>
          </a:p>
        </p:txBody>
      </p:sp>
      <p:sp>
        <p:nvSpPr>
          <p:cNvPr id="4" name="Slide Number Placeholder 3"/>
          <p:cNvSpPr>
            <a:spLocks noGrp="1"/>
          </p:cNvSpPr>
          <p:nvPr>
            <p:ph type="sldNum" sz="quarter" idx="10"/>
          </p:nvPr>
        </p:nvSpPr>
        <p:spPr/>
        <p:txBody>
          <a:bodyPr/>
          <a:lstStyle/>
          <a:p>
            <a:fld id="{0FF7D51B-11F1-4E03-B3CB-392447E9244A}" type="slidenum">
              <a:rPr lang="en-US" smtClean="0"/>
              <a:t>38</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think that asking for help makes them weak… when in fact it makes them stronger and wiser.</a:t>
            </a:r>
          </a:p>
        </p:txBody>
      </p:sp>
      <p:sp>
        <p:nvSpPr>
          <p:cNvPr id="4" name="Slide Number Placeholder 3"/>
          <p:cNvSpPr>
            <a:spLocks noGrp="1"/>
          </p:cNvSpPr>
          <p:nvPr>
            <p:ph type="sldNum" sz="quarter" idx="5"/>
          </p:nvPr>
        </p:nvSpPr>
        <p:spPr/>
        <p:txBody>
          <a:bodyPr/>
          <a:lstStyle/>
          <a:p>
            <a:fld id="{8BE187DB-4E9B-42A8-8A7A-C00A15F68996}" type="slidenum">
              <a:rPr lang="en-US" smtClean="0"/>
              <a:t>39</a:t>
            </a:fld>
            <a:endParaRPr lang="en-US"/>
          </a:p>
        </p:txBody>
      </p:sp>
    </p:spTree>
    <p:extLst>
      <p:ext uri="{BB962C8B-B14F-4D97-AF65-F5344CB8AC3E}">
        <p14:creationId xmlns:p14="http://schemas.microsoft.com/office/powerpoint/2010/main" val="4141194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 Use the Burnout Self Test handout.  Distribute to participants.  If you are presenting a virtual training, be sure to give this to participants in advance of the training.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4</a:t>
            </a:fld>
            <a:endParaRPr lang="en-US" dirty="0"/>
          </a:p>
        </p:txBody>
      </p:sp>
    </p:spTree>
    <p:extLst>
      <p:ext uri="{BB962C8B-B14F-4D97-AF65-F5344CB8AC3E}">
        <p14:creationId xmlns:p14="http://schemas.microsoft.com/office/powerpoint/2010/main" val="11636494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Worry tree- the idea is to “hang” your worries on a tree or bush outside your home.  When you enter your home, the worries do not come inside with you.  The worries will be there when you leave to return to work.  This can be difficult when you work from home, therefore consider a transition activity.  Develop an activity that transitions you from work to your personal life such as listening to music, exercise, take a shower, etc.  It is important to try to separate your work life from your personal life.  </a:t>
            </a:r>
          </a:p>
          <a:p>
            <a:pPr algn="l">
              <a:buFont typeface="Arial" panose="020B0604020202020204" pitchFamily="34" charset="0"/>
              <a:buChar char="•"/>
            </a:pPr>
            <a:r>
              <a:rPr lang="en-US" b="0" i="0" dirty="0">
                <a:solidFill>
                  <a:srgbClr val="202124"/>
                </a:solidFill>
                <a:effectLst/>
                <a:latin typeface="arial" panose="020B0604020202020204" pitchFamily="34" charset="0"/>
              </a:rPr>
              <a:t>Establishing </a:t>
            </a:r>
            <a:r>
              <a:rPr lang="en-US" b="1" i="0" dirty="0">
                <a:solidFill>
                  <a:srgbClr val="202124"/>
                </a:solidFill>
                <a:effectLst/>
                <a:latin typeface="arial" panose="020B0604020202020204" pitchFamily="34" charset="0"/>
              </a:rPr>
              <a:t>Work</a:t>
            </a:r>
            <a:r>
              <a:rPr lang="en-US" b="0" i="0" dirty="0">
                <a:solidFill>
                  <a:srgbClr val="202124"/>
                </a:solidFill>
                <a:effectLst/>
                <a:latin typeface="arial" panose="020B0604020202020204" pitchFamily="34" charset="0"/>
              </a:rPr>
              <a:t>-</a:t>
            </a:r>
            <a:r>
              <a:rPr lang="en-US" b="1" i="0" dirty="0">
                <a:solidFill>
                  <a:srgbClr val="202124"/>
                </a:solidFill>
                <a:effectLst/>
                <a:latin typeface="arial" panose="020B0604020202020204" pitchFamily="34" charset="0"/>
              </a:rPr>
              <a:t>Life</a:t>
            </a:r>
            <a:r>
              <a:rPr lang="en-US" b="0" i="0" dirty="0">
                <a:solidFill>
                  <a:srgbClr val="202124"/>
                </a:solidFill>
                <a:effectLst/>
                <a:latin typeface="arial" panose="020B0604020202020204" pitchFamily="34" charset="0"/>
              </a:rPr>
              <a:t> Boundaries. ...</a:t>
            </a:r>
          </a:p>
          <a:p>
            <a:pPr algn="l">
              <a:buFont typeface="Arial" panose="020B0604020202020204" pitchFamily="34" charset="0"/>
              <a:buChar char="•"/>
            </a:pPr>
            <a:r>
              <a:rPr lang="en-US" b="0" i="0" dirty="0">
                <a:solidFill>
                  <a:srgbClr val="202124"/>
                </a:solidFill>
                <a:effectLst/>
                <a:latin typeface="arial" panose="020B0604020202020204" pitchFamily="34" charset="0"/>
              </a:rPr>
              <a:t>Create a Schedule. ...</a:t>
            </a:r>
          </a:p>
          <a:p>
            <a:pPr algn="l">
              <a:buFont typeface="Arial" panose="020B0604020202020204" pitchFamily="34" charset="0"/>
              <a:buChar char="•"/>
            </a:pPr>
            <a:r>
              <a:rPr lang="en-US" b="0" i="0" dirty="0">
                <a:solidFill>
                  <a:srgbClr val="202124"/>
                </a:solidFill>
                <a:effectLst/>
                <a:latin typeface="arial" panose="020B0604020202020204" pitchFamily="34" charset="0"/>
              </a:rPr>
              <a:t>Unplugging from Technology. ...</a:t>
            </a:r>
          </a:p>
          <a:p>
            <a:pPr algn="l">
              <a:buFont typeface="Arial" panose="020B0604020202020204" pitchFamily="34" charset="0"/>
              <a:buChar char="•"/>
            </a:pPr>
            <a:r>
              <a:rPr lang="en-US" b="0" i="0" dirty="0">
                <a:solidFill>
                  <a:srgbClr val="202124"/>
                </a:solidFill>
                <a:effectLst/>
                <a:latin typeface="arial" panose="020B0604020202020204" pitchFamily="34" charset="0"/>
              </a:rPr>
              <a:t>Leave the Office. ...</a:t>
            </a:r>
          </a:p>
          <a:p>
            <a:pPr algn="l">
              <a:buFont typeface="Arial" panose="020B0604020202020204" pitchFamily="34" charset="0"/>
              <a:buChar char="•"/>
            </a:pPr>
            <a:r>
              <a:rPr lang="en-US" b="0" i="0" dirty="0">
                <a:solidFill>
                  <a:srgbClr val="202124"/>
                </a:solidFill>
                <a:effectLst/>
                <a:latin typeface="arial" panose="020B0604020202020204" pitchFamily="34" charset="0"/>
              </a:rPr>
              <a:t>Meditation. ...</a:t>
            </a:r>
          </a:p>
          <a:p>
            <a:pPr algn="l">
              <a:buFont typeface="Arial" panose="020B0604020202020204" pitchFamily="34" charset="0"/>
              <a:buChar char="•"/>
            </a:pPr>
            <a:r>
              <a:rPr lang="en-US" b="0" i="0" dirty="0">
                <a:solidFill>
                  <a:srgbClr val="202124"/>
                </a:solidFill>
                <a:effectLst/>
                <a:latin typeface="arial" panose="020B0604020202020204" pitchFamily="34" charset="0"/>
              </a:rPr>
              <a:t>Schedule Time for Your </a:t>
            </a:r>
            <a:r>
              <a:rPr lang="en-US" b="1" i="0" dirty="0">
                <a:solidFill>
                  <a:srgbClr val="202124"/>
                </a:solidFill>
                <a:effectLst/>
                <a:latin typeface="arial" panose="020B0604020202020204" pitchFamily="34" charset="0"/>
              </a:rPr>
              <a:t>Personal Life</a:t>
            </a:r>
            <a:r>
              <a:rPr lang="en-US" b="0" i="0" dirty="0">
                <a:solidFill>
                  <a:srgbClr val="202124"/>
                </a:solidFill>
                <a:effectLst/>
                <a:latin typeface="arial" panose="020B0604020202020204" pitchFamily="34" charset="0"/>
              </a:rPr>
              <a:t>. ...</a:t>
            </a:r>
          </a:p>
          <a:p>
            <a:pPr algn="l">
              <a:buFont typeface="Arial" panose="020B0604020202020204" pitchFamily="34" charset="0"/>
              <a:buChar char="•"/>
            </a:pPr>
            <a:r>
              <a:rPr lang="en-US" b="0" i="0" dirty="0">
                <a:solidFill>
                  <a:srgbClr val="202124"/>
                </a:solidFill>
                <a:effectLst/>
                <a:latin typeface="arial" panose="020B0604020202020204" pitchFamily="34" charset="0"/>
              </a:rPr>
              <a:t>Establish Boundaries with Others.</a:t>
            </a:r>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40</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Saying no doesn’t mean you’re a bad person.  It doesn’t mean you are being rude, selfish, or unkind.  Learning where your need to say yes come from is a great way to learn to let go. </a:t>
            </a:r>
            <a:r>
              <a:rPr lang="en-US" b="0" i="0" dirty="0">
                <a:solidFill>
                  <a:srgbClr val="333333"/>
                </a:solidFill>
                <a:effectLst/>
                <a:latin typeface="Arial" panose="020B0604020202020204" pitchFamily="34" charset="0"/>
              </a:rPr>
              <a:t>as children, we learned that saying no was impolite or inappropriate.</a:t>
            </a:r>
          </a:p>
          <a:p>
            <a:pPr algn="l"/>
            <a:r>
              <a:rPr lang="en-US" b="0" i="0" dirty="0">
                <a:solidFill>
                  <a:srgbClr val="333333"/>
                </a:solidFill>
                <a:effectLst/>
                <a:latin typeface="Arial" panose="020B0604020202020204" pitchFamily="34" charset="0"/>
              </a:rPr>
              <a:t>If you said no to your mom, dad, teacher, uncle, grandparents, and so on, you were most certainly considered to be being rude, and you would have probably been told off for it.</a:t>
            </a:r>
          </a:p>
          <a:p>
            <a:pPr algn="l"/>
            <a:r>
              <a:rPr lang="en-US" b="0" i="0" dirty="0">
                <a:solidFill>
                  <a:srgbClr val="333333"/>
                </a:solidFill>
                <a:effectLst/>
                <a:latin typeface="Arial" panose="020B0604020202020204" pitchFamily="34" charset="0"/>
              </a:rPr>
              <a:t>Saying no was off limits, and yes was the polite and likable thing to say.</a:t>
            </a:r>
          </a:p>
          <a:p>
            <a:pPr algn="l"/>
            <a:r>
              <a:rPr lang="en-US" b="0" i="0" dirty="0">
                <a:solidFill>
                  <a:srgbClr val="333333"/>
                </a:solidFill>
                <a:effectLst/>
                <a:latin typeface="Arial" panose="020B0604020202020204" pitchFamily="34" charset="0"/>
              </a:rPr>
              <a:t>Now that we are all adults, we are more mature and capable of making our own choices, as well as knowing the difference between wrong and right. Therefore, no shouldn’t be an off limits word, but rather something that we decide on ourselves, based on our own discretion.</a:t>
            </a:r>
          </a:p>
          <a:p>
            <a:pPr algn="l"/>
            <a:r>
              <a:rPr lang="en-US" b="0" i="0" dirty="0">
                <a:solidFill>
                  <a:srgbClr val="333333"/>
                </a:solidFill>
                <a:effectLst/>
                <a:latin typeface="Arial" panose="020B0604020202020204" pitchFamily="34" charset="0"/>
              </a:rPr>
              <a:t>But sadly, we hold onto our childhood beliefs and we continue to associate no with being dislikeable, bad mannered, unkind, or selfish. We worry that if we say no, we will feel humiliated, guilty, or ashamed, and will end up being alone, rejected, or abandoned.</a:t>
            </a:r>
          </a:p>
          <a:p>
            <a:pPr algn="l"/>
            <a:r>
              <a:rPr lang="en-US" b="1" i="0" dirty="0">
                <a:solidFill>
                  <a:srgbClr val="333333"/>
                </a:solidFill>
                <a:effectLst/>
                <a:latin typeface="Bitter"/>
              </a:rPr>
              <a:t>Knowing Your Value</a:t>
            </a:r>
          </a:p>
          <a:p>
            <a:pPr algn="l"/>
            <a:r>
              <a:rPr lang="en-US" b="0" i="0" dirty="0">
                <a:solidFill>
                  <a:srgbClr val="333333"/>
                </a:solidFill>
                <a:effectLst/>
                <a:latin typeface="Arial" panose="020B0604020202020204" pitchFamily="34" charset="0"/>
              </a:rPr>
              <a:t>The second step to learning to say no is realizing that you are valuable and choosing your own opinion about yourself over others.</a:t>
            </a:r>
          </a:p>
          <a:p>
            <a:pPr algn="l"/>
            <a:r>
              <a:rPr lang="en-US" b="0" i="0" dirty="0">
                <a:solidFill>
                  <a:srgbClr val="333333"/>
                </a:solidFill>
                <a:effectLst/>
                <a:latin typeface="Arial" panose="020B0604020202020204" pitchFamily="34" charset="0"/>
              </a:rPr>
              <a:t>I have learned that if you live your life depending on </a:t>
            </a:r>
            <a:r>
              <a:rPr lang="en-US" b="0" i="0" u="none" strike="noStrike" dirty="0">
                <a:solidFill>
                  <a:srgbClr val="3FA9F5"/>
                </a:solidFill>
                <a:effectLst/>
                <a:latin typeface="Arial" panose="020B0604020202020204" pitchFamily="34" charset="0"/>
                <a:hlinkClick r:id="rId3" tooltip="Releasing the Need for Approval and Making Peace with Yourself"/>
              </a:rPr>
              <a:t>other people’s approval</a:t>
            </a:r>
            <a:r>
              <a:rPr lang="en-US" b="0" i="0" dirty="0">
                <a:solidFill>
                  <a:srgbClr val="333333"/>
                </a:solidFill>
                <a:effectLst/>
                <a:latin typeface="Arial" panose="020B0604020202020204" pitchFamily="34" charset="0"/>
              </a:rPr>
              <a:t>, you will never feel free and truly happy.</a:t>
            </a:r>
          </a:p>
          <a:p>
            <a:pPr algn="l"/>
            <a:r>
              <a:rPr lang="en-US" b="0" i="0" dirty="0">
                <a:solidFill>
                  <a:srgbClr val="333333"/>
                </a:solidFill>
                <a:effectLst/>
                <a:latin typeface="Arial" panose="020B0604020202020204" pitchFamily="34" charset="0"/>
              </a:rPr>
              <a:t>If you depend on other people’s approval, what you are basically saying is “Their opinion of me is more important than my opinion about myself.”</a:t>
            </a:r>
          </a:p>
          <a:p>
            <a:pPr algn="l"/>
            <a:r>
              <a:rPr lang="en-US" b="0" i="0" dirty="0">
                <a:solidFill>
                  <a:srgbClr val="333333"/>
                </a:solidFill>
                <a:effectLst/>
                <a:latin typeface="Arial" panose="020B0604020202020204" pitchFamily="34" charset="0"/>
              </a:rPr>
              <a:t>If your opinion of yourself is actually quite low, remember that:</a:t>
            </a:r>
          </a:p>
          <a:p>
            <a:pPr algn="l">
              <a:buFont typeface="Arial" panose="020B0604020202020204" pitchFamily="34" charset="0"/>
              <a:buChar char="•"/>
            </a:pPr>
            <a:r>
              <a:rPr lang="en-US" b="0" i="0" dirty="0">
                <a:solidFill>
                  <a:srgbClr val="333333"/>
                </a:solidFill>
                <a:effectLst/>
                <a:latin typeface="Arial" panose="020B0604020202020204" pitchFamily="34" charset="0"/>
              </a:rPr>
              <a:t>Your problems do not define you.</a:t>
            </a:r>
          </a:p>
          <a:p>
            <a:pPr algn="l">
              <a:buFont typeface="Arial" panose="020B0604020202020204" pitchFamily="34" charset="0"/>
              <a:buChar char="•"/>
            </a:pPr>
            <a:r>
              <a:rPr lang="en-US" b="0" i="0" dirty="0">
                <a:solidFill>
                  <a:srgbClr val="333333"/>
                </a:solidFill>
                <a:effectLst/>
                <a:latin typeface="Arial" panose="020B0604020202020204" pitchFamily="34" charset="0"/>
              </a:rPr>
              <a:t>It’s okay to make mistakes—nobody is perfect, and everybody does things that they regret; this is what makes us human.</a:t>
            </a:r>
          </a:p>
          <a:p>
            <a:pPr algn="l">
              <a:buFont typeface="Arial" panose="020B0604020202020204" pitchFamily="34" charset="0"/>
              <a:buChar char="•"/>
            </a:pPr>
            <a:r>
              <a:rPr lang="en-US" b="0" i="0" dirty="0">
                <a:solidFill>
                  <a:srgbClr val="333333"/>
                </a:solidFill>
                <a:effectLst/>
                <a:latin typeface="Arial" panose="020B0604020202020204" pitchFamily="34" charset="0"/>
              </a:rPr>
              <a:t>What makes a person great is not their looks or achievements, but their willingness to love others, be humble, and grow as a person.</a:t>
            </a:r>
          </a:p>
          <a:p>
            <a:pPr algn="l">
              <a:buFont typeface="Arial" panose="020B0604020202020204" pitchFamily="34" charset="0"/>
              <a:buChar char="•"/>
            </a:pPr>
            <a:r>
              <a:rPr lang="en-US" b="0" i="0" dirty="0">
                <a:solidFill>
                  <a:srgbClr val="333333"/>
                </a:solidFill>
                <a:effectLst/>
                <a:latin typeface="Arial" panose="020B0604020202020204" pitchFamily="34" charset="0"/>
              </a:rPr>
              <a:t>You are unique, valuable, and important. No one else in this world can offer what you can.</a:t>
            </a:r>
          </a:p>
          <a:p>
            <a:pPr algn="l"/>
            <a:r>
              <a:rPr lang="en-US" b="1" i="0" dirty="0">
                <a:solidFill>
                  <a:srgbClr val="333333"/>
                </a:solidFill>
                <a:effectLst/>
                <a:latin typeface="Bitter"/>
              </a:rPr>
              <a:t>Is It Really Worth It?</a:t>
            </a:r>
          </a:p>
          <a:p>
            <a:pPr algn="l"/>
            <a:r>
              <a:rPr lang="en-US" b="0" i="0" dirty="0">
                <a:solidFill>
                  <a:srgbClr val="333333"/>
                </a:solidFill>
                <a:effectLst/>
                <a:latin typeface="Arial" panose="020B0604020202020204" pitchFamily="34" charset="0"/>
              </a:rPr>
              <a:t>The third step to learning to say no is deciding if saying yes is really worth it.</a:t>
            </a:r>
          </a:p>
          <a:p>
            <a:pPr algn="l"/>
            <a:r>
              <a:rPr lang="en-US" b="0" i="0" dirty="0">
                <a:solidFill>
                  <a:srgbClr val="333333"/>
                </a:solidFill>
                <a:effectLst/>
                <a:latin typeface="Arial" panose="020B0604020202020204" pitchFamily="34" charset="0"/>
              </a:rPr>
              <a:t>After committing to something, doubt eventually sets in and you may begin to think of ways you can get out of it.</a:t>
            </a:r>
          </a:p>
          <a:p>
            <a:pPr algn="l"/>
            <a:r>
              <a:rPr lang="en-US" b="0" i="0" dirty="0">
                <a:solidFill>
                  <a:srgbClr val="333333"/>
                </a:solidFill>
                <a:effectLst/>
                <a:latin typeface="Arial" panose="020B0604020202020204" pitchFamily="34" charset="0"/>
              </a:rPr>
              <a:t>And if you don’t have any good excuses, you then have to decide if you are going to tell the truth or come up with a lie.</a:t>
            </a:r>
          </a:p>
          <a:p>
            <a:pPr algn="l"/>
            <a:r>
              <a:rPr lang="en-US" b="0" i="0" dirty="0">
                <a:solidFill>
                  <a:srgbClr val="333333"/>
                </a:solidFill>
                <a:effectLst/>
                <a:latin typeface="Arial" panose="020B0604020202020204" pitchFamily="34" charset="0"/>
              </a:rPr>
              <a:t>Think about the anguish, stress, and resentment that saying yes has caused you. Wouldn’t it be so much easier and straightforward to just say no in the first place?</a:t>
            </a:r>
          </a:p>
          <a:p>
            <a:pPr algn="l"/>
            <a:r>
              <a:rPr lang="en-US" b="0" i="0" dirty="0">
                <a:solidFill>
                  <a:srgbClr val="333333"/>
                </a:solidFill>
                <a:effectLst/>
                <a:latin typeface="Arial" panose="020B0604020202020204" pitchFamily="34" charset="0"/>
              </a:rPr>
              <a:t>I remember this one time that I said yes to something and then later felt so bad about it that I ended up lying my way out of it. I still feel bad that I lied.</a:t>
            </a:r>
          </a:p>
          <a:p>
            <a:pPr algn="l"/>
            <a:r>
              <a:rPr lang="en-US" b="0" i="0" dirty="0">
                <a:solidFill>
                  <a:srgbClr val="333333"/>
                </a:solidFill>
                <a:effectLst/>
                <a:latin typeface="Arial" panose="020B0604020202020204" pitchFamily="34" charset="0"/>
              </a:rPr>
              <a:t>My boss called me one day and was asked if I could work the following Saturday. As usual, I blurted out a polite “Yes, of course, that’s no problem at all.” I actually had plans with my boyfriend, which I was really looking forward to.</a:t>
            </a:r>
          </a:p>
          <a:p>
            <a:pPr algn="l"/>
            <a:r>
              <a:rPr lang="en-US" b="0" i="0" dirty="0">
                <a:solidFill>
                  <a:srgbClr val="333333"/>
                </a:solidFill>
                <a:effectLst/>
                <a:latin typeface="Arial" panose="020B0604020202020204" pitchFamily="34" charset="0"/>
              </a:rPr>
              <a:t>Later, I found myself feeling absolutely terrible about having said yes and I wished that I had just had the guts to say no from the beginning.</a:t>
            </a:r>
          </a:p>
          <a:p>
            <a:pPr algn="l"/>
            <a:r>
              <a:rPr lang="en-US" b="0" i="0" dirty="0">
                <a:solidFill>
                  <a:srgbClr val="333333"/>
                </a:solidFill>
                <a:effectLst/>
                <a:latin typeface="Arial" panose="020B0604020202020204" pitchFamily="34" charset="0"/>
              </a:rPr>
              <a:t>Dreading the idea of having to work that day, I called my boss back with the best excuse I could think of. I told her that I had completely forgotten that it was my dad’s birthday that Saturday and that we had a family get-together (which was certainly not the case).</a:t>
            </a:r>
          </a:p>
          <a:p>
            <a:pPr algn="l"/>
            <a:r>
              <a:rPr lang="en-US" b="0" i="0" dirty="0">
                <a:solidFill>
                  <a:srgbClr val="333333"/>
                </a:solidFill>
                <a:effectLst/>
                <a:latin typeface="Arial" panose="020B0604020202020204" pitchFamily="34" charset="0"/>
              </a:rPr>
              <a:t>Looking back, I realize that it really isn’t worth it to say yes when you don’t want to. I have a right to say no and shouldn’t be afraid of letting other people down at the cost of my own happiness.</a:t>
            </a:r>
          </a:p>
          <a:p>
            <a:pPr algn="l"/>
            <a:r>
              <a:rPr lang="en-US" b="0" i="0" dirty="0">
                <a:solidFill>
                  <a:srgbClr val="333333"/>
                </a:solidFill>
                <a:effectLst/>
                <a:latin typeface="Arial" panose="020B0604020202020204" pitchFamily="34" charset="0"/>
              </a:rPr>
              <a:t>If you have also decided that it’s worth it to you, and want to learn to say no, try these simple yet effective tips for doing so with confidence.</a:t>
            </a:r>
          </a:p>
          <a:p>
            <a:pPr algn="l"/>
            <a:r>
              <a:rPr lang="en-US" b="1" i="0" dirty="0">
                <a:solidFill>
                  <a:srgbClr val="333333"/>
                </a:solidFill>
                <a:effectLst/>
                <a:latin typeface="Bitter"/>
              </a:rPr>
              <a:t>Helpful Tips for Saying No</a:t>
            </a:r>
          </a:p>
          <a:p>
            <a:pPr algn="l">
              <a:buFont typeface="Arial" panose="020B0604020202020204" pitchFamily="34" charset="0"/>
              <a:buChar char="•"/>
            </a:pPr>
            <a:r>
              <a:rPr lang="en-US" b="0" i="0" dirty="0">
                <a:solidFill>
                  <a:srgbClr val="333333"/>
                </a:solidFill>
                <a:effectLst/>
                <a:latin typeface="Arial" panose="020B0604020202020204" pitchFamily="34" charset="0"/>
              </a:rPr>
              <a:t>Be direct, such as “no, I can’t” or “no, I don’t want to.”</a:t>
            </a:r>
          </a:p>
          <a:p>
            <a:pPr algn="l">
              <a:buFont typeface="Arial" panose="020B0604020202020204" pitchFamily="34" charset="0"/>
              <a:buChar char="•"/>
            </a:pPr>
            <a:r>
              <a:rPr lang="en-US" b="0" i="0" dirty="0">
                <a:solidFill>
                  <a:srgbClr val="333333"/>
                </a:solidFill>
                <a:effectLst/>
                <a:latin typeface="Arial" panose="020B0604020202020204" pitchFamily="34" charset="0"/>
              </a:rPr>
              <a:t>Don’t apologize and give all sorts of reasons.</a:t>
            </a:r>
          </a:p>
          <a:p>
            <a:pPr algn="l">
              <a:buFont typeface="Arial" panose="020B0604020202020204" pitchFamily="34" charset="0"/>
              <a:buChar char="•"/>
            </a:pPr>
            <a:r>
              <a:rPr lang="en-US" b="0" i="0" dirty="0">
                <a:solidFill>
                  <a:srgbClr val="333333"/>
                </a:solidFill>
                <a:effectLst/>
                <a:latin typeface="Arial" panose="020B0604020202020204" pitchFamily="34" charset="0"/>
              </a:rPr>
              <a:t>Don’t lie. Lying will most likely lead to guilt—and remember, this is what you are trying to avoid feeling.</a:t>
            </a:r>
          </a:p>
          <a:p>
            <a:pPr algn="l">
              <a:buFont typeface="Arial" panose="020B0604020202020204" pitchFamily="34" charset="0"/>
              <a:buChar char="•"/>
            </a:pPr>
            <a:r>
              <a:rPr lang="en-US" b="0" i="0" dirty="0">
                <a:solidFill>
                  <a:srgbClr val="333333"/>
                </a:solidFill>
                <a:effectLst/>
                <a:latin typeface="Arial" panose="020B0604020202020204" pitchFamily="34" charset="0"/>
              </a:rPr>
              <a:t>Remember that it is better to say no now than be resentful later.</a:t>
            </a:r>
          </a:p>
          <a:p>
            <a:pPr algn="l">
              <a:buFont typeface="Arial" panose="020B0604020202020204" pitchFamily="34" charset="0"/>
              <a:buChar char="•"/>
            </a:pPr>
            <a:r>
              <a:rPr lang="en-US" b="0" i="0" dirty="0">
                <a:solidFill>
                  <a:srgbClr val="333333"/>
                </a:solidFill>
                <a:effectLst/>
                <a:latin typeface="Arial" panose="020B0604020202020204" pitchFamily="34" charset="0"/>
              </a:rPr>
              <a:t>Be polite, such as “Thanks for asking.”</a:t>
            </a:r>
          </a:p>
          <a:p>
            <a:pPr algn="l">
              <a:buFont typeface="Arial" panose="020B0604020202020204" pitchFamily="34" charset="0"/>
              <a:buChar char="•"/>
            </a:pPr>
            <a:r>
              <a:rPr lang="en-US" b="0" i="0" dirty="0">
                <a:solidFill>
                  <a:srgbClr val="333333"/>
                </a:solidFill>
                <a:effectLst/>
                <a:latin typeface="Arial" panose="020B0604020202020204" pitchFamily="34" charset="0"/>
              </a:rPr>
              <a:t>Practice saying no. Imagine a scenario and then practice saying no either by yourself or with a friend. This will get you feeling a lot more comfortable with saying no.</a:t>
            </a:r>
          </a:p>
          <a:p>
            <a:pPr algn="l">
              <a:buFont typeface="Arial" panose="020B0604020202020204" pitchFamily="34" charset="0"/>
              <a:buChar char="•"/>
            </a:pPr>
            <a:r>
              <a:rPr lang="en-US" b="0" i="0" dirty="0">
                <a:solidFill>
                  <a:srgbClr val="333333"/>
                </a:solidFill>
                <a:effectLst/>
                <a:latin typeface="Arial" panose="020B0604020202020204" pitchFamily="34" charset="0"/>
              </a:rPr>
              <a:t>Don’t say “I’ll think about it” if you don’t want to do it. This will just prolong the situation and make you feel even more stressed.</a:t>
            </a:r>
          </a:p>
          <a:p>
            <a:pPr algn="l">
              <a:buFont typeface="Arial" panose="020B0604020202020204" pitchFamily="34" charset="0"/>
              <a:buChar char="•"/>
            </a:pPr>
            <a:r>
              <a:rPr lang="en-US" b="0" i="0" dirty="0">
                <a:solidFill>
                  <a:srgbClr val="333333"/>
                </a:solidFill>
                <a:effectLst/>
                <a:latin typeface="Arial" panose="020B0604020202020204" pitchFamily="34" charset="0"/>
              </a:rPr>
              <a:t>Remember that your self-worth does not depend on how much you do for other people.</a:t>
            </a:r>
          </a:p>
          <a:p>
            <a:pPr algn="l"/>
            <a:r>
              <a:rPr lang="en-US" b="0" i="0" dirty="0">
                <a:solidFill>
                  <a:srgbClr val="333333"/>
                </a:solidFill>
                <a:effectLst/>
                <a:latin typeface="Arial" panose="020B0604020202020204" pitchFamily="34" charset="0"/>
              </a:rPr>
              <a:t>Learning to say no has been one of the best things I have done for myself. Not only has it challenged me to overcome my fear of rejection, it has helped me to feel in control.</a:t>
            </a:r>
          </a:p>
          <a:p>
            <a:pPr algn="l"/>
            <a:r>
              <a:rPr lang="en-US" b="0" i="0" dirty="0">
                <a:solidFill>
                  <a:srgbClr val="333333"/>
                </a:solidFill>
                <a:effectLst/>
                <a:latin typeface="Arial" panose="020B0604020202020204" pitchFamily="34" charset="0"/>
              </a:rPr>
              <a:t>I don’t feel trapped, resentful, or guilty anymore. Instead, I feel empowered and free.</a:t>
            </a:r>
          </a:p>
          <a:p>
            <a:pPr algn="l"/>
            <a:r>
              <a:rPr lang="en-US" b="0" i="0" dirty="0">
                <a:solidFill>
                  <a:srgbClr val="333333"/>
                </a:solidFill>
                <a:effectLst/>
                <a:latin typeface="Arial" panose="020B0604020202020204" pitchFamily="34" charset="0"/>
              </a:rPr>
              <a:t>If you want that same feeling of freedom and empowerment, then take control, challenge yourself, and learn to say no.</a:t>
            </a:r>
          </a:p>
          <a:p>
            <a:endParaRPr lang="en-US" dirty="0"/>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41</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Doom scrolling – going through news feed seeing negative</a:t>
            </a:r>
          </a:p>
          <a:p>
            <a:endParaRPr lang="en-US" dirty="0"/>
          </a:p>
          <a:p>
            <a:r>
              <a:rPr lang="en-US" dirty="0"/>
              <a:t>News diet – restricting news</a:t>
            </a:r>
          </a:p>
          <a:p>
            <a:endParaRPr lang="en-US" dirty="0"/>
          </a:p>
          <a:p>
            <a:r>
              <a:rPr lang="en-US" dirty="0"/>
              <a:t>Find another algorithm</a:t>
            </a:r>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42</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43</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 supervision</a:t>
            </a:r>
          </a:p>
          <a:p>
            <a:r>
              <a:rPr lang="en-US" dirty="0"/>
              <a:t>Reflective supervision</a:t>
            </a:r>
          </a:p>
          <a:p>
            <a:endParaRPr lang="en-US" dirty="0"/>
          </a:p>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44</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Stay energized about your work.</a:t>
            </a:r>
          </a:p>
        </p:txBody>
      </p:sp>
      <p:sp>
        <p:nvSpPr>
          <p:cNvPr id="4" name="Slide Number Placeholder 3"/>
          <p:cNvSpPr>
            <a:spLocks noGrp="1"/>
          </p:cNvSpPr>
          <p:nvPr>
            <p:ph type="sldNum" sz="quarter" idx="10"/>
          </p:nvPr>
        </p:nvSpPr>
        <p:spPr/>
        <p:txBody>
          <a:bodyPr/>
          <a:lstStyle/>
          <a:p>
            <a:fld id="{0FF7D51B-11F1-4E03-B3CB-392447E9244A}" type="slidenum">
              <a:rPr lang="en-US" smtClean="0"/>
              <a:t>45</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46</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Positive coping mechanism</a:t>
            </a:r>
            <a:r>
              <a:rPr lang="en-US" baseline="0" dirty="0"/>
              <a:t> – one of the most common mental benefits of exercise is stress relief.  Exercise also increases concentrations of norepinephrine – a chemical that can moderate the brain’s response to stress.</a:t>
            </a:r>
          </a:p>
          <a:p>
            <a:endParaRPr lang="en-US" baseline="0" dirty="0"/>
          </a:p>
          <a:p>
            <a:r>
              <a:rPr lang="en-US" baseline="0" dirty="0"/>
              <a:t>Boost happy chemicals – exercise releases endorphins, which create feelings of happiness and euphoria.</a:t>
            </a:r>
          </a:p>
          <a:p>
            <a:endParaRPr lang="en-US" baseline="0" dirty="0"/>
          </a:p>
          <a:p>
            <a:r>
              <a:rPr lang="en-US" baseline="0" dirty="0"/>
              <a:t>Alleviate symptoms of depression – exercise can be just as effective as antidepressant pills in treating depression.</a:t>
            </a:r>
          </a:p>
          <a:p>
            <a:endParaRPr lang="en-US" baseline="0" dirty="0"/>
          </a:p>
          <a:p>
            <a:r>
              <a:rPr lang="en-US" baseline="0" dirty="0"/>
              <a:t>Self worth – regardless of weight, size, gender or age, exercise can quickly elevate a person’s perception of his or her attractiveness.</a:t>
            </a:r>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47</a:t>
            </a:fld>
            <a:endParaRPr lang="en-US"/>
          </a:p>
        </p:txBody>
      </p:sp>
    </p:spTree>
    <p:extLst>
      <p:ext uri="{BB962C8B-B14F-4D97-AF65-F5344CB8AC3E}">
        <p14:creationId xmlns:p14="http://schemas.microsoft.com/office/powerpoint/2010/main" val="989797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48</a:t>
            </a:fld>
            <a:endParaRPr lang="en-US"/>
          </a:p>
        </p:txBody>
      </p:sp>
    </p:spTree>
    <p:extLst>
      <p:ext uri="{BB962C8B-B14F-4D97-AF65-F5344CB8AC3E}">
        <p14:creationId xmlns:p14="http://schemas.microsoft.com/office/powerpoint/2010/main" val="42873710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My self-care action plan.  </a:t>
            </a:r>
          </a:p>
          <a:p>
            <a:r>
              <a:rPr lang="en-US" dirty="0"/>
              <a:t>Give participants  5-10 minutes to start completing their action plan.  You can create breakout groups also and have them address questions separately in each group.  Have participants share their action plans.  Sharing is voluntary. </a:t>
            </a:r>
          </a:p>
        </p:txBody>
      </p:sp>
      <p:sp>
        <p:nvSpPr>
          <p:cNvPr id="4" name="Slide Number Placeholder 3"/>
          <p:cNvSpPr>
            <a:spLocks noGrp="1"/>
          </p:cNvSpPr>
          <p:nvPr>
            <p:ph type="sldNum" sz="quarter" idx="5"/>
          </p:nvPr>
        </p:nvSpPr>
        <p:spPr/>
        <p:txBody>
          <a:bodyPr/>
          <a:lstStyle/>
          <a:p>
            <a:fld id="{8BE187DB-4E9B-42A8-8A7A-C00A15F68996}" type="slidenum">
              <a:rPr lang="en-US" smtClean="0"/>
              <a:t>49</a:t>
            </a:fld>
            <a:endParaRPr lang="en-US"/>
          </a:p>
        </p:txBody>
      </p:sp>
    </p:spTree>
    <p:extLst>
      <p:ext uri="{BB962C8B-B14F-4D97-AF65-F5344CB8AC3E}">
        <p14:creationId xmlns:p14="http://schemas.microsoft.com/office/powerpoint/2010/main" val="2816955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participants to discuss their scores. They can choose to share their score or keep it to themselves.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Share you score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Things that popped out at you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Were you surprised?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Chat – have people respond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Unmute a couple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5</a:t>
            </a:fld>
            <a:endParaRPr lang="en-US"/>
          </a:p>
        </p:txBody>
      </p:sp>
    </p:spTree>
    <p:extLst>
      <p:ext uri="{BB962C8B-B14F-4D97-AF65-F5344CB8AC3E}">
        <p14:creationId xmlns:p14="http://schemas.microsoft.com/office/powerpoint/2010/main" val="177632463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Keep this slide up while participants are working on their action plans</a:t>
            </a:r>
          </a:p>
        </p:txBody>
      </p:sp>
      <p:sp>
        <p:nvSpPr>
          <p:cNvPr id="4" name="Slide Number Placeholder 3"/>
          <p:cNvSpPr>
            <a:spLocks noGrp="1"/>
          </p:cNvSpPr>
          <p:nvPr>
            <p:ph type="sldNum" sz="quarter" idx="5"/>
          </p:nvPr>
        </p:nvSpPr>
        <p:spPr/>
        <p:txBody>
          <a:bodyPr/>
          <a:lstStyle/>
          <a:p>
            <a:fld id="{8BE187DB-4E9B-42A8-8A7A-C00A15F68996}" type="slidenum">
              <a:rPr lang="en-US" smtClean="0"/>
              <a:t>50</a:t>
            </a:fld>
            <a:endParaRPr lang="en-US"/>
          </a:p>
        </p:txBody>
      </p:sp>
    </p:spTree>
    <p:extLst>
      <p:ext uri="{BB962C8B-B14F-4D97-AF65-F5344CB8AC3E}">
        <p14:creationId xmlns:p14="http://schemas.microsoft.com/office/powerpoint/2010/main" val="39247794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51</a:t>
            </a:fld>
            <a:endParaRPr lang="en-US"/>
          </a:p>
        </p:txBody>
      </p:sp>
    </p:spTree>
    <p:extLst>
      <p:ext uri="{BB962C8B-B14F-4D97-AF65-F5344CB8AC3E}">
        <p14:creationId xmlns:p14="http://schemas.microsoft.com/office/powerpoint/2010/main" val="41224053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54</a:t>
            </a:fld>
            <a:endParaRPr lang="en-US"/>
          </a:p>
        </p:txBody>
      </p:sp>
    </p:spTree>
    <p:extLst>
      <p:ext uri="{BB962C8B-B14F-4D97-AF65-F5344CB8AC3E}">
        <p14:creationId xmlns:p14="http://schemas.microsoft.com/office/powerpoint/2010/main" val="168902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Questions to ask participants:</a:t>
            </a:r>
          </a:p>
          <a:p>
            <a:pPr marL="171450" indent="-171450">
              <a:buFont typeface="Arial" panose="020B0604020202020204" pitchFamily="34" charset="0"/>
              <a:buChar char="•"/>
            </a:pPr>
            <a:r>
              <a:rPr lang="en-US" dirty="0"/>
              <a:t>Were you surprised at the results?</a:t>
            </a:r>
          </a:p>
          <a:p>
            <a:pPr marL="171450" indent="-171450">
              <a:buFont typeface="Arial" panose="020B0604020202020204" pitchFamily="34" charset="0"/>
              <a:buChar char="•"/>
            </a:pPr>
            <a:r>
              <a:rPr lang="en-US" dirty="0"/>
              <a:t>Do you feel the results are accurate?</a:t>
            </a:r>
          </a:p>
          <a:p>
            <a:pPr marL="171450" indent="-171450">
              <a:buFont typeface="Arial" panose="020B0604020202020204" pitchFamily="34" charset="0"/>
              <a:buChar char="•"/>
            </a:pPr>
            <a:r>
              <a:rPr lang="en-US" dirty="0"/>
              <a:t>What question stuck out at you the most?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6</a:t>
            </a:fld>
            <a:endParaRPr lang="en-US"/>
          </a:p>
        </p:txBody>
      </p:sp>
    </p:spTree>
    <p:extLst>
      <p:ext uri="{BB962C8B-B14F-4D97-AF65-F5344CB8AC3E}">
        <p14:creationId xmlns:p14="http://schemas.microsoft.com/office/powerpoint/2010/main" val="2327383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F7D51B-11F1-4E03-B3CB-392447E9244A}" type="slidenum">
              <a:rPr lang="en-US" smtClean="0"/>
              <a:t>7</a:t>
            </a:fld>
            <a:endParaRPr lang="en-US" dirty="0"/>
          </a:p>
        </p:txBody>
      </p:sp>
    </p:spTree>
    <p:extLst>
      <p:ext uri="{BB962C8B-B14F-4D97-AF65-F5344CB8AC3E}">
        <p14:creationId xmlns:p14="http://schemas.microsoft.com/office/powerpoint/2010/main" val="4136611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8</a:t>
            </a:fld>
            <a:endParaRPr lang="en-US"/>
          </a:p>
        </p:txBody>
      </p:sp>
    </p:spTree>
    <p:extLst>
      <p:ext uri="{BB962C8B-B14F-4D97-AF65-F5344CB8AC3E}">
        <p14:creationId xmlns:p14="http://schemas.microsoft.com/office/powerpoint/2010/main" val="112385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9</a:t>
            </a:fld>
            <a:endParaRPr lang="en-US"/>
          </a:p>
        </p:txBody>
      </p:sp>
    </p:spTree>
    <p:extLst>
      <p:ext uri="{BB962C8B-B14F-4D97-AF65-F5344CB8AC3E}">
        <p14:creationId xmlns:p14="http://schemas.microsoft.com/office/powerpoint/2010/main" val="2014809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4" name="Date Placeholder 3"/>
          <p:cNvSpPr>
            <a:spLocks noGrp="1"/>
          </p:cNvSpPr>
          <p:nvPr>
            <p:ph type="dt" sz="half" idx="10"/>
          </p:nvPr>
        </p:nvSpPr>
        <p:spPr/>
        <p:txBody>
          <a:bodyPr/>
          <a:lstStyle/>
          <a:p>
            <a:fld id="{49E8F1E7-1040-4AFD-9906-0752DE0FF22D}"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
        <p:nvSpPr>
          <p:cNvPr id="8" name="TextBox 7">
            <a:extLst>
              <a:ext uri="{FF2B5EF4-FFF2-40B4-BE49-F238E27FC236}">
                <a16:creationId xmlns:a16="http://schemas.microsoft.com/office/drawing/2014/main" id="{354C3932-E066-4E64-8F80-3E2743C1C75E}"/>
              </a:ext>
            </a:extLst>
          </p:cNvPr>
          <p:cNvSpPr txBox="1"/>
          <p:nvPr userDrawn="1"/>
        </p:nvSpPr>
        <p:spPr>
          <a:xfrm>
            <a:off x="838200" y="5458638"/>
            <a:ext cx="10682287" cy="553998"/>
          </a:xfrm>
          <a:prstGeom prst="rect">
            <a:avLst/>
          </a:prstGeom>
          <a:noFill/>
        </p:spPr>
        <p:txBody>
          <a:bodyPr wrap="square">
            <a:spAutoFit/>
          </a:bodyPr>
          <a:lstStyle/>
          <a:p>
            <a:pPr marL="0" marR="0">
              <a:spcBef>
                <a:spcPts val="0"/>
              </a:spcBef>
              <a:spcAft>
                <a:spcPts val="0"/>
              </a:spcAft>
            </a:pPr>
            <a:r>
              <a:rPr lang="en-US" sz="1000" baseline="0" dirty="0">
                <a:effectLst/>
                <a:latin typeface="Arial" panose="020B0604020202020204" pitchFamily="34" charset="0"/>
                <a:ea typeface="Times New Roman" panose="02020603050405020304" pitchFamily="18"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endParaRPr lang="en-US" sz="1000" baseline="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0097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545912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86837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252466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78205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92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D60AF-C9C1-4A49-91CF-76292BD095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A9D1BF-CE9A-4F99-8B43-75B60DAC0775}"/>
              </a:ext>
            </a:extLst>
          </p:cNvPr>
          <p:cNvSpPr>
            <a:spLocks noGrp="1"/>
          </p:cNvSpPr>
          <p:nvPr>
            <p:ph type="dt" sz="half" idx="10"/>
          </p:nvPr>
        </p:nvSpPr>
        <p:spPr/>
        <p:txBody>
          <a:bodyPr/>
          <a:lstStyle/>
          <a:p>
            <a:fld id="{49E8F1E7-1040-4AFD-9906-0752DE0FF22D}" type="datetimeFigureOut">
              <a:rPr lang="en-US" smtClean="0"/>
              <a:t>9/30/2022</a:t>
            </a:fld>
            <a:endParaRPr lang="en-US"/>
          </a:p>
        </p:txBody>
      </p:sp>
      <p:sp>
        <p:nvSpPr>
          <p:cNvPr id="4" name="Footer Placeholder 3">
            <a:extLst>
              <a:ext uri="{FF2B5EF4-FFF2-40B4-BE49-F238E27FC236}">
                <a16:creationId xmlns:a16="http://schemas.microsoft.com/office/drawing/2014/main" id="{7A9422B2-5DC6-4BEF-A758-33DB5E08991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6F4C9E3-8C9C-4E29-8A38-E3439713E7B1}"/>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147984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4F7DD-DEED-47E6-ABDA-F48517908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B6E9D3-9BDF-4631-B742-F59B8E0512C8}"/>
              </a:ext>
            </a:extLst>
          </p:cNvPr>
          <p:cNvSpPr>
            <a:spLocks noGrp="1"/>
          </p:cNvSpPr>
          <p:nvPr>
            <p:ph type="dt" sz="half" idx="10"/>
          </p:nvPr>
        </p:nvSpPr>
        <p:spPr/>
        <p:txBody>
          <a:bodyPr/>
          <a:lstStyle/>
          <a:p>
            <a:fld id="{49E8F1E7-1040-4AFD-9906-0752DE0FF22D}" type="datetimeFigureOut">
              <a:rPr lang="en-US" smtClean="0"/>
              <a:t>9/30/2022</a:t>
            </a:fld>
            <a:endParaRPr lang="en-US"/>
          </a:p>
        </p:txBody>
      </p:sp>
      <p:sp>
        <p:nvSpPr>
          <p:cNvPr id="4" name="Footer Placeholder 3">
            <a:extLst>
              <a:ext uri="{FF2B5EF4-FFF2-40B4-BE49-F238E27FC236}">
                <a16:creationId xmlns:a16="http://schemas.microsoft.com/office/drawing/2014/main" id="{3F4B5EBB-1BE0-4033-AABB-D1B11B908FF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EBFF54D-FC63-4397-BFA8-3B59BA1E4348}"/>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409963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1395557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E8F1E7-1040-4AFD-9906-0752DE0FF22D}"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042158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E8F1E7-1040-4AFD-9906-0752DE0FF22D}"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3039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E8F1E7-1040-4AFD-9906-0752DE0FF22D}" type="datetimeFigureOut">
              <a:rPr lang="en-US" smtClean="0"/>
              <a:t>9/30/2022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935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E8F1E7-1040-4AFD-9906-0752DE0FF22D}" type="datetimeFigureOut">
              <a:rPr lang="en-US" smtClean="0"/>
              <a:t>9/30/2022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47275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8F1E7-1040-4AFD-9906-0752DE0FF22D}" type="datetimeFigureOut">
              <a:rPr lang="en-US" smtClean="0"/>
              <a:t>9/30/2022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350851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9372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8F1E7-1040-4AFD-9906-0752DE0FF22D}" type="datetimeFigureOut">
              <a:rPr lang="en-US" smtClean="0"/>
              <a:t>9/30/2022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EE2FE-E20A-4FB2-A552-E007F7439DCA}" type="slidenum">
              <a:rPr lang="en-US" smtClean="0"/>
              <a:t>‹#›</a:t>
            </a:fld>
            <a:endParaRPr lang="en-US" dirty="0"/>
          </a:p>
        </p:txBody>
      </p:sp>
      <p:pic>
        <p:nvPicPr>
          <p:cNvPr id="9" name="Picture 8" descr="A picture containing icon&#10;&#10;Description automatically generated">
            <a:extLst>
              <a:ext uri="{FF2B5EF4-FFF2-40B4-BE49-F238E27FC236}">
                <a16:creationId xmlns:a16="http://schemas.microsoft.com/office/drawing/2014/main" id="{9014180F-5A4F-462E-9440-9F37830DC82C}"/>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31327" y="182562"/>
            <a:ext cx="1690688" cy="1690688"/>
          </a:xfrm>
          <a:prstGeom prst="rect">
            <a:avLst/>
          </a:prstGeom>
        </p:spPr>
      </p:pic>
    </p:spTree>
    <p:extLst>
      <p:ext uri="{BB962C8B-B14F-4D97-AF65-F5344CB8AC3E}">
        <p14:creationId xmlns:p14="http://schemas.microsoft.com/office/powerpoint/2010/main" val="1069100163"/>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60" r:id="rId14"/>
  </p:sldLayoutIdLst>
  <p:txStyles>
    <p:titleStyle>
      <a:lvl1pPr algn="l" defTabSz="914400" rtl="0" eaLnBrk="1" latinLnBrk="0" hangingPunct="1">
        <a:lnSpc>
          <a:spcPct val="90000"/>
        </a:lnSpc>
        <a:spcBef>
          <a:spcPct val="0"/>
        </a:spcBef>
        <a:buNone/>
        <a:defRPr sz="4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nctsn.org/resources/topics/secondary-traumatic-stres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WF8o48JPy_4"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22.jp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hyperlink" Target="http://dhss.delaware.gov/dsamh/files/si09_1314_vicarioustrauma_selfcare.pdf"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https://jamboard.google.com/d/1-aIVygzKPo5sOwbUFW_RzAp4Ow2crDIknCtscaY4J0g/viewer?f=0" TargetMode="Externa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s://youtu.be/91lJhEzMaH4" TargetMode="Externa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http://www.compassionfatigue.org/"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hyperlink" Target="https://reach4resiliencend.com/wp-content/uploads/2022/01/Reach-for-Resilience-Burnout-Toolkit_.pdf" TargetMode="External"/><Relationship Id="rId5" Type="http://schemas.openxmlformats.org/officeDocument/2006/relationships/hyperlink" Target="http://dhss.delaware.gov/dsamh/files/si09_1314_vicarioustrauma_selfcare.pdf" TargetMode="External"/><Relationship Id="rId4" Type="http://schemas.openxmlformats.org/officeDocument/2006/relationships/hyperlink" Target="http://www.nctsn.org/resources/topics/secondary-traumatic-stres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50746-9AE4-4F49-A949-65EAC75A5645}"/>
              </a:ext>
            </a:extLst>
          </p:cNvPr>
          <p:cNvSpPr>
            <a:spLocks noGrp="1"/>
          </p:cNvSpPr>
          <p:nvPr>
            <p:ph type="ctrTitle"/>
          </p:nvPr>
        </p:nvSpPr>
        <p:spPr>
          <a:xfrm>
            <a:off x="1524000" y="2245809"/>
            <a:ext cx="9144000" cy="1564716"/>
          </a:xfrm>
        </p:spPr>
        <p:txBody>
          <a:bodyPr>
            <a:normAutofit/>
          </a:bodyPr>
          <a:lstStyle/>
          <a:p>
            <a:pPr algn="l"/>
            <a:r>
              <a:rPr lang="en-US" sz="3600" dirty="0">
                <a:latin typeface="Tahoma" panose="020B0604030504040204" pitchFamily="34" charset="0"/>
                <a:ea typeface="Tahoma" panose="020B0604030504040204" pitchFamily="34" charset="0"/>
                <a:cs typeface="Tahoma" panose="020B0604030504040204" pitchFamily="34" charset="0"/>
              </a:rPr>
              <a:t>SELF-CARE: Not a luxury… a necessity!	</a:t>
            </a:r>
            <a:endParaRPr lang="en-US" sz="4800" dirty="0"/>
          </a:p>
        </p:txBody>
      </p:sp>
      <p:pic>
        <p:nvPicPr>
          <p:cNvPr id="4" name="Picture 3" descr="Woman looking distressed with hand on forehead.">
            <a:extLst>
              <a:ext uri="{FF2B5EF4-FFF2-40B4-BE49-F238E27FC236}">
                <a16:creationId xmlns:a16="http://schemas.microsoft.com/office/drawing/2014/main" id="{8253DA8D-7B59-45D2-9399-7E88DED9F7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0224" y="374603"/>
            <a:ext cx="3408187" cy="2559796"/>
          </a:xfrm>
          <a:prstGeom prst="rect">
            <a:avLst/>
          </a:prstGeom>
        </p:spPr>
      </p:pic>
    </p:spTree>
    <p:extLst>
      <p:ext uri="{BB962C8B-B14F-4D97-AF65-F5344CB8AC3E}">
        <p14:creationId xmlns:p14="http://schemas.microsoft.com/office/powerpoint/2010/main" val="3176785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930" y="365125"/>
            <a:ext cx="9872870" cy="1325563"/>
          </a:xfrm>
        </p:spPr>
        <p:txBody>
          <a:bodyPr/>
          <a:lstStyle/>
          <a:p>
            <a:r>
              <a:rPr lang="en-US" dirty="0"/>
              <a:t>Secondary Traumatic Stress	</a:t>
            </a:r>
          </a:p>
        </p:txBody>
      </p:sp>
      <p:sp>
        <p:nvSpPr>
          <p:cNvPr id="3" name="Content Placeholder 2"/>
          <p:cNvSpPr>
            <a:spLocks noGrp="1"/>
          </p:cNvSpPr>
          <p:nvPr>
            <p:ph idx="1"/>
          </p:nvPr>
        </p:nvSpPr>
        <p:spPr>
          <a:xfrm>
            <a:off x="337930" y="1828800"/>
            <a:ext cx="10119758" cy="1325563"/>
          </a:xfrm>
        </p:spPr>
        <p:txBody>
          <a:bodyPr>
            <a:noAutofit/>
          </a:bodyPr>
          <a:lstStyle/>
          <a:p>
            <a:pPr marL="0" indent="0">
              <a:buNone/>
            </a:pPr>
            <a:r>
              <a:rPr lang="en-US" sz="3600" dirty="0"/>
              <a:t>Refers to the presence of post-traumatic stress disorder symptoms caused by at least one indirect exposure to traumatic material. </a:t>
            </a:r>
          </a:p>
        </p:txBody>
      </p:sp>
      <p:sp>
        <p:nvSpPr>
          <p:cNvPr id="4" name="TextBox 3"/>
          <p:cNvSpPr txBox="1"/>
          <p:nvPr/>
        </p:nvSpPr>
        <p:spPr>
          <a:xfrm>
            <a:off x="2545111" y="6336975"/>
            <a:ext cx="8153400" cy="307777"/>
          </a:xfrm>
          <a:prstGeom prst="rect">
            <a:avLst/>
          </a:prstGeom>
          <a:noFill/>
        </p:spPr>
        <p:txBody>
          <a:bodyPr wrap="square" rtlCol="0">
            <a:spAutoFit/>
          </a:bodyPr>
          <a:lstStyle/>
          <a:p>
            <a:r>
              <a:rPr lang="en-US" sz="1400" dirty="0"/>
              <a:t>National Child Traumatic Stress Network  http://www.nctsn.org/resources/topics/secondary-traumatic-stress</a:t>
            </a:r>
          </a:p>
        </p:txBody>
      </p:sp>
      <p:pic>
        <p:nvPicPr>
          <p:cNvPr id="2050" name="Picture 2" descr="Image result for secondary trauma clipart">
            <a:extLst>
              <a:ext uri="{FF2B5EF4-FFF2-40B4-BE49-F238E27FC236}">
                <a16:creationId xmlns:a16="http://schemas.microsoft.com/office/drawing/2014/main" id="{3D8E06C7-BF0E-4CCF-9FAA-198D79656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09938" y="3154363"/>
            <a:ext cx="2095500" cy="2922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371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Compassion Fatigue	</a:t>
            </a:r>
          </a:p>
        </p:txBody>
      </p:sp>
      <p:sp>
        <p:nvSpPr>
          <p:cNvPr id="3" name="Content Placeholder 2"/>
          <p:cNvSpPr>
            <a:spLocks noGrp="1"/>
          </p:cNvSpPr>
          <p:nvPr>
            <p:ph idx="1"/>
          </p:nvPr>
        </p:nvSpPr>
        <p:spPr>
          <a:xfrm>
            <a:off x="838200" y="1828800"/>
            <a:ext cx="9619488" cy="1325563"/>
          </a:xfrm>
        </p:spPr>
        <p:txBody>
          <a:bodyPr/>
          <a:lstStyle/>
          <a:p>
            <a:pPr marL="0" indent="0">
              <a:buNone/>
            </a:pPr>
            <a:r>
              <a:rPr lang="en-US" dirty="0"/>
              <a:t>A less stigmatizing way to describe secondary traumatic stress, has been used interchangeably with this term.</a:t>
            </a:r>
          </a:p>
        </p:txBody>
      </p:sp>
      <p:sp>
        <p:nvSpPr>
          <p:cNvPr id="4" name="TextBox 3"/>
          <p:cNvSpPr txBox="1"/>
          <p:nvPr/>
        </p:nvSpPr>
        <p:spPr>
          <a:xfrm>
            <a:off x="2545111" y="6336975"/>
            <a:ext cx="8153400" cy="307777"/>
          </a:xfrm>
          <a:prstGeom prst="rect">
            <a:avLst/>
          </a:prstGeom>
          <a:noFill/>
        </p:spPr>
        <p:txBody>
          <a:bodyPr wrap="square" rtlCol="0">
            <a:spAutoFit/>
          </a:bodyPr>
          <a:lstStyle/>
          <a:p>
            <a:r>
              <a:rPr lang="en-US" sz="1400" dirty="0"/>
              <a:t>National Child Traumatic Stress Network  http://www.nctsn.org/resources/topics/secondary-traumatic-stress</a:t>
            </a:r>
          </a:p>
        </p:txBody>
      </p:sp>
      <p:pic>
        <p:nvPicPr>
          <p:cNvPr id="4098" name="Picture 2" descr="Image result for compassion fatigue clipart">
            <a:extLst>
              <a:ext uri="{FF2B5EF4-FFF2-40B4-BE49-F238E27FC236}">
                <a16:creationId xmlns:a16="http://schemas.microsoft.com/office/drawing/2014/main" id="{A4BA2821-41E3-43B6-B4D2-80D87D1CF4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5588" y="2935580"/>
            <a:ext cx="6234112" cy="2826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971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8200" y="963507"/>
            <a:ext cx="3494362" cy="4930986"/>
          </a:xfrm>
        </p:spPr>
        <p:txBody>
          <a:bodyPr vert="horz" lIns="91440" tIns="45720" rIns="91440" bIns="45720" rtlCol="0" anchor="ctr">
            <a:normAutofit/>
          </a:bodyPr>
          <a:lstStyle/>
          <a:p>
            <a:pPr algn="r"/>
            <a:r>
              <a:rPr lang="en-US" kern="1200" dirty="0">
                <a:solidFill>
                  <a:schemeClr val="accent1"/>
                </a:solidFill>
                <a:latin typeface="+mj-lt"/>
                <a:ea typeface="+mj-ea"/>
                <a:cs typeface="+mj-cs"/>
              </a:rPr>
              <a:t>Vicarious Trauma</a:t>
            </a:r>
          </a:p>
        </p:txBody>
      </p:sp>
      <p:cxnSp>
        <p:nvCxnSpPr>
          <p:cNvPr id="11" name="Straight Connector 10">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654296" y="854765"/>
            <a:ext cx="6572674" cy="5039726"/>
          </a:xfrm>
        </p:spPr>
        <p:txBody>
          <a:bodyPr vert="horz" lIns="91440" tIns="45720" rIns="91440" bIns="45720" rtlCol="0" anchor="b">
            <a:noAutofit/>
          </a:bodyPr>
          <a:lstStyle/>
          <a:p>
            <a:r>
              <a:rPr lang="en-US" sz="3200" dirty="0"/>
              <a:t>Refers to changes in the inner experience of the helper resulting from empathic engagement with a traumatized client.  </a:t>
            </a:r>
          </a:p>
          <a:p>
            <a:r>
              <a:rPr lang="en-US" sz="3200" dirty="0"/>
              <a:t>It is a theoretical term that focuses less on trauma symptoms and more on the covert cognitive changes that occur following cumulative exposure to another person’s traumatic material.</a:t>
            </a:r>
          </a:p>
        </p:txBody>
      </p:sp>
      <p:sp>
        <p:nvSpPr>
          <p:cNvPr id="4" name="TextBox 3"/>
          <p:cNvSpPr txBox="1"/>
          <p:nvPr/>
        </p:nvSpPr>
        <p:spPr>
          <a:xfrm>
            <a:off x="695740" y="5894492"/>
            <a:ext cx="10531230" cy="387037"/>
          </a:xfrm>
          <a:prstGeom prst="rect">
            <a:avLst/>
          </a:prstGeom>
        </p:spPr>
        <p:txBody>
          <a:bodyPr vert="horz" lIns="91440" tIns="45720" rIns="91440" bIns="45720" rtlCol="0">
            <a:normAutofit fontScale="85000" lnSpcReduction="10000"/>
          </a:bodyPr>
          <a:lstStyle/>
          <a:p>
            <a:pPr defTabSz="914400">
              <a:lnSpc>
                <a:spcPct val="90000"/>
              </a:lnSpc>
              <a:spcAft>
                <a:spcPts val="600"/>
              </a:spcAft>
            </a:pPr>
            <a:r>
              <a:rPr lang="en-US" sz="2000" dirty="0"/>
              <a:t>National Child Traumatic Stress Network  </a:t>
            </a:r>
            <a:r>
              <a:rPr lang="en-US" sz="2000" dirty="0">
                <a:hlinkClick r:id="rId3"/>
              </a:rPr>
              <a:t>http://www.nctsn.org/resources/topics/secondary-traumatic-stress</a:t>
            </a:r>
            <a:r>
              <a:rPr lang="en-US" sz="2000" dirty="0"/>
              <a:t> </a:t>
            </a:r>
          </a:p>
        </p:txBody>
      </p:sp>
    </p:spTree>
    <p:extLst>
      <p:ext uri="{BB962C8B-B14F-4D97-AF65-F5344CB8AC3E}">
        <p14:creationId xmlns:p14="http://schemas.microsoft.com/office/powerpoint/2010/main" val="827243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929" y="365125"/>
            <a:ext cx="9872871" cy="1325563"/>
          </a:xfrm>
        </p:spPr>
        <p:txBody>
          <a:bodyPr/>
          <a:lstStyle/>
          <a:p>
            <a:r>
              <a:rPr lang="en-US" dirty="0"/>
              <a:t>Burnout</a:t>
            </a:r>
          </a:p>
        </p:txBody>
      </p:sp>
      <p:sp>
        <p:nvSpPr>
          <p:cNvPr id="3" name="Content Placeholder 2"/>
          <p:cNvSpPr>
            <a:spLocks noGrp="1"/>
          </p:cNvSpPr>
          <p:nvPr>
            <p:ph idx="1"/>
          </p:nvPr>
        </p:nvSpPr>
        <p:spPr>
          <a:xfrm>
            <a:off x="337929" y="1690688"/>
            <a:ext cx="11310732" cy="4329112"/>
          </a:xfrm>
        </p:spPr>
        <p:txBody>
          <a:bodyPr>
            <a:normAutofit/>
          </a:bodyPr>
          <a:lstStyle/>
          <a:p>
            <a:r>
              <a:rPr lang="en-US" dirty="0"/>
              <a:t>Characterized by emotional exhaustion, depersonalization, and a reduced feeling of personal accomplishment.</a:t>
            </a:r>
          </a:p>
          <a:p>
            <a:r>
              <a:rPr lang="en-US" dirty="0"/>
              <a:t>While it is also work-related, burnout develops as a result of general occupational stress.</a:t>
            </a:r>
          </a:p>
          <a:p>
            <a:r>
              <a:rPr lang="en-US" dirty="0"/>
              <a:t>The term is not used to describe the effects of indirect trauma exposure specifically.</a:t>
            </a:r>
          </a:p>
        </p:txBody>
      </p:sp>
      <p:sp>
        <p:nvSpPr>
          <p:cNvPr id="4" name="TextBox 3"/>
          <p:cNvSpPr txBox="1"/>
          <p:nvPr/>
        </p:nvSpPr>
        <p:spPr>
          <a:xfrm>
            <a:off x="2545111" y="6336975"/>
            <a:ext cx="8153400" cy="307777"/>
          </a:xfrm>
          <a:prstGeom prst="rect">
            <a:avLst/>
          </a:prstGeom>
          <a:noFill/>
        </p:spPr>
        <p:txBody>
          <a:bodyPr wrap="square" rtlCol="0">
            <a:spAutoFit/>
          </a:bodyPr>
          <a:lstStyle/>
          <a:p>
            <a:r>
              <a:rPr lang="en-US" sz="1400" dirty="0"/>
              <a:t>National Child Traumatic Stress Network  http://www.nctsn.org/resources/topics/secondary-traumatic-stress</a:t>
            </a:r>
          </a:p>
        </p:txBody>
      </p:sp>
      <p:pic>
        <p:nvPicPr>
          <p:cNvPr id="5122" name="Picture 2" descr="Image result for empty gas clipart">
            <a:extLst>
              <a:ext uri="{FF2B5EF4-FFF2-40B4-BE49-F238E27FC236}">
                <a16:creationId xmlns:a16="http://schemas.microsoft.com/office/drawing/2014/main" id="{24DB4895-056D-4F19-8252-AECBA93E81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8679" y="4159295"/>
            <a:ext cx="2562225" cy="178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119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6C8131-8128-49A9-9491-51E52D93D8CD}"/>
              </a:ext>
            </a:extLst>
          </p:cNvPr>
          <p:cNvSpPr>
            <a:spLocks noGrp="1"/>
          </p:cNvSpPr>
          <p:nvPr>
            <p:ph type="title"/>
          </p:nvPr>
        </p:nvSpPr>
        <p:spPr>
          <a:xfrm>
            <a:off x="6593541" y="4596466"/>
            <a:ext cx="5132293" cy="1356099"/>
          </a:xfrm>
        </p:spPr>
        <p:txBody>
          <a:bodyPr/>
          <a:lstStyle/>
          <a:p>
            <a:r>
              <a:rPr lang="en-US" sz="2400" dirty="0">
                <a:latin typeface="Arial" panose="020B0604020202020204" pitchFamily="34" charset="0"/>
                <a:cs typeface="Arial" panose="020B0604020202020204" pitchFamily="34" charset="0"/>
                <a:hlinkClick r:id="rId3"/>
              </a:rPr>
              <a:t>Hhttps://youtu.be/WF8o48JPy_4</a:t>
            </a:r>
            <a:br>
              <a:rPr lang="en-US" dirty="0"/>
            </a:br>
            <a:endParaRPr lang="en-US" dirty="0"/>
          </a:p>
        </p:txBody>
      </p:sp>
      <p:pic>
        <p:nvPicPr>
          <p:cNvPr id="5122" name="Picture 2" descr="Work Stress Cliparts - Cliparts Zone">
            <a:extLst>
              <a:ext uri="{FF2B5EF4-FFF2-40B4-BE49-F238E27FC236}">
                <a16:creationId xmlns:a16="http://schemas.microsoft.com/office/drawing/2014/main" id="{B3C60224-7969-40AE-AFCB-6F0C06D777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8497" y="1746692"/>
            <a:ext cx="3734774" cy="38530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16FE16B-4538-4B48-A389-3AFA3BE2855F}"/>
              </a:ext>
            </a:extLst>
          </p:cNvPr>
          <p:cNvSpPr txBox="1"/>
          <p:nvPr/>
        </p:nvSpPr>
        <p:spPr>
          <a:xfrm>
            <a:off x="806824" y="573984"/>
            <a:ext cx="6103151" cy="707886"/>
          </a:xfrm>
          <a:prstGeom prst="rect">
            <a:avLst/>
          </a:prstGeom>
          <a:noFill/>
        </p:spPr>
        <p:txBody>
          <a:bodyPr wrap="square" rtlCol="0">
            <a:spAutoFit/>
          </a:bodyPr>
          <a:lstStyle/>
          <a:p>
            <a:r>
              <a:rPr lang="en-US" sz="4000" b="1" dirty="0">
                <a:latin typeface="Arial" panose="020B0604020202020204" pitchFamily="34" charset="0"/>
                <a:cs typeface="Arial" panose="020B0604020202020204" pitchFamily="34" charset="0"/>
              </a:rPr>
              <a:t>Humor Break!</a:t>
            </a:r>
          </a:p>
        </p:txBody>
      </p:sp>
    </p:spTree>
    <p:extLst>
      <p:ext uri="{BB962C8B-B14F-4D97-AF65-F5344CB8AC3E}">
        <p14:creationId xmlns:p14="http://schemas.microsoft.com/office/powerpoint/2010/main" val="3701710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372600" cy="1356098"/>
          </a:xfrm>
        </p:spPr>
        <p:txBody>
          <a:bodyPr>
            <a:normAutofit/>
          </a:bodyPr>
          <a:lstStyle/>
          <a:p>
            <a:pPr marL="0" indent="0">
              <a:buNone/>
            </a:pPr>
            <a:r>
              <a:rPr lang="en-US" sz="4400" dirty="0"/>
              <a:t>When you are stressed/burned out you may find yourself…..</a:t>
            </a:r>
          </a:p>
        </p:txBody>
      </p:sp>
      <p:sp>
        <p:nvSpPr>
          <p:cNvPr id="3" name="Content Placeholder 2"/>
          <p:cNvSpPr>
            <a:spLocks noGrp="1"/>
          </p:cNvSpPr>
          <p:nvPr>
            <p:ph idx="1"/>
          </p:nvPr>
        </p:nvSpPr>
        <p:spPr>
          <a:xfrm>
            <a:off x="520995" y="2169459"/>
            <a:ext cx="10983433" cy="4486522"/>
          </a:xfrm>
        </p:spPr>
        <p:txBody>
          <a:bodyPr>
            <a:normAutofit/>
          </a:bodyPr>
          <a:lstStyle/>
          <a:p>
            <a:r>
              <a:rPr lang="en-US" dirty="0"/>
              <a:t>Sharing too much personal information with clients and coworkers</a:t>
            </a:r>
          </a:p>
          <a:p>
            <a:r>
              <a:rPr lang="en-US" dirty="0"/>
              <a:t>Sharing information about other staff members</a:t>
            </a:r>
          </a:p>
          <a:p>
            <a:r>
              <a:rPr lang="en-US" dirty="0"/>
              <a:t>Complaining about your agency or workload</a:t>
            </a:r>
          </a:p>
          <a:p>
            <a:r>
              <a:rPr lang="en-US" dirty="0"/>
              <a:t>Developing dual relationships</a:t>
            </a:r>
          </a:p>
          <a:p>
            <a:r>
              <a:rPr lang="en-US" dirty="0"/>
              <a:t>Wanting to develop a personal relationship with a client</a:t>
            </a:r>
          </a:p>
          <a:p>
            <a:r>
              <a:rPr lang="en-US" dirty="0"/>
              <a:t>Downplaying other team members or disciplines</a:t>
            </a:r>
          </a:p>
          <a:p>
            <a:r>
              <a:rPr lang="en-US" dirty="0"/>
              <a:t>Upstaging their problems/issues with your own</a:t>
            </a:r>
          </a:p>
          <a:p>
            <a:endParaRPr lang="en-US" dirty="0"/>
          </a:p>
        </p:txBody>
      </p:sp>
      <p:pic>
        <p:nvPicPr>
          <p:cNvPr id="3074" name="Picture 2" descr="Gossip At Work Business People Vector Illustration Royalty Free Cliparts,  Vectors, And Stock Illustration. Image 89059565.">
            <a:extLst>
              <a:ext uri="{FF2B5EF4-FFF2-40B4-BE49-F238E27FC236}">
                <a16:creationId xmlns:a16="http://schemas.microsoft.com/office/drawing/2014/main" id="{E7B5BACB-E9F1-4B6F-B4CE-746EB1C954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1600" y="4779556"/>
            <a:ext cx="2438400"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071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174" y="274320"/>
            <a:ext cx="10159514" cy="1935480"/>
          </a:xfrm>
        </p:spPr>
        <p:txBody>
          <a:bodyPr>
            <a:normAutofit/>
          </a:bodyPr>
          <a:lstStyle/>
          <a:p>
            <a:r>
              <a:rPr lang="en-US" dirty="0">
                <a:latin typeface="Tahoma" panose="020B0604030504040204" pitchFamily="34" charset="0"/>
                <a:ea typeface="Tahoma" panose="020B0604030504040204" pitchFamily="34" charset="0"/>
                <a:cs typeface="Tahoma" panose="020B0604030504040204" pitchFamily="34" charset="0"/>
              </a:rPr>
              <a:t>Symptoms of Secondary Trauma, Compassion Fatigue, Vicarious Trauma and Burnout</a:t>
            </a:r>
          </a:p>
        </p:txBody>
      </p:sp>
      <p:sp>
        <p:nvSpPr>
          <p:cNvPr id="3" name="Content Placeholder 2"/>
          <p:cNvSpPr>
            <a:spLocks noGrp="1"/>
          </p:cNvSpPr>
          <p:nvPr>
            <p:ph sz="half" idx="1"/>
          </p:nvPr>
        </p:nvSpPr>
        <p:spPr>
          <a:xfrm>
            <a:off x="894522" y="2362200"/>
            <a:ext cx="9240078" cy="4114800"/>
          </a:xfrm>
        </p:spPr>
        <p:txBody>
          <a:bodyPr>
            <a:normAutofit fontScale="92500" lnSpcReduction="10000"/>
          </a:bodyPr>
          <a:lstStyle/>
          <a:p>
            <a:r>
              <a:rPr lang="en-US" sz="3200" dirty="0"/>
              <a:t>Distraction</a:t>
            </a:r>
          </a:p>
          <a:p>
            <a:r>
              <a:rPr lang="en-US" sz="3200" dirty="0"/>
              <a:t>Sensitivity</a:t>
            </a:r>
          </a:p>
          <a:p>
            <a:r>
              <a:rPr lang="en-US" sz="3200" dirty="0"/>
              <a:t>Hypervigilance</a:t>
            </a:r>
          </a:p>
          <a:p>
            <a:r>
              <a:rPr lang="en-US" sz="3200" dirty="0"/>
              <a:t>Hopelessness</a:t>
            </a:r>
          </a:p>
          <a:p>
            <a:r>
              <a:rPr lang="en-US" sz="3200" dirty="0"/>
              <a:t>Guilt</a:t>
            </a:r>
          </a:p>
          <a:p>
            <a:r>
              <a:rPr lang="en-US" sz="3200" dirty="0"/>
              <a:t>Avoidance</a:t>
            </a:r>
          </a:p>
          <a:p>
            <a:r>
              <a:rPr lang="en-US" sz="3200" dirty="0"/>
              <a:t>Exhaustion</a:t>
            </a:r>
          </a:p>
          <a:p>
            <a:r>
              <a:rPr lang="en-US" sz="3200" dirty="0"/>
              <a:t>Intrusive Images</a:t>
            </a:r>
          </a:p>
        </p:txBody>
      </p:sp>
      <p:pic>
        <p:nvPicPr>
          <p:cNvPr id="6" name="Picture 5" descr="animated character who appears to be tired and sa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652" y="1566377"/>
            <a:ext cx="3637721" cy="5102258"/>
          </a:xfrm>
          <a:prstGeom prst="rect">
            <a:avLst/>
          </a:prstGeom>
        </p:spPr>
      </p:pic>
    </p:spTree>
    <p:extLst>
      <p:ext uri="{BB962C8B-B14F-4D97-AF65-F5344CB8AC3E}">
        <p14:creationId xmlns:p14="http://schemas.microsoft.com/office/powerpoint/2010/main" val="3524550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838040" y="249212"/>
            <a:ext cx="6870255" cy="1454051"/>
          </a:xfrm>
        </p:spPr>
        <p:txBody>
          <a:bodyPr>
            <a:normAutofit/>
          </a:bodyPr>
          <a:lstStyle/>
          <a:p>
            <a:r>
              <a:rPr lang="en-US" sz="3100" dirty="0">
                <a:solidFill>
                  <a:srgbClr val="000000"/>
                </a:solidFill>
                <a:latin typeface="Tahoma" panose="020B0604030504040204" pitchFamily="34" charset="0"/>
                <a:ea typeface="Tahoma" panose="020B0604030504040204" pitchFamily="34" charset="0"/>
                <a:cs typeface="Tahoma" panose="020B0604030504040204" pitchFamily="34" charset="0"/>
              </a:rPr>
              <a:t>Symptoms of Secondary Trauma, Compassion Fatigue and Burnout</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descr="Distressed woman in the workplace with hand on her head"/>
          <p:cNvPicPr>
            <a:picLocks noChangeAspect="1"/>
          </p:cNvPicPr>
          <p:nvPr/>
        </p:nvPicPr>
        <p:blipFill rotWithShape="1">
          <a:blip r:embed="rId4">
            <a:alphaModFix/>
            <a:extLst>
              <a:ext uri="{28A0092B-C50C-407E-A947-70E740481C1C}">
                <a14:useLocalDpi xmlns:a14="http://schemas.microsoft.com/office/drawing/2010/main" val="0"/>
              </a:ext>
            </a:extLst>
          </a:blip>
          <a:srcRect l="24147" r="12275"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p:cNvSpPr>
            <a:spLocks noGrp="1"/>
          </p:cNvSpPr>
          <p:nvPr>
            <p:ph idx="1"/>
          </p:nvPr>
        </p:nvSpPr>
        <p:spPr>
          <a:xfrm>
            <a:off x="6090574" y="1703264"/>
            <a:ext cx="4977578" cy="4905524"/>
          </a:xfrm>
        </p:spPr>
        <p:txBody>
          <a:bodyPr anchor="ctr">
            <a:normAutofit/>
          </a:bodyPr>
          <a:lstStyle/>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Social Withdrawal </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Anger and Cynicism</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Sleeplessness</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Minimizing</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Anxiety</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Increased self-criticism</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Illness/Physical Ailments</a:t>
            </a:r>
          </a:p>
          <a:p>
            <a:r>
              <a:rPr lang="en-US" dirty="0">
                <a:solidFill>
                  <a:srgbClr val="000000"/>
                </a:solidFill>
                <a:latin typeface="Tahoma" panose="020B0604030504040204" pitchFamily="34" charset="0"/>
                <a:ea typeface="Tahoma" panose="020B0604030504040204" pitchFamily="34" charset="0"/>
                <a:cs typeface="Tahoma" panose="020B0604030504040204" pitchFamily="34" charset="0"/>
              </a:rPr>
              <a:t>Fear</a:t>
            </a:r>
          </a:p>
          <a:p>
            <a:endParaRPr lang="en-US" sz="2000" dirty="0">
              <a:solidFill>
                <a:srgbClr val="000000"/>
              </a:solidFill>
            </a:endParaRPr>
          </a:p>
          <a:p>
            <a:endParaRPr lang="en-US" sz="2000" dirty="0">
              <a:solidFill>
                <a:srgbClr val="000000"/>
              </a:solidFill>
            </a:endParaRPr>
          </a:p>
        </p:txBody>
      </p:sp>
    </p:spTree>
    <p:extLst>
      <p:ext uri="{BB962C8B-B14F-4D97-AF65-F5344CB8AC3E}">
        <p14:creationId xmlns:p14="http://schemas.microsoft.com/office/powerpoint/2010/main" val="1175153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443" y="365125"/>
            <a:ext cx="9793357" cy="1325563"/>
          </a:xfrm>
        </p:spPr>
        <p:txBody>
          <a:bodyPr>
            <a:normAutofit/>
          </a:bodyPr>
          <a:lstStyle/>
          <a:p>
            <a:r>
              <a:rPr lang="en-US">
                <a:latin typeface="Tahoma" panose="020B0604030504040204" pitchFamily="34" charset="0"/>
                <a:ea typeface="Tahoma" panose="020B0604030504040204" pitchFamily="34" charset="0"/>
                <a:cs typeface="Tahoma" panose="020B0604030504040204" pitchFamily="34" charset="0"/>
              </a:rPr>
              <a:t>Symptoms of Secondary Trauma, Compassion Fatigue and Burnout</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417443" y="1676400"/>
            <a:ext cx="10040245" cy="4572000"/>
          </a:xfrm>
        </p:spPr>
        <p:txBody>
          <a:bodyPr>
            <a:normAutofit/>
          </a:bodyPr>
          <a:lstStyle/>
          <a:p>
            <a:r>
              <a:rPr lang="en-US" sz="3200" dirty="0">
                <a:latin typeface="Tahoma" panose="020B0604030504040204" pitchFamily="34" charset="0"/>
                <a:ea typeface="Tahoma" panose="020B0604030504040204" pitchFamily="34" charset="0"/>
                <a:cs typeface="Tahoma" panose="020B0604030504040204" pitchFamily="34" charset="0"/>
              </a:rPr>
              <a:t>Disconnection</a:t>
            </a:r>
          </a:p>
          <a:p>
            <a:r>
              <a:rPr lang="en-US" sz="3200" dirty="0">
                <a:latin typeface="Tahoma" panose="020B0604030504040204" pitchFamily="34" charset="0"/>
                <a:ea typeface="Tahoma" panose="020B0604030504040204" pitchFamily="34" charset="0"/>
                <a:cs typeface="Tahoma" panose="020B0604030504040204" pitchFamily="34" charset="0"/>
              </a:rPr>
              <a:t>Poor Boundaries</a:t>
            </a:r>
          </a:p>
          <a:p>
            <a:r>
              <a:rPr lang="en-US" sz="3200" dirty="0">
                <a:latin typeface="Tahoma" panose="020B0604030504040204" pitchFamily="34" charset="0"/>
                <a:ea typeface="Tahoma" panose="020B0604030504040204" pitchFamily="34" charset="0"/>
                <a:cs typeface="Tahoma" panose="020B0604030504040204" pitchFamily="34" charset="0"/>
              </a:rPr>
              <a:t>Loss of Creativity</a:t>
            </a:r>
          </a:p>
          <a:p>
            <a:r>
              <a:rPr lang="en-US" sz="3200" dirty="0">
                <a:latin typeface="Tahoma" panose="020B0604030504040204" pitchFamily="34" charset="0"/>
                <a:ea typeface="Tahoma" panose="020B0604030504040204" pitchFamily="34" charset="0"/>
                <a:cs typeface="Tahoma" panose="020B0604030504040204" pitchFamily="34" charset="0"/>
              </a:rPr>
              <a:t>Reduced tolerance for what are perceived as “petty problems”</a:t>
            </a:r>
          </a:p>
          <a:p>
            <a:r>
              <a:rPr lang="en-US" sz="3200" dirty="0">
                <a:latin typeface="Tahoma" panose="020B0604030504040204" pitchFamily="34" charset="0"/>
                <a:ea typeface="Tahoma" panose="020B0604030504040204" pitchFamily="34" charset="0"/>
                <a:cs typeface="Tahoma" panose="020B0604030504040204" pitchFamily="34" charset="0"/>
              </a:rPr>
              <a:t>Insensitivity to Violence</a:t>
            </a:r>
          </a:p>
          <a:p>
            <a:r>
              <a:rPr lang="en-US" sz="3200" dirty="0">
                <a:latin typeface="Tahoma" panose="020B0604030504040204" pitchFamily="34" charset="0"/>
                <a:ea typeface="Tahoma" panose="020B0604030504040204" pitchFamily="34" charset="0"/>
                <a:cs typeface="Tahoma" panose="020B0604030504040204" pitchFamily="34" charset="0"/>
              </a:rPr>
              <a:t>Loss of the ability to believe the world is a safe, just, controllable and meaningful place</a:t>
            </a:r>
          </a:p>
          <a:p>
            <a:endParaRPr lang="en-US" dirty="0"/>
          </a:p>
        </p:txBody>
      </p:sp>
    </p:spTree>
    <p:extLst>
      <p:ext uri="{BB962C8B-B14F-4D97-AF65-F5344CB8AC3E}">
        <p14:creationId xmlns:p14="http://schemas.microsoft.com/office/powerpoint/2010/main" val="1262070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226" y="365125"/>
            <a:ext cx="9594574" cy="1325563"/>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The Cost of Caring</a:t>
            </a:r>
          </a:p>
        </p:txBody>
      </p:sp>
      <p:sp>
        <p:nvSpPr>
          <p:cNvPr id="3" name="Content Placeholder 2"/>
          <p:cNvSpPr>
            <a:spLocks noGrp="1"/>
          </p:cNvSpPr>
          <p:nvPr>
            <p:ph idx="1"/>
          </p:nvPr>
        </p:nvSpPr>
        <p:spPr>
          <a:xfrm>
            <a:off x="616226" y="1676400"/>
            <a:ext cx="9841462" cy="4572000"/>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Job Performance declines</a:t>
            </a:r>
          </a:p>
          <a:p>
            <a:r>
              <a:rPr lang="en-US" dirty="0">
                <a:latin typeface="Tahoma" panose="020B0604030504040204" pitchFamily="34" charset="0"/>
                <a:ea typeface="Tahoma" panose="020B0604030504040204" pitchFamily="34" charset="0"/>
                <a:cs typeface="Tahoma" panose="020B0604030504040204" pitchFamily="34" charset="0"/>
              </a:rPr>
              <a:t>Mistakes increase</a:t>
            </a:r>
          </a:p>
          <a:p>
            <a:r>
              <a:rPr lang="en-US" dirty="0">
                <a:latin typeface="Tahoma" panose="020B0604030504040204" pitchFamily="34" charset="0"/>
                <a:ea typeface="Tahoma" panose="020B0604030504040204" pitchFamily="34" charset="0"/>
                <a:cs typeface="Tahoma" panose="020B0604030504040204" pitchFamily="34" charset="0"/>
              </a:rPr>
              <a:t>Morale drops</a:t>
            </a:r>
          </a:p>
          <a:p>
            <a:r>
              <a:rPr lang="en-US" dirty="0">
                <a:latin typeface="Tahoma" panose="020B0604030504040204" pitchFamily="34" charset="0"/>
                <a:ea typeface="Tahoma" panose="020B0604030504040204" pitchFamily="34" charset="0"/>
                <a:cs typeface="Tahoma" panose="020B0604030504040204" pitchFamily="34" charset="0"/>
              </a:rPr>
              <a:t>Personal Relationships are affected</a:t>
            </a:r>
          </a:p>
          <a:p>
            <a:r>
              <a:rPr lang="en-US" dirty="0">
                <a:latin typeface="Tahoma" panose="020B0604030504040204" pitchFamily="34" charset="0"/>
                <a:ea typeface="Tahoma" panose="020B0604030504040204" pitchFamily="34" charset="0"/>
                <a:cs typeface="Tahoma" panose="020B0604030504040204" pitchFamily="34" charset="0"/>
              </a:rPr>
              <a:t>Personality changes</a:t>
            </a:r>
          </a:p>
          <a:p>
            <a:r>
              <a:rPr lang="en-US" dirty="0">
                <a:latin typeface="Tahoma" panose="020B0604030504040204" pitchFamily="34" charset="0"/>
                <a:ea typeface="Tahoma" panose="020B0604030504040204" pitchFamily="34" charset="0"/>
                <a:cs typeface="Tahoma" panose="020B0604030504040204" pitchFamily="34" charset="0"/>
              </a:rPr>
              <a:t>Overall decline of health</a:t>
            </a:r>
          </a:p>
        </p:txBody>
      </p:sp>
      <p:pic>
        <p:nvPicPr>
          <p:cNvPr id="4" name="Picture 3" descr="Money - bills with hearts next to i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9948" y="1987825"/>
            <a:ext cx="4996070" cy="3996855"/>
          </a:xfrm>
          <a:prstGeom prst="rect">
            <a:avLst/>
          </a:prstGeom>
        </p:spPr>
      </p:pic>
    </p:spTree>
    <p:extLst>
      <p:ext uri="{BB962C8B-B14F-4D97-AF65-F5344CB8AC3E}">
        <p14:creationId xmlns:p14="http://schemas.microsoft.com/office/powerpoint/2010/main" val="245147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458-BD5D-4132-A5ED-6DF2FAC2EC30}"/>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1C8259C5-1FBD-4BD4-A03E-183C90B064D6}"/>
              </a:ext>
            </a:extLst>
          </p:cNvPr>
          <p:cNvSpPr>
            <a:spLocks noGrp="1"/>
          </p:cNvSpPr>
          <p:nvPr>
            <p:ph idx="1"/>
          </p:nvPr>
        </p:nvSpPr>
        <p:spPr/>
        <p:txBody>
          <a:bodyPr>
            <a:normAutofit fontScale="92500" lnSpcReduction="10000"/>
          </a:bodyPr>
          <a:lstStyle/>
          <a:p>
            <a:r>
              <a:rPr lang="en-US" sz="4400" dirty="0"/>
              <a:t>Define secondary traumatic stress, compassion fatigue, and burnout.</a:t>
            </a:r>
          </a:p>
          <a:p>
            <a:endParaRPr lang="en-US" sz="4400" dirty="0"/>
          </a:p>
          <a:p>
            <a:r>
              <a:rPr lang="en-US" sz="4400" dirty="0"/>
              <a:t>Identify symptoms of secondary trauma, compassion fatigue, and burnout.</a:t>
            </a:r>
          </a:p>
          <a:p>
            <a:endParaRPr lang="en-US" sz="4400" dirty="0"/>
          </a:p>
          <a:p>
            <a:r>
              <a:rPr lang="en-US" sz="4400" dirty="0"/>
              <a:t>Describe self-care strategies.</a:t>
            </a:r>
          </a:p>
          <a:p>
            <a:endParaRPr lang="en-US" dirty="0"/>
          </a:p>
        </p:txBody>
      </p:sp>
    </p:spTree>
    <p:extLst>
      <p:ext uri="{BB962C8B-B14F-4D97-AF65-F5344CB8AC3E}">
        <p14:creationId xmlns:p14="http://schemas.microsoft.com/office/powerpoint/2010/main" val="196673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41540-C81D-4F69-96C0-C90850CEF3F9}"/>
              </a:ext>
            </a:extLst>
          </p:cNvPr>
          <p:cNvSpPr>
            <a:spLocks noGrp="1"/>
          </p:cNvSpPr>
          <p:nvPr>
            <p:ph type="title"/>
          </p:nvPr>
        </p:nvSpPr>
        <p:spPr>
          <a:xfrm>
            <a:off x="762001" y="803325"/>
            <a:ext cx="5314536" cy="1325563"/>
          </a:xfrm>
        </p:spPr>
        <p:txBody>
          <a:bodyPr>
            <a:normAutofit/>
          </a:bodyPr>
          <a:lstStyle/>
          <a:p>
            <a:r>
              <a:rPr lang="en-US" b="1" dirty="0"/>
              <a:t>Silver Lining…</a:t>
            </a:r>
            <a:r>
              <a:rPr lang="en-US" dirty="0"/>
              <a:t>	</a:t>
            </a:r>
          </a:p>
        </p:txBody>
      </p:sp>
      <p:sp>
        <p:nvSpPr>
          <p:cNvPr id="3" name="Content Placeholder 2">
            <a:extLst>
              <a:ext uri="{FF2B5EF4-FFF2-40B4-BE49-F238E27FC236}">
                <a16:creationId xmlns:a16="http://schemas.microsoft.com/office/drawing/2014/main" id="{5EDD0D2C-B988-4362-A0E0-1A6330F645FC}"/>
              </a:ext>
            </a:extLst>
          </p:cNvPr>
          <p:cNvSpPr>
            <a:spLocks noGrp="1"/>
          </p:cNvSpPr>
          <p:nvPr>
            <p:ph idx="1"/>
          </p:nvPr>
        </p:nvSpPr>
        <p:spPr>
          <a:xfrm>
            <a:off x="762000" y="2279017"/>
            <a:ext cx="5314543" cy="4062147"/>
          </a:xfrm>
        </p:spPr>
        <p:txBody>
          <a:bodyPr anchor="t">
            <a:noAutofit/>
          </a:bodyPr>
          <a:lstStyle/>
          <a:p>
            <a:pPr marL="0" indent="0" algn="ctr">
              <a:buNone/>
            </a:pPr>
            <a:r>
              <a:rPr lang="en-US" sz="5400" dirty="0"/>
              <a:t>Burnout is the opportunity to rediscover what makes you happy.</a:t>
            </a:r>
          </a:p>
        </p:txBody>
      </p:sp>
      <p:sp>
        <p:nvSpPr>
          <p:cNvPr id="71" name="Freeform: Shape 7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descr="Silver Lining Pictures | Download Free Images on Unsplash">
            <a:extLst>
              <a:ext uri="{FF2B5EF4-FFF2-40B4-BE49-F238E27FC236}">
                <a16:creationId xmlns:a16="http://schemas.microsoft.com/office/drawing/2014/main" id="{3993699E-9386-46B4-BD53-1609C16D2B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912" r="21050" b="-1"/>
          <a:stretch/>
        </p:blipFill>
        <p:spPr bwMode="auto">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088671"/>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ady with child on airplane with oxygen masks on - quote says, &quot;Put on your own oxygn mask before helping those around you&quot;"/>
          <p:cNvPicPr>
            <a:picLocks noChangeAspect="1"/>
          </p:cNvPicPr>
          <p:nvPr/>
        </p:nvPicPr>
        <p:blipFill rotWithShape="1">
          <a:blip r:embed="rId3">
            <a:extLst>
              <a:ext uri="{28A0092B-C50C-407E-A947-70E740481C1C}">
                <a14:useLocalDpi xmlns:a14="http://schemas.microsoft.com/office/drawing/2010/main" val="0"/>
              </a:ext>
            </a:extLst>
          </a:blip>
          <a:srcRect t="7943"/>
          <a:stretch/>
        </p:blipFill>
        <p:spPr>
          <a:xfrm>
            <a:off x="457200" y="457200"/>
            <a:ext cx="11277600" cy="5943600"/>
          </a:xfrm>
          <a:prstGeom prst="rect">
            <a:avLst/>
          </a:prstGeom>
        </p:spPr>
      </p:pic>
    </p:spTree>
    <p:extLst>
      <p:ext uri="{BB962C8B-B14F-4D97-AF65-F5344CB8AC3E}">
        <p14:creationId xmlns:p14="http://schemas.microsoft.com/office/powerpoint/2010/main" val="3950255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FF44C-7A45-4A33-9F95-21794C12F407}"/>
              </a:ext>
            </a:extLst>
          </p:cNvPr>
          <p:cNvSpPr>
            <a:spLocks noGrp="1"/>
          </p:cNvSpPr>
          <p:nvPr>
            <p:ph type="title"/>
          </p:nvPr>
        </p:nvSpPr>
        <p:spPr/>
        <p:txBody>
          <a:bodyPr/>
          <a:lstStyle/>
          <a:p>
            <a:r>
              <a:rPr lang="en-US" dirty="0"/>
              <a:t>What is a buffer?</a:t>
            </a:r>
          </a:p>
        </p:txBody>
      </p:sp>
      <p:pic>
        <p:nvPicPr>
          <p:cNvPr id="3074" name="Picture 2" descr="Buffer My Life : Got2Run4MeRunning With Perseverance">
            <a:extLst>
              <a:ext uri="{FF2B5EF4-FFF2-40B4-BE49-F238E27FC236}">
                <a16:creationId xmlns:a16="http://schemas.microsoft.com/office/drawing/2014/main" id="{0180A0F1-4736-4D27-AC61-816C107B24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366" y="1690688"/>
            <a:ext cx="4603267" cy="4603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368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solidFill>
            <a:srgbClr val="6954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Freeform: Shape 10">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 name="Picture 1" descr="Self Care Word Collage - including words such as health, information, people, support, etc."/>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6181" y="1576265"/>
            <a:ext cx="5462546" cy="3749201"/>
          </a:xfrm>
          <a:prstGeom prst="rect">
            <a:avLst/>
          </a:prstGeom>
        </p:spPr>
      </p:pic>
    </p:spTree>
    <p:extLst>
      <p:ext uri="{BB962C8B-B14F-4D97-AF65-F5344CB8AC3E}">
        <p14:creationId xmlns:p14="http://schemas.microsoft.com/office/powerpoint/2010/main" val="3168976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3" name="Picture 72">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5" name="Freeform: Shape 74">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074" name="Picture 2" descr="Image result for compassion fatigue clipart">
            <a:extLst>
              <a:ext uri="{FF2B5EF4-FFF2-40B4-BE49-F238E27FC236}">
                <a16:creationId xmlns:a16="http://schemas.microsoft.com/office/drawing/2014/main" id="{6423D7B5-D7BD-492B-8190-D8DCDBCEAA3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36181" y="1978121"/>
            <a:ext cx="5462546" cy="2945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42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70C0"/>
                </a:solidFill>
                <a:latin typeface="Tahoma" panose="020B0604030504040204" pitchFamily="34" charset="0"/>
                <a:ea typeface="Tahoma" panose="020B0604030504040204" pitchFamily="34" charset="0"/>
                <a:cs typeface="Tahoma" panose="020B0604030504040204" pitchFamily="34" charset="0"/>
              </a:rPr>
              <a:t>A</a:t>
            </a:r>
            <a:r>
              <a:rPr lang="en-US" dirty="0">
                <a:solidFill>
                  <a:srgbClr val="FF0000"/>
                </a:solidFill>
                <a:latin typeface="Tahoma" panose="020B0604030504040204" pitchFamily="34" charset="0"/>
                <a:ea typeface="Tahoma" panose="020B0604030504040204" pitchFamily="34" charset="0"/>
                <a:cs typeface="Tahoma" panose="020B0604030504040204" pitchFamily="34" charset="0"/>
              </a:rPr>
              <a:t>B</a:t>
            </a:r>
            <a:r>
              <a:rPr lang="en-US" dirty="0">
                <a:solidFill>
                  <a:srgbClr val="00B050"/>
                </a:solidFill>
                <a:latin typeface="Tahoma" panose="020B0604030504040204" pitchFamily="34" charset="0"/>
                <a:ea typeface="Tahoma" panose="020B0604030504040204" pitchFamily="34" charset="0"/>
                <a:cs typeface="Tahoma" panose="020B0604030504040204" pitchFamily="34" charset="0"/>
              </a:rPr>
              <a:t>C</a:t>
            </a:r>
            <a:r>
              <a:rPr lang="en-US" dirty="0">
                <a:latin typeface="Tahoma" panose="020B0604030504040204" pitchFamily="34" charset="0"/>
                <a:ea typeface="Tahoma" panose="020B0604030504040204" pitchFamily="34" charset="0"/>
                <a:cs typeface="Tahoma" panose="020B0604030504040204" pitchFamily="34" charset="0"/>
              </a:rPr>
              <a:t>’s of Self Care	</a:t>
            </a:r>
          </a:p>
        </p:txBody>
      </p:sp>
      <p:sp>
        <p:nvSpPr>
          <p:cNvPr id="3" name="Content Placeholder 2"/>
          <p:cNvSpPr>
            <a:spLocks noGrp="1"/>
          </p:cNvSpPr>
          <p:nvPr>
            <p:ph idx="1"/>
          </p:nvPr>
        </p:nvSpPr>
        <p:spPr/>
        <p:txBody>
          <a:bodyPr>
            <a:normAutofit/>
          </a:bodyPr>
          <a:lstStyle/>
          <a:p>
            <a:r>
              <a:rPr lang="en-US" sz="7200" dirty="0">
                <a:solidFill>
                  <a:srgbClr val="0070C0"/>
                </a:solidFill>
              </a:rPr>
              <a:t>A</a:t>
            </a:r>
            <a:r>
              <a:rPr lang="en-US" sz="7200" dirty="0"/>
              <a:t>wareness</a:t>
            </a:r>
          </a:p>
          <a:p>
            <a:r>
              <a:rPr lang="en-US" sz="7200" dirty="0">
                <a:solidFill>
                  <a:srgbClr val="FF0000"/>
                </a:solidFill>
              </a:rPr>
              <a:t>B</a:t>
            </a:r>
            <a:r>
              <a:rPr lang="en-US" sz="7200" dirty="0"/>
              <a:t>alance</a:t>
            </a:r>
          </a:p>
          <a:p>
            <a:r>
              <a:rPr lang="en-US" sz="7200" dirty="0">
                <a:solidFill>
                  <a:srgbClr val="00B050"/>
                </a:solidFill>
              </a:rPr>
              <a:t>C</a:t>
            </a:r>
            <a:r>
              <a:rPr lang="en-US" sz="7200" dirty="0"/>
              <a:t>onnection</a:t>
            </a:r>
          </a:p>
        </p:txBody>
      </p:sp>
      <p:sp>
        <p:nvSpPr>
          <p:cNvPr id="4" name="TextBox 3"/>
          <p:cNvSpPr txBox="1"/>
          <p:nvPr/>
        </p:nvSpPr>
        <p:spPr>
          <a:xfrm>
            <a:off x="654091" y="6168118"/>
            <a:ext cx="9992139" cy="307777"/>
          </a:xfrm>
          <a:prstGeom prst="rect">
            <a:avLst/>
          </a:prstGeom>
          <a:noFill/>
        </p:spPr>
        <p:txBody>
          <a:bodyPr wrap="square" rtlCol="0">
            <a:spAutoFit/>
          </a:bodyPr>
          <a:lstStyle/>
          <a:p>
            <a:r>
              <a:rPr lang="en-US" sz="1400" dirty="0"/>
              <a:t>Dr. Judith E. Pearson, Psychologist </a:t>
            </a:r>
            <a:r>
              <a:rPr lang="en-US" sz="1400" dirty="0">
                <a:hlinkClick r:id="rId3"/>
              </a:rPr>
              <a:t>http://dhss.delaware.gov/dsamh/files/si09_1314_vicarioustrauma_selfcare.pdf</a:t>
            </a:r>
            <a:r>
              <a:rPr lang="en-US" sz="1400" dirty="0"/>
              <a:t> </a:t>
            </a:r>
          </a:p>
        </p:txBody>
      </p:sp>
      <p:pic>
        <p:nvPicPr>
          <p:cNvPr id="5" name="Picture 4" descr="ABC block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9255" y="4320268"/>
            <a:ext cx="2466975" cy="1847850"/>
          </a:xfrm>
          <a:prstGeom prst="rect">
            <a:avLst/>
          </a:prstGeom>
        </p:spPr>
      </p:pic>
      <p:sp>
        <p:nvSpPr>
          <p:cNvPr id="7" name="TextBox 6">
            <a:extLst>
              <a:ext uri="{FF2B5EF4-FFF2-40B4-BE49-F238E27FC236}">
                <a16:creationId xmlns:a16="http://schemas.microsoft.com/office/drawing/2014/main" id="{6DB02CA9-E597-4D92-AA63-DFFDA39858D7}"/>
              </a:ext>
            </a:extLst>
          </p:cNvPr>
          <p:cNvSpPr txBox="1"/>
          <p:nvPr/>
        </p:nvSpPr>
        <p:spPr>
          <a:xfrm>
            <a:off x="654091" y="5199529"/>
            <a:ext cx="739621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solidFill>
                  <a:srgbClr val="56C7AA"/>
                </a:solidFill>
                <a:hlinkClick r:id="rId5">
                  <a:extLst>
                    <a:ext uri="{A12FA001-AC4F-418D-AE19-62706E023703}">
                      <ahyp:hlinkClr xmlns:ahyp="http://schemas.microsoft.com/office/drawing/2018/hyperlinkcolor" val="tx"/>
                    </a:ext>
                  </a:extLst>
                </a:hlinkClick>
              </a:rPr>
              <a:t>Jamboard</a:t>
            </a:r>
            <a:r>
              <a:rPr lang="en-US" dirty="0">
                <a:solidFill>
                  <a:srgbClr val="56C7AA"/>
                </a:solidFill>
                <a:hlinkClick r:id="rId5">
                  <a:extLst>
                    <a:ext uri="{A12FA001-AC4F-418D-AE19-62706E023703}">
                      <ahyp:hlinkClr xmlns:ahyp="http://schemas.microsoft.com/office/drawing/2018/hyperlinkcolor" val="tx"/>
                    </a:ext>
                  </a:extLst>
                </a:hlinkClick>
              </a:rPr>
              <a:t> link:  </a:t>
            </a:r>
            <a:r>
              <a:rPr lang="en-US" dirty="0">
                <a:solidFill>
                  <a:schemeClr val="accent6"/>
                </a:solidFill>
                <a:hlinkClick r:id="rId5">
                  <a:extLst>
                    <a:ext uri="{A12FA001-AC4F-418D-AE19-62706E023703}">
                      <ahyp:hlinkClr xmlns:ahyp="http://schemas.microsoft.com/office/drawing/2018/hyperlinkcolor" val="tx"/>
                    </a:ext>
                  </a:extLst>
                </a:hlinkClick>
              </a:rPr>
              <a:t>https://jamboard.google.com/d/1-aIVygzKPo5sOwbUFW_RzAp4Ow2crDIknCtscaY4J0g/viewer?f=0</a:t>
            </a:r>
            <a:r>
              <a:rPr lang="en-US" dirty="0">
                <a:solidFill>
                  <a:schemeClr val="accent6"/>
                </a:solidFill>
              </a:rPr>
              <a:t> </a:t>
            </a:r>
          </a:p>
        </p:txBody>
      </p:sp>
    </p:spTree>
    <p:extLst>
      <p:ext uri="{BB962C8B-B14F-4D97-AF65-F5344CB8AC3E}">
        <p14:creationId xmlns:p14="http://schemas.microsoft.com/office/powerpoint/2010/main" val="888993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3E443FD7-A66B-4AA0-872D-B088B9BC5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E407BC-59E1-462F-9E19-1B3D8297EE7A}"/>
              </a:ext>
            </a:extLst>
          </p:cNvPr>
          <p:cNvSpPr>
            <a:spLocks noGrp="1"/>
          </p:cNvSpPr>
          <p:nvPr>
            <p:ph type="title"/>
          </p:nvPr>
        </p:nvSpPr>
        <p:spPr>
          <a:xfrm>
            <a:off x="655015" y="975270"/>
            <a:ext cx="5557309" cy="4907460"/>
          </a:xfrm>
        </p:spPr>
        <p:txBody>
          <a:bodyPr vert="horz" lIns="91440" tIns="45720" rIns="91440" bIns="45720" rtlCol="0" anchor="b">
            <a:noAutofit/>
          </a:bodyPr>
          <a:lstStyle/>
          <a:p>
            <a:r>
              <a:rPr lang="en-US" sz="4800" kern="1200" dirty="0">
                <a:solidFill>
                  <a:schemeClr val="tx1"/>
                </a:solidFill>
                <a:latin typeface="Arial" panose="020B0604020202020204" pitchFamily="34" charset="0"/>
                <a:ea typeface="+mj-ea"/>
                <a:cs typeface="Arial" panose="020B0604020202020204" pitchFamily="34" charset="0"/>
              </a:rPr>
              <a:t>Employers and supervisors can create a supportive work environment that promotes employee productivity</a:t>
            </a:r>
          </a:p>
        </p:txBody>
      </p:sp>
      <p:sp>
        <p:nvSpPr>
          <p:cNvPr id="73" name="Freeform: Shape 72">
            <a:extLst>
              <a:ext uri="{FF2B5EF4-FFF2-40B4-BE49-F238E27FC236}">
                <a16:creationId xmlns:a16="http://schemas.microsoft.com/office/drawing/2014/main" id="{C04BE0EF-3561-49B4-9A29-F283168A9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0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3 h 5154967"/>
              <a:gd name="connsiteX37" fmla="*/ 1625714 w 6184806"/>
              <a:gd name="connsiteY37" fmla="*/ 109243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2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098" name="Picture 2" descr="Free Employer Cliparts, Download Free Employer Cliparts png images, Free  ClipArts on Clipart Library">
            <a:extLst>
              <a:ext uri="{FF2B5EF4-FFF2-40B4-BE49-F238E27FC236}">
                <a16:creationId xmlns:a16="http://schemas.microsoft.com/office/drawing/2014/main" id="{9BD062E7-5A1F-4FFE-A799-EF9F99EE3E8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31503" y="2373244"/>
            <a:ext cx="3217333" cy="2729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281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DBF11-9861-425C-991D-733C83C23635}"/>
              </a:ext>
            </a:extLst>
          </p:cNvPr>
          <p:cNvSpPr>
            <a:spLocks noGrp="1"/>
          </p:cNvSpPr>
          <p:nvPr>
            <p:ph type="title"/>
          </p:nvPr>
        </p:nvSpPr>
        <p:spPr>
          <a:xfrm>
            <a:off x="161365" y="365125"/>
            <a:ext cx="10703859" cy="1965699"/>
          </a:xfrm>
        </p:spPr>
        <p:txBody>
          <a:bodyPr>
            <a:normAutofit/>
          </a:bodyPr>
          <a:lstStyle/>
          <a:p>
            <a:pPr algn="ctr"/>
            <a:r>
              <a:rPr lang="en-US" b="1" dirty="0"/>
              <a:t>Strategies organizations can use to reduce high rates of employee burnout</a:t>
            </a:r>
          </a:p>
        </p:txBody>
      </p:sp>
      <p:sp>
        <p:nvSpPr>
          <p:cNvPr id="3" name="Content Placeholder 2">
            <a:extLst>
              <a:ext uri="{FF2B5EF4-FFF2-40B4-BE49-F238E27FC236}">
                <a16:creationId xmlns:a16="http://schemas.microsoft.com/office/drawing/2014/main" id="{9C1586DB-3C9A-4B5C-BBB5-F86680398C4C}"/>
              </a:ext>
            </a:extLst>
          </p:cNvPr>
          <p:cNvSpPr>
            <a:spLocks noGrp="1"/>
          </p:cNvSpPr>
          <p:nvPr>
            <p:ph idx="1"/>
          </p:nvPr>
        </p:nvSpPr>
        <p:spPr>
          <a:xfrm>
            <a:off x="838200" y="2779058"/>
            <a:ext cx="10515600" cy="3164821"/>
          </a:xfrm>
        </p:spPr>
        <p:txBody>
          <a:bodyPr>
            <a:normAutofit lnSpcReduction="10000"/>
          </a:bodyPr>
          <a:lstStyle/>
          <a:p>
            <a:r>
              <a:rPr lang="en-US" sz="4000" dirty="0">
                <a:latin typeface="Arial" panose="020B0604020202020204" pitchFamily="34" charset="0"/>
                <a:cs typeface="Arial" panose="020B0604020202020204" pitchFamily="34" charset="0"/>
              </a:rPr>
              <a:t>Develop a culture of care</a:t>
            </a:r>
          </a:p>
          <a:p>
            <a:r>
              <a:rPr lang="en-US" sz="4000" dirty="0">
                <a:latin typeface="Arial" panose="020B0604020202020204" pitchFamily="34" charset="0"/>
                <a:cs typeface="Arial" panose="020B0604020202020204" pitchFamily="34" charset="0"/>
              </a:rPr>
              <a:t>Implement well being strategies</a:t>
            </a:r>
          </a:p>
          <a:p>
            <a:r>
              <a:rPr lang="en-US" sz="4000" dirty="0">
                <a:latin typeface="Arial" panose="020B0604020202020204" pitchFamily="34" charset="0"/>
                <a:cs typeface="Arial" panose="020B0604020202020204" pitchFamily="34" charset="0"/>
              </a:rPr>
              <a:t>Acknowledge and reward skillsets and talent</a:t>
            </a:r>
          </a:p>
          <a:p>
            <a:r>
              <a:rPr lang="en-US" sz="4000" dirty="0">
                <a:latin typeface="Arial" panose="020B0604020202020204" pitchFamily="34" charset="0"/>
                <a:cs typeface="Arial" panose="020B0604020202020204" pitchFamily="34" charset="0"/>
              </a:rPr>
              <a:t>Provide opportunities to grow</a:t>
            </a:r>
          </a:p>
          <a:p>
            <a:r>
              <a:rPr lang="en-US" sz="4000" dirty="0">
                <a:latin typeface="Arial" panose="020B0604020202020204" pitchFamily="34" charset="0"/>
                <a:cs typeface="Arial" panose="020B0604020202020204" pitchFamily="34" charset="0"/>
              </a:rPr>
              <a:t>Embrace flexibility</a:t>
            </a:r>
          </a:p>
        </p:txBody>
      </p:sp>
    </p:spTree>
    <p:extLst>
      <p:ext uri="{BB962C8B-B14F-4D97-AF65-F5344CB8AC3E}">
        <p14:creationId xmlns:p14="http://schemas.microsoft.com/office/powerpoint/2010/main" val="213405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sp>
        <p:nvSpPr>
          <p:cNvPr id="14" name="Freeform: Shape 10">
            <a:extLst>
              <a:ext uri="{FF2B5EF4-FFF2-40B4-BE49-F238E27FC236}">
                <a16:creationId xmlns:a16="http://schemas.microsoft.com/office/drawing/2014/main" id="{DEAEE08D-A745-4391-9073-9E99767E0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04539" y="266074"/>
            <a:ext cx="7489662" cy="625218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4E64587A-CC15-40F0-85F7-7DD50B4924B4}"/>
              </a:ext>
            </a:extLst>
          </p:cNvPr>
          <p:cNvPicPr>
            <a:picLocks noChangeAspect="1"/>
          </p:cNvPicPr>
          <p:nvPr/>
        </p:nvPicPr>
        <p:blipFill rotWithShape="1">
          <a:blip r:embed="rId3"/>
          <a:srcRect t="2685" b="15487"/>
          <a:stretch/>
        </p:blipFill>
        <p:spPr>
          <a:xfrm>
            <a:off x="2659414" y="339746"/>
            <a:ext cx="7203799" cy="6030364"/>
          </a:xfrm>
          <a:custGeom>
            <a:avLst/>
            <a:gdLst/>
            <a:ahLst/>
            <a:cxnLst/>
            <a:rect l="l" t="t" r="r" b="b"/>
            <a:pathLst>
              <a:path w="7203799" h="6030364">
                <a:moveTo>
                  <a:pt x="4122552" y="0"/>
                </a:moveTo>
                <a:cubicBezTo>
                  <a:pt x="4596210"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8" y="5695047"/>
                  <a:pt x="4206802" y="6030364"/>
                  <a:pt x="3475911" y="6030364"/>
                </a:cubicBezTo>
                <a:cubicBezTo>
                  <a:pt x="2362258" y="6030364"/>
                  <a:pt x="1573553" y="5618755"/>
                  <a:pt x="838794" y="4653974"/>
                </a:cubicBezTo>
                <a:cubicBezTo>
                  <a:pt x="742642" y="4527696"/>
                  <a:pt x="648651" y="4412849"/>
                  <a:pt x="557754" y="4301854"/>
                </a:cubicBezTo>
                <a:cubicBezTo>
                  <a:pt x="181022" y="3841635"/>
                  <a:pt x="0" y="3602300"/>
                  <a:pt x="0" y="3192481"/>
                </a:cubicBezTo>
                <a:cubicBezTo>
                  <a:pt x="0" y="2785556"/>
                  <a:pt x="113467" y="2383585"/>
                  <a:pt x="337003" y="1997729"/>
                </a:cubicBezTo>
                <a:cubicBezTo>
                  <a:pt x="555745" y="1620270"/>
                  <a:pt x="868475" y="1274763"/>
                  <a:pt x="1266386" y="971116"/>
                </a:cubicBezTo>
                <a:cubicBezTo>
                  <a:pt x="1657494" y="672565"/>
                  <a:pt x="2122028" y="426344"/>
                  <a:pt x="2610064" y="259166"/>
                </a:cubicBezTo>
                <a:cubicBezTo>
                  <a:pt x="3111238" y="87171"/>
                  <a:pt x="3620296" y="0"/>
                  <a:pt x="4122552" y="0"/>
                </a:cubicBezTo>
                <a:close/>
              </a:path>
            </a:pathLst>
          </a:custGeom>
        </p:spPr>
      </p:pic>
      <p:sp>
        <p:nvSpPr>
          <p:cNvPr id="13" name="Freeform: Shape 12">
            <a:extLst>
              <a:ext uri="{FF2B5EF4-FFF2-40B4-BE49-F238E27FC236}">
                <a16:creationId xmlns:a16="http://schemas.microsoft.com/office/drawing/2014/main" id="{7E862DF0-097D-4BBD-A1A1-35B522C5E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9414" y="339746"/>
            <a:ext cx="7203799" cy="6030364"/>
          </a:xfrm>
          <a:custGeom>
            <a:avLst/>
            <a:gdLst>
              <a:gd name="connsiteX0" fmla="*/ 4090459 w 7203799"/>
              <a:gd name="connsiteY0" fmla="*/ 146611 h 6030364"/>
              <a:gd name="connsiteX1" fmla="*/ 2634463 w 7203799"/>
              <a:gd name="connsiteY1" fmla="*/ 392518 h 6030364"/>
              <a:gd name="connsiteX2" fmla="*/ 1340972 w 7203799"/>
              <a:gd name="connsiteY2" fmla="*/ 1068045 h 6030364"/>
              <a:gd name="connsiteX3" fmla="*/ 446301 w 7203799"/>
              <a:gd name="connsiteY3" fmla="*/ 2042135 h 6030364"/>
              <a:gd name="connsiteX4" fmla="*/ 121886 w 7203799"/>
              <a:gd name="connsiteY4" fmla="*/ 3175764 h 6030364"/>
              <a:gd name="connsiteX5" fmla="*/ 658808 w 7203799"/>
              <a:gd name="connsiteY5" fmla="*/ 4228382 h 6030364"/>
              <a:gd name="connsiteX6" fmla="*/ 929352 w 7203799"/>
              <a:gd name="connsiteY6" fmla="*/ 4562487 h 6030364"/>
              <a:gd name="connsiteX7" fmla="*/ 3467971 w 7203799"/>
              <a:gd name="connsiteY7" fmla="*/ 5868460 h 6030364"/>
              <a:gd name="connsiteX8" fmla="*/ 5395115 w 7203799"/>
              <a:gd name="connsiteY8" fmla="*/ 5065016 h 6030364"/>
              <a:gd name="connsiteX9" fmla="*/ 5629645 w 7203799"/>
              <a:gd name="connsiteY9" fmla="*/ 4905476 h 6030364"/>
              <a:gd name="connsiteX10" fmla="*/ 6696345 w 7203799"/>
              <a:gd name="connsiteY10" fmla="*/ 4071455 h 6030364"/>
              <a:gd name="connsiteX11" fmla="*/ 7056622 w 7203799"/>
              <a:gd name="connsiteY11" fmla="*/ 3175764 h 6030364"/>
              <a:gd name="connsiteX12" fmla="*/ 6247816 w 7203799"/>
              <a:gd name="connsiteY12" fmla="*/ 991737 h 6030364"/>
              <a:gd name="connsiteX13" fmla="*/ 5337969 w 7203799"/>
              <a:gd name="connsiteY13" fmla="*/ 375142 h 6030364"/>
              <a:gd name="connsiteX14" fmla="*/ 4090459 w 7203799"/>
              <a:gd name="connsiteY14" fmla="*/ 146611 h 6030364"/>
              <a:gd name="connsiteX15" fmla="*/ 4122552 w 7203799"/>
              <a:gd name="connsiteY15" fmla="*/ 0 h 6030364"/>
              <a:gd name="connsiteX16" fmla="*/ 5418463 w 7203799"/>
              <a:gd name="connsiteY16" fmla="*/ 240852 h 6030364"/>
              <a:gd name="connsiteX17" fmla="*/ 6363612 w 7203799"/>
              <a:gd name="connsiteY17" fmla="*/ 890695 h 6030364"/>
              <a:gd name="connsiteX18" fmla="*/ 7203799 w 7203799"/>
              <a:gd name="connsiteY18" fmla="*/ 3192481 h 6030364"/>
              <a:gd name="connsiteX19" fmla="*/ 6829541 w 7203799"/>
              <a:gd name="connsiteY19" fmla="*/ 4136467 h 6030364"/>
              <a:gd name="connsiteX20" fmla="*/ 5721456 w 7203799"/>
              <a:gd name="connsiteY20" fmla="*/ 5015457 h 6030364"/>
              <a:gd name="connsiteX21" fmla="*/ 5477826 w 7203799"/>
              <a:gd name="connsiteY21" fmla="*/ 5183599 h 6030364"/>
              <a:gd name="connsiteX22" fmla="*/ 3475911 w 7203799"/>
              <a:gd name="connsiteY22" fmla="*/ 6030364 h 6030364"/>
              <a:gd name="connsiteX23" fmla="*/ 838794 w 7203799"/>
              <a:gd name="connsiteY23" fmla="*/ 4653974 h 6030364"/>
              <a:gd name="connsiteX24" fmla="*/ 557754 w 7203799"/>
              <a:gd name="connsiteY24" fmla="*/ 4301854 h 6030364"/>
              <a:gd name="connsiteX25" fmla="*/ 0 w 7203799"/>
              <a:gd name="connsiteY25" fmla="*/ 3192481 h 6030364"/>
              <a:gd name="connsiteX26" fmla="*/ 337002 w 7203799"/>
              <a:gd name="connsiteY26" fmla="*/ 1997729 h 6030364"/>
              <a:gd name="connsiteX27" fmla="*/ 1266386 w 7203799"/>
              <a:gd name="connsiteY27" fmla="*/ 971116 h 6030364"/>
              <a:gd name="connsiteX28" fmla="*/ 2610064 w 7203799"/>
              <a:gd name="connsiteY28" fmla="*/ 259166 h 6030364"/>
              <a:gd name="connsiteX29" fmla="*/ 4122552 w 7203799"/>
              <a:gd name="connsiteY29" fmla="*/ 0 h 6030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03799" h="6030364">
                <a:moveTo>
                  <a:pt x="4090459" y="146611"/>
                </a:moveTo>
                <a:cubicBezTo>
                  <a:pt x="3606963" y="146611"/>
                  <a:pt x="3116919" y="229322"/>
                  <a:pt x="2634463" y="392518"/>
                </a:cubicBezTo>
                <a:cubicBezTo>
                  <a:pt x="2164657" y="551144"/>
                  <a:pt x="1717473" y="784767"/>
                  <a:pt x="1340972" y="1068045"/>
                </a:cubicBezTo>
                <a:cubicBezTo>
                  <a:pt x="957924" y="1356158"/>
                  <a:pt x="656874" y="1683987"/>
                  <a:pt x="446301" y="2042135"/>
                </a:cubicBezTo>
                <a:cubicBezTo>
                  <a:pt x="231114" y="2408251"/>
                  <a:pt x="121886" y="2789658"/>
                  <a:pt x="121886" y="3175764"/>
                </a:cubicBezTo>
                <a:cubicBezTo>
                  <a:pt x="121886" y="3564616"/>
                  <a:pt x="296147" y="3791707"/>
                  <a:pt x="658808" y="4228382"/>
                </a:cubicBezTo>
                <a:cubicBezTo>
                  <a:pt x="746310" y="4333697"/>
                  <a:pt x="836791" y="4442668"/>
                  <a:pt x="929352" y="4562487"/>
                </a:cubicBezTo>
                <a:cubicBezTo>
                  <a:pt x="1636666" y="5477909"/>
                  <a:pt x="2395913" y="5868460"/>
                  <a:pt x="3467971" y="5868460"/>
                </a:cubicBezTo>
                <a:cubicBezTo>
                  <a:pt x="4171563" y="5868460"/>
                  <a:pt x="4687799" y="5550298"/>
                  <a:pt x="5395115" y="5065016"/>
                </a:cubicBezTo>
                <a:cubicBezTo>
                  <a:pt x="5474133" y="5010792"/>
                  <a:pt x="5553154" y="4957219"/>
                  <a:pt x="5629645" y="4905476"/>
                </a:cubicBezTo>
                <a:cubicBezTo>
                  <a:pt x="6044240" y="4624684"/>
                  <a:pt x="6435769" y="4359438"/>
                  <a:pt x="6696345" y="4071455"/>
                </a:cubicBezTo>
                <a:cubicBezTo>
                  <a:pt x="6945459" y="3796151"/>
                  <a:pt x="7056622" y="3519931"/>
                  <a:pt x="7056622" y="3175764"/>
                </a:cubicBezTo>
                <a:cubicBezTo>
                  <a:pt x="7056622" y="2313128"/>
                  <a:pt x="6769413" y="1537514"/>
                  <a:pt x="6247816" y="991737"/>
                </a:cubicBezTo>
                <a:cubicBezTo>
                  <a:pt x="5992603" y="724794"/>
                  <a:pt x="5686492" y="517301"/>
                  <a:pt x="5337969" y="375142"/>
                </a:cubicBezTo>
                <a:cubicBezTo>
                  <a:pt x="4966082" y="223571"/>
                  <a:pt x="4546427" y="146611"/>
                  <a:pt x="4090459" y="146611"/>
                </a:cubicBezTo>
                <a:close/>
                <a:moveTo>
                  <a:pt x="4122552" y="0"/>
                </a:moveTo>
                <a:cubicBezTo>
                  <a:pt x="4596209"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7" y="5695047"/>
                  <a:pt x="4206801" y="6030364"/>
                  <a:pt x="3475911" y="6030364"/>
                </a:cubicBezTo>
                <a:cubicBezTo>
                  <a:pt x="2362258" y="6030364"/>
                  <a:pt x="1573553" y="5618755"/>
                  <a:pt x="838794" y="4653974"/>
                </a:cubicBezTo>
                <a:cubicBezTo>
                  <a:pt x="742641" y="4527696"/>
                  <a:pt x="648651" y="4412849"/>
                  <a:pt x="557754" y="4301854"/>
                </a:cubicBezTo>
                <a:cubicBezTo>
                  <a:pt x="181022" y="3841635"/>
                  <a:pt x="0" y="3602300"/>
                  <a:pt x="0" y="3192481"/>
                </a:cubicBezTo>
                <a:cubicBezTo>
                  <a:pt x="0" y="2785556"/>
                  <a:pt x="113467" y="2383584"/>
                  <a:pt x="337002" y="1997729"/>
                </a:cubicBezTo>
                <a:cubicBezTo>
                  <a:pt x="555744" y="1620270"/>
                  <a:pt x="868475" y="1274763"/>
                  <a:pt x="1266386" y="971116"/>
                </a:cubicBezTo>
                <a:cubicBezTo>
                  <a:pt x="1657494" y="672565"/>
                  <a:pt x="2122028" y="426344"/>
                  <a:pt x="2610064" y="259166"/>
                </a:cubicBezTo>
                <a:cubicBezTo>
                  <a:pt x="3111237" y="87171"/>
                  <a:pt x="3620296" y="0"/>
                  <a:pt x="4122552"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916242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OW FULL">
            <a:extLst>
              <a:ext uri="{FF2B5EF4-FFF2-40B4-BE49-F238E27FC236}">
                <a16:creationId xmlns:a16="http://schemas.microsoft.com/office/drawing/2014/main" id="{931418E6-4D1D-4095-832F-49853FF1C60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21496" y="722345"/>
            <a:ext cx="4532243" cy="5996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795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36"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8" name="!!Line">
            <a:extLst>
              <a:ext uri="{FF2B5EF4-FFF2-40B4-BE49-F238E27FC236}">
                <a16:creationId xmlns:a16="http://schemas.microsoft.com/office/drawing/2014/main" id="{B0161EF8-C8C6-4F2A-9D5C-49BD28A2B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585216"/>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Social workers Clipart Vector PNG , SVG, EPS, PSD, AI">
            <a:extLst>
              <a:ext uri="{FF2B5EF4-FFF2-40B4-BE49-F238E27FC236}">
                <a16:creationId xmlns:a16="http://schemas.microsoft.com/office/drawing/2014/main" id="{C254792B-7A82-48EE-8E7A-C7AEDFE6E5B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35" r="-1" b="-1"/>
          <a:stretch/>
        </p:blipFill>
        <p:spPr bwMode="auto">
          <a:xfrm>
            <a:off x="466344" y="585216"/>
            <a:ext cx="4488206" cy="370103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439182" y="585216"/>
            <a:ext cx="6277330" cy="558593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“Care providers are unique people.   We have the gift of being able to connect with others in ways that are difficult to explain and even more difficult for others to understand.   Our unique ability to emotionally join with our clients that allows us a near first-hand experience of their inner world is perhaps our greatest gift; it is also our greatest challenge.”</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--Karl La Rowe</a:t>
            </a:r>
          </a:p>
        </p:txBody>
      </p:sp>
    </p:spTree>
    <p:extLst>
      <p:ext uri="{BB962C8B-B14F-4D97-AF65-F5344CB8AC3E}">
        <p14:creationId xmlns:p14="http://schemas.microsoft.com/office/powerpoint/2010/main" val="3958579851"/>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Self Care Concept Isometric Icons 200930110 Vector Illustration Concept">
            <a:extLst>
              <a:ext uri="{FF2B5EF4-FFF2-40B4-BE49-F238E27FC236}">
                <a16:creationId xmlns:a16="http://schemas.microsoft.com/office/drawing/2014/main" id="{3245B3AB-AD86-4611-9166-DD85BDC13E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59" y="698890"/>
            <a:ext cx="9883141" cy="61591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2A9296C-19B7-42B9-AD3C-76893E3495B2}"/>
              </a:ext>
            </a:extLst>
          </p:cNvPr>
          <p:cNvSpPr>
            <a:spLocks noGrp="1"/>
          </p:cNvSpPr>
          <p:nvPr>
            <p:ph type="title" idx="4294967295"/>
          </p:nvPr>
        </p:nvSpPr>
        <p:spPr>
          <a:xfrm>
            <a:off x="773429" y="378460"/>
            <a:ext cx="9372600" cy="1325563"/>
          </a:xfrm>
        </p:spPr>
        <p:txBody>
          <a:bodyPr/>
          <a:lstStyle/>
          <a:p>
            <a:r>
              <a:rPr lang="en-US" dirty="0"/>
              <a:t>Self Care is different for all of us.</a:t>
            </a:r>
          </a:p>
        </p:txBody>
      </p:sp>
    </p:spTree>
    <p:extLst>
      <p:ext uri="{BB962C8B-B14F-4D97-AF65-F5344CB8AC3E}">
        <p14:creationId xmlns:p14="http://schemas.microsoft.com/office/powerpoint/2010/main" val="773518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FDA641-D2ED-486A-9747-6BAFC987A9C4}"/>
              </a:ext>
            </a:extLst>
          </p:cNvPr>
          <p:cNvSpPr txBox="1"/>
          <p:nvPr/>
        </p:nvSpPr>
        <p:spPr>
          <a:xfrm>
            <a:off x="7464614" y="1783959"/>
            <a:ext cx="4087306" cy="3921102"/>
          </a:xfrm>
          <a:prstGeom prst="rect">
            <a:avLst/>
          </a:prstGeom>
        </p:spPr>
        <p:txBody>
          <a:bodyPr vert="horz" lIns="91440" tIns="45720" rIns="91440" bIns="45720" rtlCol="0" anchor="b">
            <a:noAutofit/>
          </a:bodyPr>
          <a:lstStyle/>
          <a:p>
            <a:pPr defTabSz="914400">
              <a:lnSpc>
                <a:spcPct val="90000"/>
              </a:lnSpc>
              <a:spcBef>
                <a:spcPct val="0"/>
              </a:spcBef>
              <a:spcAft>
                <a:spcPts val="600"/>
              </a:spcAft>
            </a:pPr>
            <a:r>
              <a:rPr lang="en-US" sz="3600" dirty="0">
                <a:latin typeface="Arial" panose="020B0604020202020204" pitchFamily="34" charset="0"/>
                <a:ea typeface="+mj-ea"/>
                <a:cs typeface="Arial" panose="020B0604020202020204" pitchFamily="34" charset="0"/>
              </a:rPr>
              <a:t>Realize that we are energy. </a:t>
            </a:r>
          </a:p>
          <a:p>
            <a:pPr defTabSz="914400">
              <a:lnSpc>
                <a:spcPct val="90000"/>
              </a:lnSpc>
              <a:spcBef>
                <a:spcPct val="0"/>
              </a:spcBef>
              <a:spcAft>
                <a:spcPts val="600"/>
              </a:spcAft>
            </a:pPr>
            <a:endParaRPr lang="en-US" sz="3600" dirty="0">
              <a:latin typeface="Arial" panose="020B0604020202020204" pitchFamily="34" charset="0"/>
              <a:ea typeface="+mj-ea"/>
              <a:cs typeface="Arial" panose="020B0604020202020204" pitchFamily="34" charset="0"/>
            </a:endParaRPr>
          </a:p>
          <a:p>
            <a:pPr defTabSz="914400">
              <a:lnSpc>
                <a:spcPct val="90000"/>
              </a:lnSpc>
              <a:spcBef>
                <a:spcPct val="0"/>
              </a:spcBef>
              <a:spcAft>
                <a:spcPts val="600"/>
              </a:spcAft>
            </a:pPr>
            <a:r>
              <a:rPr lang="en-US" sz="3600" dirty="0">
                <a:latin typeface="Arial" panose="020B0604020202020204" pitchFamily="34" charset="0"/>
                <a:ea typeface="+mj-ea"/>
                <a:cs typeface="Arial" panose="020B0604020202020204" pitchFamily="34" charset="0"/>
              </a:rPr>
              <a:t>Some people take energy, and some people give energy.  </a:t>
            </a:r>
          </a:p>
        </p:txBody>
      </p:sp>
      <p:sp>
        <p:nvSpPr>
          <p:cNvPr id="135" name="Freeform: Shape 134">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218" name="Picture 2" descr="Thumbs Down Bad Dislike - Free image on Pixabay">
            <a:extLst>
              <a:ext uri="{FF2B5EF4-FFF2-40B4-BE49-F238E27FC236}">
                <a16:creationId xmlns:a16="http://schemas.microsoft.com/office/drawing/2014/main" id="{E3CFB3E8-8AE4-4110-A8F8-A2AA94D585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26" r="1" b="1"/>
          <a:stretch/>
        </p:blipFill>
        <p:spPr bwMode="auto">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826938"/>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E2AA0937-B0B7-4DCA-AE21-D291F4155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53" y="187891"/>
            <a:ext cx="11456893" cy="667010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8BEDA5C-8ED9-4616-8462-BEA4D55FB661}"/>
              </a:ext>
            </a:extLst>
          </p:cNvPr>
          <p:cNvSpPr txBox="1"/>
          <p:nvPr/>
        </p:nvSpPr>
        <p:spPr>
          <a:xfrm>
            <a:off x="3729318" y="6382871"/>
            <a:ext cx="6831106" cy="369332"/>
          </a:xfrm>
          <a:prstGeom prst="rect">
            <a:avLst/>
          </a:prstGeom>
          <a:noFill/>
        </p:spPr>
        <p:txBody>
          <a:bodyPr wrap="square" rtlCol="0">
            <a:spAutoFit/>
          </a:bodyPr>
          <a:lstStyle/>
          <a:p>
            <a:r>
              <a:rPr lang="en-US"/>
              <a:t>https://dorinaerbo.com/2013/01/stress-and-your-energy-bank/</a:t>
            </a:r>
            <a:endParaRPr lang="en-US" dirty="0"/>
          </a:p>
        </p:txBody>
      </p:sp>
    </p:spTree>
    <p:extLst>
      <p:ext uri="{BB962C8B-B14F-4D97-AF65-F5344CB8AC3E}">
        <p14:creationId xmlns:p14="http://schemas.microsoft.com/office/powerpoint/2010/main" val="32363251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37A8E-D213-4C6E-B29E-601CA65B2DBF}"/>
              </a:ext>
            </a:extLst>
          </p:cNvPr>
          <p:cNvSpPr>
            <a:spLocks noGrp="1"/>
          </p:cNvSpPr>
          <p:nvPr>
            <p:ph type="title"/>
          </p:nvPr>
        </p:nvSpPr>
        <p:spPr/>
        <p:txBody>
          <a:bodyPr>
            <a:normAutofit/>
          </a:bodyPr>
          <a:lstStyle/>
          <a:p>
            <a:pPr algn="ctr"/>
            <a:r>
              <a:rPr lang="en-US" dirty="0"/>
              <a:t>Energy Givers and Energy Takers </a:t>
            </a:r>
          </a:p>
        </p:txBody>
      </p:sp>
      <p:sp>
        <p:nvSpPr>
          <p:cNvPr id="3" name="Text Placeholder 2">
            <a:extLst>
              <a:ext uri="{FF2B5EF4-FFF2-40B4-BE49-F238E27FC236}">
                <a16:creationId xmlns:a16="http://schemas.microsoft.com/office/drawing/2014/main" id="{FA924E44-2D45-4B15-B459-D54039013CE8}"/>
              </a:ext>
            </a:extLst>
          </p:cNvPr>
          <p:cNvSpPr>
            <a:spLocks noGrp="1"/>
          </p:cNvSpPr>
          <p:nvPr>
            <p:ph type="body" idx="1"/>
          </p:nvPr>
        </p:nvSpPr>
        <p:spPr/>
        <p:txBody>
          <a:bodyPr>
            <a:normAutofit/>
          </a:bodyPr>
          <a:lstStyle/>
          <a:p>
            <a:r>
              <a:rPr lang="en-US" sz="4400" dirty="0">
                <a:latin typeface="Arial" panose="020B0604020202020204" pitchFamily="34" charset="0"/>
                <a:cs typeface="Arial" panose="020B0604020202020204" pitchFamily="34" charset="0"/>
              </a:rPr>
              <a:t>Givers</a:t>
            </a:r>
          </a:p>
        </p:txBody>
      </p:sp>
      <p:sp>
        <p:nvSpPr>
          <p:cNvPr id="4" name="Content Placeholder 3">
            <a:extLst>
              <a:ext uri="{FF2B5EF4-FFF2-40B4-BE49-F238E27FC236}">
                <a16:creationId xmlns:a16="http://schemas.microsoft.com/office/drawing/2014/main" id="{96A45F9B-8509-4CC2-9F8A-271056F38BBA}"/>
              </a:ext>
            </a:extLst>
          </p:cNvPr>
          <p:cNvSpPr>
            <a:spLocks noGrp="1"/>
          </p:cNvSpPr>
          <p:nvPr>
            <p:ph sz="half" idx="2"/>
          </p:nvPr>
        </p:nvSpPr>
        <p:spPr/>
        <p:txBody>
          <a:bodyPr/>
          <a:lstStyle/>
          <a:p>
            <a:r>
              <a:rPr lang="en-US" dirty="0"/>
              <a:t>Fresh air</a:t>
            </a:r>
          </a:p>
          <a:p>
            <a:r>
              <a:rPr lang="en-US" dirty="0"/>
              <a:t>Movement</a:t>
            </a:r>
          </a:p>
          <a:p>
            <a:r>
              <a:rPr lang="en-US" dirty="0"/>
              <a:t>Whole foods</a:t>
            </a:r>
          </a:p>
          <a:p>
            <a:r>
              <a:rPr lang="en-US" dirty="0"/>
              <a:t>Music</a:t>
            </a:r>
          </a:p>
          <a:p>
            <a:r>
              <a:rPr lang="en-US" dirty="0"/>
              <a:t>Sunlight</a:t>
            </a:r>
          </a:p>
          <a:p>
            <a:r>
              <a:rPr lang="en-US" dirty="0"/>
              <a:t>Decluttering</a:t>
            </a:r>
          </a:p>
          <a:p>
            <a:r>
              <a:rPr lang="en-US" dirty="0"/>
              <a:t>Resting</a:t>
            </a:r>
          </a:p>
        </p:txBody>
      </p:sp>
      <p:sp>
        <p:nvSpPr>
          <p:cNvPr id="5" name="Text Placeholder 4">
            <a:extLst>
              <a:ext uri="{FF2B5EF4-FFF2-40B4-BE49-F238E27FC236}">
                <a16:creationId xmlns:a16="http://schemas.microsoft.com/office/drawing/2014/main" id="{ED69CB69-3E7C-4522-A42B-5CFB56E9A004}"/>
              </a:ext>
            </a:extLst>
          </p:cNvPr>
          <p:cNvSpPr>
            <a:spLocks noGrp="1"/>
          </p:cNvSpPr>
          <p:nvPr>
            <p:ph type="body" sz="quarter" idx="3"/>
          </p:nvPr>
        </p:nvSpPr>
        <p:spPr/>
        <p:txBody>
          <a:bodyPr>
            <a:normAutofit/>
          </a:bodyPr>
          <a:lstStyle/>
          <a:p>
            <a:r>
              <a:rPr lang="en-US" sz="4000" dirty="0">
                <a:latin typeface="Arial" panose="020B0604020202020204" pitchFamily="34" charset="0"/>
                <a:cs typeface="Arial" panose="020B0604020202020204" pitchFamily="34" charset="0"/>
              </a:rPr>
              <a:t>Takers</a:t>
            </a:r>
          </a:p>
        </p:txBody>
      </p:sp>
      <p:sp>
        <p:nvSpPr>
          <p:cNvPr id="6" name="Content Placeholder 5">
            <a:extLst>
              <a:ext uri="{FF2B5EF4-FFF2-40B4-BE49-F238E27FC236}">
                <a16:creationId xmlns:a16="http://schemas.microsoft.com/office/drawing/2014/main" id="{197E6A70-88B1-440C-A486-75B29D9C216E}"/>
              </a:ext>
            </a:extLst>
          </p:cNvPr>
          <p:cNvSpPr>
            <a:spLocks noGrp="1"/>
          </p:cNvSpPr>
          <p:nvPr>
            <p:ph sz="quarter" idx="4"/>
          </p:nvPr>
        </p:nvSpPr>
        <p:spPr/>
        <p:txBody>
          <a:bodyPr/>
          <a:lstStyle/>
          <a:p>
            <a:r>
              <a:rPr lang="en-US" dirty="0"/>
              <a:t>Negativity</a:t>
            </a:r>
          </a:p>
          <a:p>
            <a:r>
              <a:rPr lang="en-US" dirty="0"/>
              <a:t>Screens</a:t>
            </a:r>
          </a:p>
          <a:p>
            <a:r>
              <a:rPr lang="en-US" dirty="0"/>
              <a:t>Junk Food</a:t>
            </a:r>
          </a:p>
          <a:p>
            <a:r>
              <a:rPr lang="en-US" dirty="0"/>
              <a:t>Alcohol</a:t>
            </a:r>
          </a:p>
          <a:p>
            <a:r>
              <a:rPr lang="en-US" dirty="0"/>
              <a:t>Messiness</a:t>
            </a:r>
          </a:p>
          <a:p>
            <a:r>
              <a:rPr lang="en-US" dirty="0"/>
              <a:t>Inconsistent sleep/lack of rest</a:t>
            </a:r>
          </a:p>
          <a:p>
            <a:r>
              <a:rPr lang="en-US" dirty="0"/>
              <a:t>Sitting still for too long</a:t>
            </a:r>
          </a:p>
        </p:txBody>
      </p:sp>
    </p:spTree>
    <p:extLst>
      <p:ext uri="{BB962C8B-B14F-4D97-AF65-F5344CB8AC3E}">
        <p14:creationId xmlns:p14="http://schemas.microsoft.com/office/powerpoint/2010/main" val="15909233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689B9D-3413-439A-8AFE-57670EAFC046}"/>
              </a:ext>
            </a:extLst>
          </p:cNvPr>
          <p:cNvSpPr txBox="1"/>
          <p:nvPr/>
        </p:nvSpPr>
        <p:spPr>
          <a:xfrm>
            <a:off x="1077775" y="882063"/>
            <a:ext cx="7981742" cy="923330"/>
          </a:xfrm>
          <a:prstGeom prst="rect">
            <a:avLst/>
          </a:prstGeom>
          <a:noFill/>
        </p:spPr>
        <p:txBody>
          <a:bodyPr wrap="square">
            <a:spAutoFit/>
          </a:bodyPr>
          <a:lstStyle/>
          <a:p>
            <a:r>
              <a:rPr kumimoji="0" lang="en-US" sz="5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Self Care Tips for Helpers</a:t>
            </a:r>
            <a:endParaRPr lang="en-US" dirty="0"/>
          </a:p>
        </p:txBody>
      </p:sp>
      <p:pic>
        <p:nvPicPr>
          <p:cNvPr id="6146" name="Picture 2" descr="Image result for self care">
            <a:extLst>
              <a:ext uri="{FF2B5EF4-FFF2-40B4-BE49-F238E27FC236}">
                <a16:creationId xmlns:a16="http://schemas.microsoft.com/office/drawing/2014/main" id="{BC84AF33-1EA4-48AF-9829-C583FAC992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5043" y="2216005"/>
            <a:ext cx="4075044" cy="4075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216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7687" y="974035"/>
            <a:ext cx="10976113" cy="5202928"/>
          </a:xfrm>
        </p:spPr>
        <p:txBody>
          <a:bodyPr>
            <a:normAutofit/>
          </a:bodyPr>
          <a:lstStyle/>
          <a:p>
            <a:pPr marL="0" indent="0">
              <a:buNone/>
            </a:pPr>
            <a:r>
              <a:rPr lang="en-US" sz="3600" dirty="0"/>
              <a:t>Take stock of what’s on your plate</a:t>
            </a:r>
          </a:p>
          <a:p>
            <a:pPr lvl="1"/>
            <a:r>
              <a:rPr lang="en-US" sz="3600" dirty="0"/>
              <a:t>Inventory</a:t>
            </a:r>
          </a:p>
          <a:p>
            <a:pPr lvl="2"/>
            <a:r>
              <a:rPr lang="en-US" sz="3600" dirty="0"/>
              <a:t>Demands of time and energy</a:t>
            </a:r>
          </a:p>
          <a:p>
            <a:pPr lvl="2"/>
            <a:r>
              <a:rPr lang="en-US" sz="3600" dirty="0"/>
              <a:t>Stressors</a:t>
            </a:r>
          </a:p>
          <a:p>
            <a:pPr lvl="2"/>
            <a:r>
              <a:rPr lang="en-US" sz="3600" dirty="0"/>
              <a:t>Positive attributes of your life</a:t>
            </a: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dinner plate with fork and knife - caption says, &quot;What's on your plate?&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0730" y="2305878"/>
            <a:ext cx="4200939" cy="3377555"/>
          </a:xfrm>
          <a:prstGeom prst="rect">
            <a:avLst/>
          </a:prstGeom>
        </p:spPr>
      </p:pic>
    </p:spTree>
    <p:extLst>
      <p:ext uri="{BB962C8B-B14F-4D97-AF65-F5344CB8AC3E}">
        <p14:creationId xmlns:p14="http://schemas.microsoft.com/office/powerpoint/2010/main" val="25927770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78" y="681037"/>
            <a:ext cx="10876722" cy="5495926"/>
          </a:xfrm>
        </p:spPr>
        <p:txBody>
          <a:bodyPr/>
          <a:lstStyle/>
          <a:p>
            <a:pPr marL="0" indent="0">
              <a:buNone/>
            </a:pPr>
            <a:r>
              <a:rPr lang="en-US" sz="3200" dirty="0"/>
              <a:t>Start of Self-Care Idea Collection</a:t>
            </a:r>
          </a:p>
          <a:p>
            <a:pPr lvl="1"/>
            <a:r>
              <a:rPr lang="en-US" sz="3200" dirty="0"/>
              <a:t>Ask friends, family and co-workers for self-care strategies</a:t>
            </a:r>
          </a:p>
          <a:p>
            <a:pPr lvl="2"/>
            <a:r>
              <a:rPr lang="en-US" sz="3200" dirty="0"/>
              <a:t>Keep in a notebook</a:t>
            </a:r>
          </a:p>
          <a:p>
            <a:pPr lvl="2"/>
            <a:r>
              <a:rPr lang="en-US" sz="3200" dirty="0"/>
              <a:t>At work, incorporate into staff meetings</a:t>
            </a:r>
          </a:p>
          <a:p>
            <a:pPr lvl="2"/>
            <a:endParaRPr lang="en-US" dirty="0"/>
          </a:p>
          <a:p>
            <a:pPr lvl="2"/>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Suggestion box with paper going into i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3429000"/>
            <a:ext cx="4032595" cy="2818319"/>
          </a:xfrm>
          <a:prstGeom prst="rect">
            <a:avLst/>
          </a:prstGeom>
        </p:spPr>
      </p:pic>
    </p:spTree>
    <p:extLst>
      <p:ext uri="{BB962C8B-B14F-4D97-AF65-F5344CB8AC3E}">
        <p14:creationId xmlns:p14="http://schemas.microsoft.com/office/powerpoint/2010/main" val="2663430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714" y="3200400"/>
            <a:ext cx="9919252" cy="2976564"/>
          </a:xfrm>
        </p:spPr>
        <p:txBody>
          <a:bodyPr/>
          <a:lstStyle/>
          <a:p>
            <a:r>
              <a:rPr lang="en-US" sz="3600" dirty="0"/>
              <a:t>Find time for yourself every day – rebalance your workload</a:t>
            </a:r>
          </a:p>
          <a:p>
            <a:pPr lvl="1"/>
            <a:r>
              <a:rPr lang="en-US" sz="3600" dirty="0"/>
              <a:t>Mini-breaks throughout the workday</a:t>
            </a:r>
          </a:p>
          <a:p>
            <a:pPr lvl="1"/>
            <a:r>
              <a:rPr lang="en-US" sz="3600" dirty="0"/>
              <a:t>Find 20 minutes to yourself </a:t>
            </a:r>
          </a:p>
          <a:p>
            <a:pPr lvl="1"/>
            <a:r>
              <a:rPr lang="en-US" sz="3600" dirty="0"/>
              <a:t>One nourishing activity each day</a:t>
            </a:r>
            <a:endParaRPr lang="en-US" sz="3600" dirty="0">
              <a:latin typeface="Tahoma" panose="020B0604030504040204" pitchFamily="34" charset="0"/>
              <a:ea typeface="Tahoma" panose="020B0604030504040204" pitchFamily="34" charset="0"/>
              <a:cs typeface="Tahoma" panose="020B0604030504040204" pitchFamily="34" charset="0"/>
            </a:endParaRPr>
          </a:p>
          <a:p>
            <a:pPr lvl="2"/>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two rocks on a long rock being balanced on a triangular rock"/>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7509" y="193608"/>
            <a:ext cx="4129374" cy="2747912"/>
          </a:xfrm>
          <a:prstGeom prst="rect">
            <a:avLst/>
          </a:prstGeom>
        </p:spPr>
      </p:pic>
    </p:spTree>
    <p:extLst>
      <p:ext uri="{BB962C8B-B14F-4D97-AF65-F5344CB8AC3E}">
        <p14:creationId xmlns:p14="http://schemas.microsoft.com/office/powerpoint/2010/main" val="35116893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1325" y="1228725"/>
            <a:ext cx="8372475" cy="4948238"/>
          </a:xfrm>
        </p:spPr>
        <p:txBody>
          <a:bodyPr>
            <a:normAutofit/>
          </a:bodyPr>
          <a:lstStyle/>
          <a:p>
            <a:pPr marL="0" indent="0">
              <a:buNone/>
            </a:pPr>
            <a:r>
              <a:rPr lang="en-US" sz="3600" dirty="0"/>
              <a:t>Delegate</a:t>
            </a:r>
          </a:p>
          <a:p>
            <a:pPr lvl="1"/>
            <a:r>
              <a:rPr lang="en-US" sz="3600" dirty="0"/>
              <a:t>Learn to ask for help at home and at work</a:t>
            </a:r>
          </a:p>
          <a:p>
            <a:pPr marL="457200" lvl="1" indent="0">
              <a:buNone/>
            </a:pPr>
            <a:endParaRPr lang="en-US" sz="3600" dirty="0"/>
          </a:p>
          <a:p>
            <a:pPr lvl="1"/>
            <a:r>
              <a:rPr lang="en-US" sz="3600" dirty="0"/>
              <a:t>Training takes time but pays off in the long run.</a:t>
            </a:r>
          </a:p>
          <a:p>
            <a:pPr marL="457200" lvl="1" indent="0">
              <a:buNone/>
            </a:pPr>
            <a:endParaRPr lang="en-US" sz="3600" dirty="0"/>
          </a:p>
          <a:p>
            <a:pPr lvl="1"/>
            <a:r>
              <a:rPr lang="en-US" sz="3600" dirty="0"/>
              <a:t>If you become unable to do the work, who would look after things?</a:t>
            </a:r>
            <a:endParaRPr lang="en-US" sz="3600" dirty="0">
              <a:latin typeface="Tahoma" panose="020B0604030504040204" pitchFamily="34" charset="0"/>
              <a:ea typeface="Tahoma" panose="020B0604030504040204" pitchFamily="34" charset="0"/>
              <a:cs typeface="Tahoma" panose="020B0604030504040204" pitchFamily="34" charset="0"/>
            </a:endParaRPr>
          </a:p>
          <a:p>
            <a:pPr lvl="2"/>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7170" name="Picture 2" descr="Image result for delegate">
            <a:extLst>
              <a:ext uri="{FF2B5EF4-FFF2-40B4-BE49-F238E27FC236}">
                <a16:creationId xmlns:a16="http://schemas.microsoft.com/office/drawing/2014/main" id="{A678A776-538B-4A99-ACDE-06E8804A80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2195512"/>
            <a:ext cx="2428875"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166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ne person on a rock or a hill helping another person climb up.  Caption says &quot;Be smart enough to know hwen you need help and brave enough to ask for it.&quo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1750" y="643341"/>
            <a:ext cx="7334250" cy="5199169"/>
          </a:xfrm>
          <a:prstGeom prst="rect">
            <a:avLst/>
          </a:prstGeom>
        </p:spPr>
      </p:pic>
    </p:spTree>
    <p:extLst>
      <p:ext uri="{BB962C8B-B14F-4D97-AF65-F5344CB8AC3E}">
        <p14:creationId xmlns:p14="http://schemas.microsoft.com/office/powerpoint/2010/main" val="35886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B9D7E975-9161-4F2D-AC53-69E1912F6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Image result for poll clipart free">
            <a:extLst>
              <a:ext uri="{FF2B5EF4-FFF2-40B4-BE49-F238E27FC236}">
                <a16:creationId xmlns:a16="http://schemas.microsoft.com/office/drawing/2014/main" id="{29877F00-8D18-486F-AE77-9E3EBFDA48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01" r="5101" b="-1"/>
          <a:stretch/>
        </p:blipFill>
        <p:spPr bwMode="auto">
          <a:xfrm>
            <a:off x="621675" y="623275"/>
            <a:ext cx="4032621" cy="5607882"/>
          </a:xfrm>
          <a:prstGeom prst="rect">
            <a:avLst/>
          </a:prstGeom>
          <a:noFill/>
          <a:extLst>
            <a:ext uri="{909E8E84-426E-40DD-AFC4-6F175D3DCCD1}">
              <a14:hiddenFill xmlns:a14="http://schemas.microsoft.com/office/drawing/2010/main">
                <a:solidFill>
                  <a:srgbClr val="FFFFFF"/>
                </a:solidFill>
              </a14:hiddenFill>
            </a:ext>
          </a:extLst>
        </p:spPr>
      </p:pic>
      <p:sp>
        <p:nvSpPr>
          <p:cNvPr id="137" name="Right Triangle 136">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Rectangle 138">
            <a:extLst>
              <a:ext uri="{FF2B5EF4-FFF2-40B4-BE49-F238E27FC236}">
                <a16:creationId xmlns:a16="http://schemas.microsoft.com/office/drawing/2014/main" id="{463E6235-1649-4B47-9862-4026FC47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4989" y="623275"/>
            <a:ext cx="6581837"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2409AA9-8B27-4F82-8AAA-36FA73C9C5B4}"/>
              </a:ext>
            </a:extLst>
          </p:cNvPr>
          <p:cNvSpPr>
            <a:spLocks noGrp="1"/>
          </p:cNvSpPr>
          <p:nvPr>
            <p:ph type="title"/>
          </p:nvPr>
        </p:nvSpPr>
        <p:spPr>
          <a:xfrm>
            <a:off x="5450209" y="1056640"/>
            <a:ext cx="5799947" cy="3494398"/>
          </a:xfrm>
        </p:spPr>
        <p:txBody>
          <a:bodyPr vert="horz" lIns="91440" tIns="45720" rIns="91440" bIns="45720" rtlCol="0" anchor="b">
            <a:normAutofit/>
          </a:bodyPr>
          <a:lstStyle/>
          <a:p>
            <a:r>
              <a:rPr lang="en-US" sz="8000" dirty="0">
                <a:latin typeface="+mj-lt"/>
                <a:ea typeface="+mj-ea"/>
                <a:cs typeface="+mj-cs"/>
              </a:rPr>
              <a:t>Self Assessment</a:t>
            </a:r>
          </a:p>
        </p:txBody>
      </p:sp>
    </p:spTree>
    <p:extLst>
      <p:ext uri="{BB962C8B-B14F-4D97-AF65-F5344CB8AC3E}">
        <p14:creationId xmlns:p14="http://schemas.microsoft.com/office/powerpoint/2010/main" val="18693171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0075"/>
            <a:ext cx="10515600" cy="5576888"/>
          </a:xfrm>
        </p:spPr>
        <p:txBody>
          <a:bodyPr>
            <a:normAutofit/>
          </a:bodyPr>
          <a:lstStyle/>
          <a:p>
            <a:pPr marL="0" indent="0">
              <a:buNone/>
            </a:pPr>
            <a:r>
              <a:rPr lang="en-US" sz="4000" dirty="0"/>
              <a:t>Have a transition from work to home.</a:t>
            </a:r>
          </a:p>
          <a:p>
            <a:pPr lvl="1"/>
            <a:r>
              <a:rPr lang="en-US" sz="4000" dirty="0"/>
              <a:t>Worry Tree</a:t>
            </a:r>
          </a:p>
          <a:p>
            <a:pPr lvl="1"/>
            <a:r>
              <a:rPr lang="en-US" sz="4000" dirty="0"/>
              <a:t>Transition activity</a:t>
            </a:r>
          </a:p>
          <a:p>
            <a:pPr lvl="1"/>
            <a:r>
              <a:rPr lang="en-US" sz="4000" dirty="0"/>
              <a:t>Switch gears</a:t>
            </a:r>
            <a:endParaRPr lang="en-US" sz="4000" dirty="0">
              <a:latin typeface="Tahoma" panose="020B0604030504040204" pitchFamily="34" charset="0"/>
              <a:ea typeface="Tahoma" panose="020B0604030504040204" pitchFamily="34" charset="0"/>
              <a:cs typeface="Tahoma" panose="020B0604030504040204" pitchFamily="34" charset="0"/>
            </a:endParaRP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blak tree with swirly limbs and an orange/yellow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7887" y="2243137"/>
            <a:ext cx="4811123" cy="3673187"/>
          </a:xfrm>
          <a:prstGeom prst="rect">
            <a:avLst/>
          </a:prstGeom>
        </p:spPr>
      </p:pic>
    </p:spTree>
    <p:extLst>
      <p:ext uri="{BB962C8B-B14F-4D97-AF65-F5344CB8AC3E}">
        <p14:creationId xmlns:p14="http://schemas.microsoft.com/office/powerpoint/2010/main" val="120937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00088"/>
            <a:ext cx="10515600" cy="5476875"/>
          </a:xfrm>
        </p:spPr>
        <p:txBody>
          <a:bodyPr>
            <a:normAutofit/>
          </a:bodyPr>
          <a:lstStyle/>
          <a:p>
            <a:pPr marL="0" indent="0">
              <a:buNone/>
            </a:pPr>
            <a:r>
              <a:rPr lang="en-US" sz="4000" dirty="0"/>
              <a:t>Learn to say no (or yes) more often</a:t>
            </a:r>
          </a:p>
          <a:p>
            <a:pPr lvl="1"/>
            <a:endParaRPr lang="en-US" sz="4000" dirty="0"/>
          </a:p>
          <a:p>
            <a:pPr lvl="1"/>
            <a:r>
              <a:rPr lang="en-US" sz="4000" dirty="0"/>
              <a:t>Helpers attracted to the field because they naturally are givers.</a:t>
            </a:r>
          </a:p>
          <a:p>
            <a:pPr lvl="1"/>
            <a:endParaRPr lang="en-US" sz="4000" dirty="0"/>
          </a:p>
          <a:p>
            <a:pPr lvl="1"/>
            <a:r>
              <a:rPr lang="en-US" sz="4000" dirty="0"/>
              <a:t>Set limits for yourself.</a:t>
            </a:r>
          </a:p>
          <a:p>
            <a:pPr lvl="1"/>
            <a:endParaRPr lang="en-US" sz="4000" dirty="0"/>
          </a:p>
          <a:p>
            <a:pPr lvl="1"/>
            <a:r>
              <a:rPr lang="en-US" sz="4000" dirty="0"/>
              <a:t>Have you stopped saying yes to positive, fun opportunities?</a:t>
            </a: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8194" name="Picture 2" descr="Image result for yes and no">
            <a:extLst>
              <a:ext uri="{FF2B5EF4-FFF2-40B4-BE49-F238E27FC236}">
                <a16:creationId xmlns:a16="http://schemas.microsoft.com/office/drawing/2014/main" id="{EB142DD4-8872-406C-88DE-DBFD31E8D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888" y="3033713"/>
            <a:ext cx="3038475" cy="1504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8036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0075"/>
            <a:ext cx="7005638" cy="5576888"/>
          </a:xfrm>
        </p:spPr>
        <p:txBody>
          <a:bodyPr/>
          <a:lstStyle/>
          <a:p>
            <a:pPr marL="0" indent="0">
              <a:buNone/>
            </a:pPr>
            <a:r>
              <a:rPr lang="en-US" dirty="0"/>
              <a:t>Assess your trauma inputs</a:t>
            </a:r>
          </a:p>
          <a:p>
            <a:pPr marL="457200" lvl="1" indent="0">
              <a:buNone/>
            </a:pPr>
            <a:endParaRPr lang="en-US" sz="2800" dirty="0"/>
          </a:p>
          <a:p>
            <a:pPr marL="457200" lvl="1" indent="0">
              <a:buNone/>
            </a:pPr>
            <a:r>
              <a:rPr lang="en-US" sz="2800" dirty="0"/>
              <a:t>Take a trauma input survey – a day in the life of you…</a:t>
            </a:r>
          </a:p>
          <a:p>
            <a:pPr lvl="2"/>
            <a:r>
              <a:rPr lang="en-US" sz="2800" dirty="0">
                <a:latin typeface="Tahoma" panose="020B0604030504040204" pitchFamily="34" charset="0"/>
                <a:ea typeface="Tahoma" panose="020B0604030504040204" pitchFamily="34" charset="0"/>
                <a:cs typeface="Tahoma" panose="020B0604030504040204" pitchFamily="34" charset="0"/>
              </a:rPr>
              <a:t>Watching news?</a:t>
            </a:r>
          </a:p>
          <a:p>
            <a:pPr lvl="2"/>
            <a:r>
              <a:rPr lang="en-US" sz="2800" dirty="0">
                <a:latin typeface="Tahoma" panose="020B0604030504040204" pitchFamily="34" charset="0"/>
                <a:ea typeface="Tahoma" panose="020B0604030504040204" pitchFamily="34" charset="0"/>
                <a:cs typeface="Tahoma" panose="020B0604030504040204" pitchFamily="34" charset="0"/>
              </a:rPr>
              <a:t>Listen to the radio?</a:t>
            </a:r>
          </a:p>
          <a:p>
            <a:pPr lvl="2"/>
            <a:r>
              <a:rPr lang="en-US" sz="2800" dirty="0">
                <a:latin typeface="Tahoma" panose="020B0604030504040204" pitchFamily="34" charset="0"/>
                <a:ea typeface="Tahoma" panose="020B0604030504040204" pitchFamily="34" charset="0"/>
                <a:cs typeface="Tahoma" panose="020B0604030504040204" pitchFamily="34" charset="0"/>
              </a:rPr>
              <a:t>Reading the paper?</a:t>
            </a:r>
          </a:p>
          <a:p>
            <a:pPr lvl="2"/>
            <a:r>
              <a:rPr lang="en-US" sz="2800" dirty="0">
                <a:latin typeface="Tahoma" panose="020B0604030504040204" pitchFamily="34" charset="0"/>
                <a:ea typeface="Tahoma" panose="020B0604030504040204" pitchFamily="34" charset="0"/>
                <a:cs typeface="Tahoma" panose="020B0604030504040204" pitchFamily="34" charset="0"/>
              </a:rPr>
              <a:t>Disturbing images</a:t>
            </a:r>
          </a:p>
          <a:p>
            <a:pPr lvl="2"/>
            <a:r>
              <a:rPr lang="en-US" sz="2800" dirty="0">
                <a:latin typeface="Tahoma" panose="020B0604030504040204" pitchFamily="34" charset="0"/>
                <a:ea typeface="Tahoma" panose="020B0604030504040204" pitchFamily="34" charset="0"/>
                <a:cs typeface="Tahoma" panose="020B0604030504040204" pitchFamily="34" charset="0"/>
              </a:rPr>
              <a:t>Difficult stories</a:t>
            </a:r>
          </a:p>
          <a:p>
            <a:pPr lvl="2"/>
            <a:r>
              <a:rPr lang="en-US" sz="2800" dirty="0">
                <a:latin typeface="Tahoma" panose="020B0604030504040204" pitchFamily="34" charset="0"/>
                <a:ea typeface="Tahoma" panose="020B0604030504040204" pitchFamily="34" charset="0"/>
                <a:cs typeface="Tahoma" panose="020B0604030504040204" pitchFamily="34" charset="0"/>
              </a:rPr>
              <a:t>How much trauma information do you unconsciously absorb?</a:t>
            </a:r>
          </a:p>
          <a:p>
            <a:pPr lvl="2"/>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sp>
        <p:nvSpPr>
          <p:cNvPr id="5" name="AutoShape 2" descr="Image result for television clip art"/>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Street sign with several words - media, internet, television, radio, newpapers, and magazin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6275" y="2560728"/>
            <a:ext cx="3248026" cy="2401797"/>
          </a:xfrm>
          <a:prstGeom prst="rect">
            <a:avLst/>
          </a:prstGeom>
        </p:spPr>
      </p:pic>
    </p:spTree>
    <p:extLst>
      <p:ext uri="{BB962C8B-B14F-4D97-AF65-F5344CB8AC3E}">
        <p14:creationId xmlns:p14="http://schemas.microsoft.com/office/powerpoint/2010/main" val="3941528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008093"/>
            <a:ext cx="10744200" cy="4168869"/>
          </a:xfrm>
        </p:spPr>
        <p:txBody>
          <a:bodyPr/>
          <a:lstStyle/>
          <a:p>
            <a:pPr marL="0" indent="0">
              <a:buNone/>
            </a:pPr>
            <a:r>
              <a:rPr lang="en-US" sz="3600" dirty="0"/>
              <a:t>Learn about Secondary Trauma, Compassion Fatigue, Vicarious Trauma and Burnout</a:t>
            </a:r>
          </a:p>
          <a:p>
            <a:pPr lvl="1"/>
            <a:r>
              <a:rPr lang="en-US" sz="3600" dirty="0">
                <a:latin typeface="Tahoma" panose="020B0604030504040204" pitchFamily="34" charset="0"/>
                <a:ea typeface="Tahoma" panose="020B0604030504040204" pitchFamily="34" charset="0"/>
                <a:cs typeface="Tahoma" panose="020B0604030504040204" pitchFamily="34" charset="0"/>
              </a:rPr>
              <a:t>Read an article</a:t>
            </a:r>
          </a:p>
          <a:p>
            <a:pPr lvl="1"/>
            <a:r>
              <a:rPr lang="en-US" sz="3600" dirty="0">
                <a:latin typeface="Tahoma" panose="020B0604030504040204" pitchFamily="34" charset="0"/>
                <a:ea typeface="Tahoma" panose="020B0604030504040204" pitchFamily="34" charset="0"/>
                <a:cs typeface="Tahoma" panose="020B0604030504040204" pitchFamily="34" charset="0"/>
              </a:rPr>
              <a:t>Attend a workshop</a:t>
            </a:r>
          </a:p>
          <a:p>
            <a:pPr lvl="1"/>
            <a:r>
              <a:rPr lang="en-US" sz="3600" dirty="0">
                <a:latin typeface="Tahoma" panose="020B0604030504040204" pitchFamily="34" charset="0"/>
                <a:ea typeface="Tahoma" panose="020B0604030504040204" pitchFamily="34" charset="0"/>
                <a:cs typeface="Tahoma" panose="020B0604030504040204" pitchFamily="34" charset="0"/>
              </a:rPr>
              <a:t>Staff meeting topic</a:t>
            </a:r>
          </a:p>
          <a:p>
            <a:pPr lvl="1"/>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cartoon character looking at oversized open book"/>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8376" y="2990067"/>
            <a:ext cx="4356928" cy="2715409"/>
          </a:xfrm>
          <a:prstGeom prst="rect">
            <a:avLst/>
          </a:prstGeom>
        </p:spPr>
      </p:pic>
    </p:spTree>
    <p:extLst>
      <p:ext uri="{BB962C8B-B14F-4D97-AF65-F5344CB8AC3E}">
        <p14:creationId xmlns:p14="http://schemas.microsoft.com/office/powerpoint/2010/main" val="36922353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4325" y="714375"/>
            <a:ext cx="10086975" cy="5462588"/>
          </a:xfrm>
        </p:spPr>
        <p:txBody>
          <a:bodyPr>
            <a:normAutofit/>
          </a:bodyPr>
          <a:lstStyle/>
          <a:p>
            <a:pPr marL="0" indent="0">
              <a:buNone/>
            </a:pPr>
            <a:r>
              <a:rPr lang="en-US" sz="3600" dirty="0"/>
              <a:t>Consider joining a supervision/peer support group</a:t>
            </a:r>
          </a:p>
          <a:p>
            <a:pPr lvl="1"/>
            <a:endParaRPr lang="en-US" sz="3600" dirty="0">
              <a:latin typeface="Tahoma" panose="020B0604030504040204" pitchFamily="34" charset="0"/>
              <a:ea typeface="Tahoma" panose="020B0604030504040204" pitchFamily="34" charset="0"/>
              <a:cs typeface="Tahoma" panose="020B0604030504040204" pitchFamily="34" charset="0"/>
            </a:endParaRPr>
          </a:p>
          <a:p>
            <a:pPr lvl="1"/>
            <a:r>
              <a:rPr lang="en-US" sz="3600" dirty="0">
                <a:latin typeface="Tahoma" panose="020B0604030504040204" pitchFamily="34" charset="0"/>
                <a:ea typeface="Tahoma" panose="020B0604030504040204" pitchFamily="34" charset="0"/>
                <a:cs typeface="Tahoma" panose="020B0604030504040204" pitchFamily="34" charset="0"/>
              </a:rPr>
              <a:t>Debrief</a:t>
            </a:r>
          </a:p>
          <a:p>
            <a:pPr lvl="1"/>
            <a:endParaRPr lang="en-US" sz="3600" dirty="0">
              <a:latin typeface="Tahoma" panose="020B0604030504040204" pitchFamily="34" charset="0"/>
              <a:ea typeface="Tahoma" panose="020B0604030504040204" pitchFamily="34" charset="0"/>
              <a:cs typeface="Tahoma" panose="020B0604030504040204" pitchFamily="34" charset="0"/>
            </a:endParaRPr>
          </a:p>
          <a:p>
            <a:pPr lvl="1"/>
            <a:r>
              <a:rPr lang="en-US" sz="3600" dirty="0">
                <a:latin typeface="Tahoma" panose="020B0604030504040204" pitchFamily="34" charset="0"/>
                <a:ea typeface="Tahoma" panose="020B0604030504040204" pitchFamily="34" charset="0"/>
                <a:cs typeface="Tahoma" panose="020B0604030504040204" pitchFamily="34" charset="0"/>
              </a:rPr>
              <a:t>Support one another</a:t>
            </a: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9218" name="Picture 2" descr="Image result for support group clipart">
            <a:extLst>
              <a:ext uri="{FF2B5EF4-FFF2-40B4-BE49-F238E27FC236}">
                <a16:creationId xmlns:a16="http://schemas.microsoft.com/office/drawing/2014/main" id="{52805C63-11D4-4B8B-AE1B-7FE531C200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3688" y="2409824"/>
            <a:ext cx="4352561" cy="3319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122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2729" y="340659"/>
            <a:ext cx="11031071" cy="5836304"/>
          </a:xfrm>
        </p:spPr>
        <p:txBody>
          <a:bodyPr>
            <a:normAutofit/>
          </a:bodyPr>
          <a:lstStyle/>
          <a:p>
            <a:pPr marL="0" indent="0">
              <a:buNone/>
            </a:pPr>
            <a:r>
              <a:rPr lang="en-US" sz="3200" b="1" dirty="0"/>
              <a:t>Attend workshops/professional training regularly</a:t>
            </a:r>
          </a:p>
          <a:p>
            <a:pPr lvl="1"/>
            <a:endParaRPr lang="en-US" sz="3200" dirty="0">
              <a:latin typeface="Tahoma" panose="020B0604030504040204" pitchFamily="34" charset="0"/>
              <a:ea typeface="Tahoma" panose="020B0604030504040204" pitchFamily="34" charset="0"/>
              <a:cs typeface="Tahoma" panose="020B0604030504040204" pitchFamily="34" charset="0"/>
            </a:endParaRPr>
          </a:p>
          <a:p>
            <a:pPr lvl="1"/>
            <a:r>
              <a:rPr lang="en-US" sz="3200" dirty="0">
                <a:latin typeface="Tahoma" panose="020B0604030504040204" pitchFamily="34" charset="0"/>
                <a:ea typeface="Tahoma" panose="020B0604030504040204" pitchFamily="34" charset="0"/>
                <a:cs typeface="Tahoma" panose="020B0604030504040204" pitchFamily="34" charset="0"/>
              </a:rPr>
              <a:t>Stay renewed and healthy</a:t>
            </a:r>
          </a:p>
          <a:p>
            <a:pPr lvl="1"/>
            <a:endParaRPr lang="en-US" sz="3200" dirty="0">
              <a:latin typeface="Tahoma" panose="020B0604030504040204" pitchFamily="34" charset="0"/>
              <a:ea typeface="Tahoma" panose="020B0604030504040204" pitchFamily="34" charset="0"/>
              <a:cs typeface="Tahoma" panose="020B0604030504040204" pitchFamily="34" charset="0"/>
            </a:endParaRPr>
          </a:p>
          <a:p>
            <a:pPr lvl="1"/>
            <a:r>
              <a:rPr lang="en-US" sz="3200" dirty="0">
                <a:latin typeface="Tahoma" panose="020B0604030504040204" pitchFamily="34" charset="0"/>
                <a:ea typeface="Tahoma" panose="020B0604030504040204" pitchFamily="34" charset="0"/>
                <a:cs typeface="Tahoma" panose="020B0604030504040204" pitchFamily="34" charset="0"/>
              </a:rPr>
              <a:t>Connect with peers</a:t>
            </a:r>
          </a:p>
          <a:p>
            <a:pPr lvl="1"/>
            <a:endParaRPr lang="en-US" sz="3200" dirty="0">
              <a:latin typeface="Tahoma" panose="020B0604030504040204" pitchFamily="34" charset="0"/>
              <a:ea typeface="Tahoma" panose="020B0604030504040204" pitchFamily="34" charset="0"/>
              <a:cs typeface="Tahoma" panose="020B0604030504040204" pitchFamily="34" charset="0"/>
            </a:endParaRPr>
          </a:p>
          <a:p>
            <a:pPr lvl="1"/>
            <a:r>
              <a:rPr lang="en-US" sz="3200" dirty="0">
                <a:latin typeface="Tahoma" panose="020B0604030504040204" pitchFamily="34" charset="0"/>
                <a:ea typeface="Tahoma" panose="020B0604030504040204" pitchFamily="34" charset="0"/>
                <a:cs typeface="Tahoma" panose="020B0604030504040204" pitchFamily="34" charset="0"/>
              </a:rPr>
              <a:t>Time out from regular work routine</a:t>
            </a:r>
          </a:p>
          <a:p>
            <a:pPr lvl="1"/>
            <a:endParaRPr lang="en-US" sz="3200" dirty="0">
              <a:latin typeface="Tahoma" panose="020B0604030504040204" pitchFamily="34" charset="0"/>
              <a:ea typeface="Tahoma" panose="020B0604030504040204" pitchFamily="34" charset="0"/>
              <a:cs typeface="Tahoma" panose="020B0604030504040204" pitchFamily="34" charset="0"/>
            </a:endParaRPr>
          </a:p>
          <a:p>
            <a:pPr lvl="1"/>
            <a:r>
              <a:rPr lang="en-US" sz="3200" dirty="0">
                <a:latin typeface="Tahoma" panose="020B0604030504040204" pitchFamily="34" charset="0"/>
                <a:ea typeface="Tahoma" panose="020B0604030504040204" pitchFamily="34" charset="0"/>
                <a:cs typeface="Tahoma" panose="020B0604030504040204" pitchFamily="34" charset="0"/>
              </a:rPr>
              <a:t>Skill building</a:t>
            </a: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10242" name="Picture 2" descr="Image result for workshop clipart">
            <a:extLst>
              <a:ext uri="{FF2B5EF4-FFF2-40B4-BE49-F238E27FC236}">
                <a16:creationId xmlns:a16="http://schemas.microsoft.com/office/drawing/2014/main" id="{353F8BF5-9CAB-4A4B-BBCB-93890D1100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052" y="2728912"/>
            <a:ext cx="3014296"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278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71513"/>
            <a:ext cx="10515600" cy="5505450"/>
          </a:xfrm>
        </p:spPr>
        <p:txBody>
          <a:bodyPr>
            <a:normAutofit/>
          </a:bodyPr>
          <a:lstStyle/>
          <a:p>
            <a:pPr marL="0" indent="0">
              <a:buNone/>
            </a:pPr>
            <a:r>
              <a:rPr lang="en-US" sz="3600" dirty="0"/>
              <a:t>Consider working part-time – take time off</a:t>
            </a:r>
          </a:p>
          <a:p>
            <a:pPr lvl="1"/>
            <a:endParaRPr lang="en-US" sz="3600" dirty="0">
              <a:latin typeface="Tahoma" panose="020B0604030504040204" pitchFamily="34" charset="0"/>
              <a:ea typeface="Tahoma" panose="020B0604030504040204" pitchFamily="34" charset="0"/>
              <a:cs typeface="Tahoma" panose="020B0604030504040204" pitchFamily="34" charset="0"/>
            </a:endParaRPr>
          </a:p>
          <a:p>
            <a:pPr lvl="1"/>
            <a:r>
              <a:rPr lang="en-US" sz="3600" dirty="0">
                <a:latin typeface="Tahoma" panose="020B0604030504040204" pitchFamily="34" charset="0"/>
                <a:ea typeface="Tahoma" panose="020B0604030504040204" pitchFamily="34" charset="0"/>
                <a:cs typeface="Tahoma" panose="020B0604030504040204" pitchFamily="34" charset="0"/>
              </a:rPr>
              <a:t>Less exposure to trauma</a:t>
            </a:r>
          </a:p>
          <a:p>
            <a:pPr lvl="1"/>
            <a:endParaRPr lang="en-US" sz="3600" dirty="0">
              <a:latin typeface="Tahoma" panose="020B0604030504040204" pitchFamily="34" charset="0"/>
              <a:ea typeface="Tahoma" panose="020B0604030504040204" pitchFamily="34" charset="0"/>
              <a:cs typeface="Tahoma" panose="020B0604030504040204" pitchFamily="34" charset="0"/>
            </a:endParaRPr>
          </a:p>
          <a:p>
            <a:pPr lvl="1"/>
            <a:r>
              <a:rPr lang="en-US" sz="3600" dirty="0">
                <a:latin typeface="Tahoma" panose="020B0604030504040204" pitchFamily="34" charset="0"/>
                <a:ea typeface="Tahoma" panose="020B0604030504040204" pitchFamily="34" charset="0"/>
                <a:cs typeface="Tahoma" panose="020B0604030504040204" pitchFamily="34" charset="0"/>
              </a:rPr>
              <a:t>Re-energize</a:t>
            </a:r>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5" name="Picture 4" descr="street sign with arrow pointed to the left saying, &quot;vacation&quot; and two arrow pointing to the right saying, &quot;work&quot; and &quot;stress&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1714500"/>
            <a:ext cx="3986212" cy="3986212"/>
          </a:xfrm>
          <a:prstGeom prst="rect">
            <a:avLst/>
          </a:prstGeom>
        </p:spPr>
      </p:pic>
    </p:spTree>
    <p:extLst>
      <p:ext uri="{BB962C8B-B14F-4D97-AF65-F5344CB8AC3E}">
        <p14:creationId xmlns:p14="http://schemas.microsoft.com/office/powerpoint/2010/main" val="8801609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5" y="569118"/>
            <a:ext cx="11715749" cy="5719763"/>
          </a:xfrm>
        </p:spPr>
        <p:txBody>
          <a:bodyPr>
            <a:normAutofit fontScale="25000" lnSpcReduction="20000"/>
          </a:bodyPr>
          <a:lstStyle/>
          <a:p>
            <a:pPr marL="457200" lvl="1" indent="0">
              <a:buNone/>
            </a:pPr>
            <a:r>
              <a:rPr lang="en-US" sz="11200" b="1" dirty="0">
                <a:latin typeface="Arial" panose="020B0604020202020204" pitchFamily="34" charset="0"/>
                <a:cs typeface="Arial" panose="020B0604020202020204" pitchFamily="34" charset="0"/>
              </a:rPr>
              <a:t>Psychological Benefits of Exercise</a:t>
            </a:r>
          </a:p>
          <a:p>
            <a:pPr marL="457200" lvl="1" indent="0">
              <a:buNone/>
            </a:pPr>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Works as positive coping mechanism in dealing with stress.</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Boost happy chemicals.</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Alleviate symptoms of depression.</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Improve self-confidence and self-esteem.</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Improve self-image.</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Self-worth.</a:t>
            </a:r>
          </a:p>
          <a:p>
            <a:pPr lvl="2"/>
            <a:endParaRPr lang="en-US" sz="11200" dirty="0">
              <a:latin typeface="Arial" panose="020B0604020202020204" pitchFamily="34" charset="0"/>
              <a:cs typeface="Arial" panose="020B0604020202020204" pitchFamily="34" charset="0"/>
            </a:endParaRPr>
          </a:p>
          <a:p>
            <a:pPr lvl="2"/>
            <a:r>
              <a:rPr lang="en-US" sz="11200" dirty="0">
                <a:latin typeface="Arial" panose="020B0604020202020204" pitchFamily="34" charset="0"/>
                <a:cs typeface="Arial" panose="020B0604020202020204" pitchFamily="34" charset="0"/>
              </a:rPr>
              <a:t>Improves creativity.</a:t>
            </a:r>
          </a:p>
          <a:p>
            <a:pPr lvl="1"/>
            <a:endParaRPr lang="en-US" dirty="0"/>
          </a:p>
        </p:txBody>
      </p:sp>
      <p:sp>
        <p:nvSpPr>
          <p:cNvPr id="4" name="TextBox 3"/>
          <p:cNvSpPr txBox="1"/>
          <p:nvPr/>
        </p:nvSpPr>
        <p:spPr>
          <a:xfrm>
            <a:off x="3352800" y="6400799"/>
            <a:ext cx="6248400" cy="307777"/>
          </a:xfrm>
          <a:prstGeom prst="rect">
            <a:avLst/>
          </a:prstGeom>
          <a:noFill/>
        </p:spPr>
        <p:txBody>
          <a:bodyPr wrap="square" rtlCol="0">
            <a:spAutoFit/>
          </a:bodyPr>
          <a:lstStyle/>
          <a:p>
            <a:r>
              <a:rPr lang="en-US" sz="1400" dirty="0"/>
              <a:t>http://www.compassionfatigue.org/pages/Top12SelfCareTips.pdf</a:t>
            </a:r>
          </a:p>
        </p:txBody>
      </p:sp>
      <p:pic>
        <p:nvPicPr>
          <p:cNvPr id="11268" name="Picture 4" descr="Image result for exercise clipart">
            <a:extLst>
              <a:ext uri="{FF2B5EF4-FFF2-40B4-BE49-F238E27FC236}">
                <a16:creationId xmlns:a16="http://schemas.microsoft.com/office/drawing/2014/main" id="{3327F979-0E91-41CD-A6F7-72245B9B34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2538" y="1592457"/>
            <a:ext cx="2300287" cy="4808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56694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Also…</a:t>
            </a:r>
          </a:p>
        </p:txBody>
      </p:sp>
      <p:sp>
        <p:nvSpPr>
          <p:cNvPr id="3" name="Content Placeholder 2"/>
          <p:cNvSpPr>
            <a:spLocks noGrp="1"/>
          </p:cNvSpPr>
          <p:nvPr>
            <p:ph idx="1"/>
          </p:nvPr>
        </p:nvSpPr>
        <p:spPr>
          <a:xfrm>
            <a:off x="838200" y="1814513"/>
            <a:ext cx="10515600" cy="4362450"/>
          </a:xfrm>
        </p:spPr>
        <p:txBody>
          <a:bodyPr>
            <a:normAutofit/>
          </a:bodyPr>
          <a:lstStyle/>
          <a:p>
            <a:r>
              <a:rPr lang="en-US" sz="4000" dirty="0"/>
              <a:t>Create a work environment that encourages self care.</a:t>
            </a:r>
          </a:p>
          <a:p>
            <a:endParaRPr lang="en-US" sz="4000" dirty="0"/>
          </a:p>
          <a:p>
            <a:r>
              <a:rPr lang="en-US" sz="4000" dirty="0"/>
              <a:t>Make self care a routine, not an infrequent occurrence.</a:t>
            </a:r>
          </a:p>
        </p:txBody>
      </p:sp>
    </p:spTree>
    <p:extLst>
      <p:ext uri="{BB962C8B-B14F-4D97-AF65-F5344CB8AC3E}">
        <p14:creationId xmlns:p14="http://schemas.microsoft.com/office/powerpoint/2010/main" val="4555407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97438-A6DD-47B3-9D23-01E26E9FD490}"/>
              </a:ext>
            </a:extLst>
          </p:cNvPr>
          <p:cNvSpPr>
            <a:spLocks noGrp="1"/>
          </p:cNvSpPr>
          <p:nvPr>
            <p:ph type="title"/>
          </p:nvPr>
        </p:nvSpPr>
        <p:spPr/>
        <p:txBody>
          <a:bodyPr/>
          <a:lstStyle/>
          <a:p>
            <a:r>
              <a:rPr lang="en-US" dirty="0"/>
              <a:t>Action Plan</a:t>
            </a:r>
          </a:p>
        </p:txBody>
      </p:sp>
      <p:pic>
        <p:nvPicPr>
          <p:cNvPr id="4" name="Content Placeholder 3" descr="Transparent Self Care Clipart, HD Png Download , Transparent Png Image -  PNGitem">
            <a:extLst>
              <a:ext uri="{FF2B5EF4-FFF2-40B4-BE49-F238E27FC236}">
                <a16:creationId xmlns:a16="http://schemas.microsoft.com/office/drawing/2014/main" id="{AAA5BF1B-52FE-45DA-8B72-78033C363A30}"/>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76261" y="1331844"/>
            <a:ext cx="5438085" cy="4758324"/>
          </a:xfrm>
          <a:prstGeom prst="rect">
            <a:avLst/>
          </a:prstGeom>
          <a:noFill/>
          <a:ln>
            <a:noFill/>
          </a:ln>
        </p:spPr>
      </p:pic>
    </p:spTree>
    <p:extLst>
      <p:ext uri="{BB962C8B-B14F-4D97-AF65-F5344CB8AC3E}">
        <p14:creationId xmlns:p14="http://schemas.microsoft.com/office/powerpoint/2010/main" val="3918427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lue Stick Man Self Assessment Clip Art at Clker.com - vector clip art  online, royalty free &amp; public domain">
            <a:extLst>
              <a:ext uri="{FF2B5EF4-FFF2-40B4-BE49-F238E27FC236}">
                <a16:creationId xmlns:a16="http://schemas.microsoft.com/office/drawing/2014/main" id="{E427C23C-0D2B-4BD3-BB35-C3FD6E108F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4023" y="1159538"/>
            <a:ext cx="4227237" cy="45389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nfusing tax return terminology made simple - FreeAgent">
            <a:extLst>
              <a:ext uri="{FF2B5EF4-FFF2-40B4-BE49-F238E27FC236}">
                <a16:creationId xmlns:a16="http://schemas.microsoft.com/office/drawing/2014/main" id="{70A6F65F-500B-43E5-8489-413A34BCCA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33" y="2697177"/>
            <a:ext cx="4873900" cy="24369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ADB2F8E-9B09-4E18-A685-1E3A84E64FBB}"/>
              </a:ext>
            </a:extLst>
          </p:cNvPr>
          <p:cNvSpPr txBox="1"/>
          <p:nvPr/>
        </p:nvSpPr>
        <p:spPr>
          <a:xfrm>
            <a:off x="1264948" y="995082"/>
            <a:ext cx="3776869" cy="1015663"/>
          </a:xfrm>
          <a:prstGeom prst="rect">
            <a:avLst/>
          </a:prstGeom>
          <a:noFill/>
        </p:spPr>
        <p:txBody>
          <a:bodyPr wrap="square" rtlCol="0">
            <a:spAutoFit/>
          </a:bodyPr>
          <a:lstStyle/>
          <a:p>
            <a:pPr algn="ctr"/>
            <a:r>
              <a:rPr lang="en-US" sz="6000" b="1" dirty="0">
                <a:latin typeface="Arial" panose="020B0604020202020204" pitchFamily="34" charset="0"/>
                <a:cs typeface="Arial" panose="020B0604020202020204" pitchFamily="34" charset="0"/>
              </a:rPr>
              <a:t>ACTIVITY</a:t>
            </a:r>
          </a:p>
        </p:txBody>
      </p:sp>
    </p:spTree>
    <p:extLst>
      <p:ext uri="{BB962C8B-B14F-4D97-AF65-F5344CB8AC3E}">
        <p14:creationId xmlns:p14="http://schemas.microsoft.com/office/powerpoint/2010/main" val="41257271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A35240-C4D8-46DB-B9D2-254C8D83A9F3}"/>
              </a:ext>
            </a:extLst>
          </p:cNvPr>
          <p:cNvSpPr>
            <a:spLocks noGrp="1"/>
          </p:cNvSpPr>
          <p:nvPr>
            <p:ph idx="1"/>
          </p:nvPr>
        </p:nvSpPr>
        <p:spPr>
          <a:xfrm>
            <a:off x="838200" y="412376"/>
            <a:ext cx="10515600" cy="6131859"/>
          </a:xfrm>
        </p:spPr>
        <p:txBody>
          <a:bodyPr>
            <a:normAutofit/>
          </a:bodyPr>
          <a:lstStyle/>
          <a:p>
            <a:pPr>
              <a:lnSpc>
                <a:spcPct val="150000"/>
              </a:lnSpc>
            </a:pPr>
            <a:r>
              <a:rPr lang="en-US" dirty="0">
                <a:latin typeface="Arial" panose="020B0604020202020204" pitchFamily="34" charset="0"/>
                <a:cs typeface="Arial" panose="020B0604020202020204" pitchFamily="34" charset="0"/>
              </a:rPr>
              <a:t>Signs I’m starting to get burnt out:</a:t>
            </a:r>
          </a:p>
          <a:p>
            <a:pPr>
              <a:lnSpc>
                <a:spcPct val="150000"/>
              </a:lnSpc>
            </a:pPr>
            <a:r>
              <a:rPr lang="en-US" dirty="0">
                <a:latin typeface="Arial" panose="020B0604020202020204" pitchFamily="34" charset="0"/>
                <a:cs typeface="Arial" panose="020B0604020202020204" pitchFamily="34" charset="0"/>
              </a:rPr>
              <a:t>Ways I can relieve stress:</a:t>
            </a:r>
          </a:p>
          <a:p>
            <a:pPr>
              <a:lnSpc>
                <a:spcPct val="150000"/>
              </a:lnSpc>
            </a:pPr>
            <a:r>
              <a:rPr lang="en-US" dirty="0">
                <a:latin typeface="Arial" panose="020B0604020202020204" pitchFamily="34" charset="0"/>
                <a:cs typeface="Arial" panose="020B0604020202020204" pitchFamily="34" charset="0"/>
              </a:rPr>
              <a:t>People I can depend on for support:</a:t>
            </a:r>
          </a:p>
          <a:p>
            <a:pPr>
              <a:lnSpc>
                <a:spcPct val="100000"/>
              </a:lnSpc>
            </a:pPr>
            <a:r>
              <a:rPr lang="en-US" dirty="0">
                <a:latin typeface="Arial" panose="020B0604020202020204" pitchFamily="34" charset="0"/>
                <a:cs typeface="Arial" panose="020B0604020202020204" pitchFamily="34" charset="0"/>
              </a:rPr>
              <a:t>Sources of professional support (e.g., a counselor or healthcare provider):</a:t>
            </a:r>
          </a:p>
          <a:p>
            <a:pPr>
              <a:lnSpc>
                <a:spcPct val="150000"/>
              </a:lnSpc>
            </a:pPr>
            <a:r>
              <a:rPr lang="en-US" dirty="0">
                <a:latin typeface="Arial" panose="020B0604020202020204" pitchFamily="34" charset="0"/>
                <a:cs typeface="Arial" panose="020B0604020202020204" pitchFamily="34" charset="0"/>
              </a:rPr>
              <a:t>Music I can listen to and relax:</a:t>
            </a:r>
          </a:p>
          <a:p>
            <a:pPr>
              <a:lnSpc>
                <a:spcPct val="150000"/>
              </a:lnSpc>
            </a:pPr>
            <a:r>
              <a:rPr lang="en-US" dirty="0">
                <a:latin typeface="Arial" panose="020B0604020202020204" pitchFamily="34" charset="0"/>
                <a:cs typeface="Arial" panose="020B0604020202020204" pitchFamily="34" charset="0"/>
              </a:rPr>
              <a:t>Places I can go to feel happy and calm: </a:t>
            </a:r>
          </a:p>
          <a:p>
            <a:pPr>
              <a:lnSpc>
                <a:spcPct val="150000"/>
              </a:lnSpc>
            </a:pPr>
            <a:r>
              <a:rPr lang="en-US" dirty="0">
                <a:latin typeface="Arial" panose="020B0604020202020204" pitchFamily="34" charset="0"/>
                <a:cs typeface="Arial" panose="020B0604020202020204" pitchFamily="34" charset="0"/>
              </a:rPr>
              <a:t>Positive affirmations to remind myself of my value:</a:t>
            </a:r>
          </a:p>
          <a:p>
            <a:endParaRPr lang="en-US" dirty="0"/>
          </a:p>
        </p:txBody>
      </p:sp>
    </p:spTree>
    <p:extLst>
      <p:ext uri="{BB962C8B-B14F-4D97-AF65-F5344CB8AC3E}">
        <p14:creationId xmlns:p14="http://schemas.microsoft.com/office/powerpoint/2010/main" val="18294255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1100" y="1536174"/>
            <a:ext cx="9829800" cy="3785652"/>
          </a:xfrm>
          <a:prstGeom prst="rect">
            <a:avLst/>
          </a:prstGeom>
          <a:noFill/>
        </p:spPr>
        <p:txBody>
          <a:bodyPr wrap="square" rtlCol="0">
            <a:spAutoFit/>
          </a:bodyPr>
          <a:lstStyle/>
          <a:p>
            <a:r>
              <a:rPr lang="en-US" sz="4000" b="1" dirty="0">
                <a:latin typeface="Tahoma" panose="020B0604030504040204" pitchFamily="34" charset="0"/>
                <a:ea typeface="Tahoma" panose="020B0604030504040204" pitchFamily="34" charset="0"/>
                <a:cs typeface="Tahoma" panose="020B0604030504040204" pitchFamily="34" charset="0"/>
              </a:rPr>
              <a:t>Remember…</a:t>
            </a:r>
          </a:p>
          <a:p>
            <a:endParaRPr lang="en-US" sz="4000" b="1" dirty="0">
              <a:latin typeface="Tahoma" panose="020B0604030504040204" pitchFamily="34" charset="0"/>
              <a:ea typeface="Tahoma" panose="020B0604030504040204" pitchFamily="34" charset="0"/>
              <a:cs typeface="Tahoma" panose="020B0604030504040204" pitchFamily="34" charset="0"/>
            </a:endParaRPr>
          </a:p>
          <a:p>
            <a:r>
              <a:rPr lang="en-US" sz="4000" b="1" dirty="0">
                <a:latin typeface="Tahoma" panose="020B0604030504040204" pitchFamily="34" charset="0"/>
                <a:ea typeface="Tahoma" panose="020B0604030504040204" pitchFamily="34" charset="0"/>
                <a:cs typeface="Tahoma" panose="020B0604030504040204" pitchFamily="34" charset="0"/>
              </a:rPr>
              <a:t>If your compassion does not include yourself, it is incomplete.</a:t>
            </a:r>
          </a:p>
          <a:p>
            <a:endParaRPr lang="en-US" sz="4000" b="1" dirty="0">
              <a:latin typeface="Tahoma" panose="020B0604030504040204" pitchFamily="34" charset="0"/>
              <a:ea typeface="Tahoma" panose="020B0604030504040204" pitchFamily="34" charset="0"/>
              <a:cs typeface="Tahoma" panose="020B0604030504040204" pitchFamily="34" charset="0"/>
            </a:endParaRPr>
          </a:p>
          <a:p>
            <a:r>
              <a:rPr lang="en-US" sz="4000" b="1" dirty="0">
                <a:latin typeface="Tahoma" panose="020B0604030504040204" pitchFamily="34" charset="0"/>
                <a:ea typeface="Tahoma" panose="020B0604030504040204" pitchFamily="34" charset="0"/>
                <a:cs typeface="Tahoma" panose="020B0604030504040204" pitchFamily="34" charset="0"/>
              </a:rPr>
              <a:t>-Buddha</a:t>
            </a:r>
          </a:p>
        </p:txBody>
      </p:sp>
    </p:spTree>
    <p:extLst>
      <p:ext uri="{BB962C8B-B14F-4D97-AF65-F5344CB8AC3E}">
        <p14:creationId xmlns:p14="http://schemas.microsoft.com/office/powerpoint/2010/main" val="3852757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791301A5-4CFB-4711-A19A-EE6F2BF97383}"/>
              </a:ext>
            </a:extLst>
          </p:cNvPr>
          <p:cNvSpPr txBox="1"/>
          <p:nvPr/>
        </p:nvSpPr>
        <p:spPr>
          <a:xfrm>
            <a:off x="1048370" y="2546161"/>
            <a:ext cx="3309645" cy="2985929"/>
          </a:xfrm>
          <a:prstGeom prst="rect">
            <a:avLst/>
          </a:prstGeom>
        </p:spPr>
        <p:txBody>
          <a:bodyPr vert="horz" lIns="91440" tIns="45720" rIns="91440" bIns="45720" rtlCol="0" anchor="t">
            <a:normAutofit/>
          </a:bodyPr>
          <a:lstStyle/>
          <a:p>
            <a:pPr defTabSz="914400">
              <a:lnSpc>
                <a:spcPct val="90000"/>
              </a:lnSpc>
              <a:spcAft>
                <a:spcPts val="600"/>
              </a:spcAft>
            </a:pPr>
            <a:r>
              <a:rPr lang="en-US" sz="3600" dirty="0">
                <a:solidFill>
                  <a:srgbClr val="FEFFFF"/>
                </a:solidFill>
                <a:latin typeface="Arial" panose="020B0604020202020204" pitchFamily="34" charset="0"/>
                <a:cs typeface="Arial" panose="020B0604020202020204" pitchFamily="34" charset="0"/>
              </a:rPr>
              <a:t>Video:  </a:t>
            </a:r>
          </a:p>
          <a:p>
            <a:pPr defTabSz="914400">
              <a:lnSpc>
                <a:spcPct val="90000"/>
              </a:lnSpc>
              <a:spcAft>
                <a:spcPts val="600"/>
              </a:spcAft>
            </a:pPr>
            <a:r>
              <a:rPr lang="en-US" sz="24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https://youtu.be/91lJhEzMaH4</a:t>
            </a:r>
            <a:endParaRPr lang="en-US" sz="2400" dirty="0">
              <a:solidFill>
                <a:schemeClr val="bg1"/>
              </a:solidFill>
              <a:latin typeface="Arial" panose="020B0604020202020204" pitchFamily="34" charset="0"/>
              <a:cs typeface="Arial" panose="020B0604020202020204" pitchFamily="34" charset="0"/>
            </a:endParaRPr>
          </a:p>
          <a:p>
            <a:pPr defTabSz="914400">
              <a:lnSpc>
                <a:spcPct val="90000"/>
              </a:lnSpc>
              <a:spcAft>
                <a:spcPts val="600"/>
              </a:spcAft>
            </a:pPr>
            <a:endParaRPr lang="en-US" sz="2400" dirty="0">
              <a:solidFill>
                <a:srgbClr val="FEFFFF"/>
              </a:solidFill>
            </a:endParaRPr>
          </a:p>
          <a:p>
            <a:pPr defTabSz="914400">
              <a:lnSpc>
                <a:spcPct val="90000"/>
              </a:lnSpc>
              <a:spcAft>
                <a:spcPts val="600"/>
              </a:spcAft>
            </a:pPr>
            <a:endParaRPr lang="en-US" sz="2400" dirty="0">
              <a:solidFill>
                <a:srgbClr val="FEFFFF"/>
              </a:solidFill>
            </a:endParaRPr>
          </a:p>
        </p:txBody>
      </p:sp>
      <p:pic>
        <p:nvPicPr>
          <p:cNvPr id="6146" name="Picture 2" descr="3 Steps to self care. What do you need? – Susie Asli Mindfulness">
            <a:extLst>
              <a:ext uri="{FF2B5EF4-FFF2-40B4-BE49-F238E27FC236}">
                <a16:creationId xmlns:a16="http://schemas.microsoft.com/office/drawing/2014/main" id="{AD1E0579-AA1A-457A-9AEF-B2655368EB7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98268" y="851586"/>
            <a:ext cx="6539075" cy="4835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8906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FB329-475A-4F44-89A6-54C8AFFC039B}"/>
              </a:ext>
            </a:extLst>
          </p:cNvPr>
          <p:cNvSpPr>
            <a:spLocks noGrp="1"/>
          </p:cNvSpPr>
          <p:nvPr>
            <p:ph type="title"/>
          </p:nvPr>
        </p:nvSpPr>
        <p:spPr/>
        <p:txBody>
          <a:bodyPr/>
          <a:lstStyle/>
          <a:p>
            <a:r>
              <a:rPr lang="en-US" dirty="0"/>
              <a:t>Questions</a:t>
            </a:r>
          </a:p>
        </p:txBody>
      </p:sp>
      <p:pic>
        <p:nvPicPr>
          <p:cNvPr id="12290" name="Picture 2" descr="Image result for raise hands clipart">
            <a:extLst>
              <a:ext uri="{FF2B5EF4-FFF2-40B4-BE49-F238E27FC236}">
                <a16:creationId xmlns:a16="http://schemas.microsoft.com/office/drawing/2014/main" id="{084378E5-4C8D-4114-810B-F0C4C9BD872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5758" y="2102846"/>
            <a:ext cx="6761092" cy="4291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94876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a:t>
            </a:r>
          </a:p>
        </p:txBody>
      </p:sp>
      <p:sp>
        <p:nvSpPr>
          <p:cNvPr id="3" name="Content Placeholder 2"/>
          <p:cNvSpPr>
            <a:spLocks noGrp="1"/>
          </p:cNvSpPr>
          <p:nvPr>
            <p:ph idx="1"/>
          </p:nvPr>
        </p:nvSpPr>
        <p:spPr/>
        <p:txBody>
          <a:bodyPr>
            <a:normAutofit fontScale="92500"/>
          </a:bodyPr>
          <a:lstStyle/>
          <a:p>
            <a:r>
              <a:rPr lang="en-US" dirty="0"/>
              <a:t>Compassion Fatigue Awareness Project  </a:t>
            </a:r>
            <a:r>
              <a:rPr lang="en-US" dirty="0">
                <a:hlinkClick r:id="rId3"/>
              </a:rPr>
              <a:t>http://www.compassionfatigue.org/</a:t>
            </a:r>
            <a:r>
              <a:rPr lang="en-US" dirty="0"/>
              <a:t> </a:t>
            </a:r>
          </a:p>
          <a:p>
            <a:r>
              <a:rPr lang="en-US" dirty="0"/>
              <a:t>National Child Traumatic Stress Network  </a:t>
            </a:r>
            <a:r>
              <a:rPr lang="en-US" dirty="0">
                <a:hlinkClick r:id="rId4"/>
              </a:rPr>
              <a:t>http://www.nctsn.org/resources/topics/secondary-traumatic-stress</a:t>
            </a:r>
            <a:endParaRPr lang="en-US" dirty="0"/>
          </a:p>
          <a:p>
            <a:r>
              <a:rPr lang="en-US" dirty="0"/>
              <a:t>Dr. Judith E. Pearson, Psychologist </a:t>
            </a:r>
            <a:r>
              <a:rPr lang="en-US" dirty="0">
                <a:hlinkClick r:id="rId5"/>
              </a:rPr>
              <a:t>http://dhss.delaware.gov/dsamh/files/si09_1314_vicarioustrauma_selfcare.pdf</a:t>
            </a:r>
            <a:endParaRPr lang="en-US" dirty="0"/>
          </a:p>
          <a:p>
            <a:r>
              <a:rPr lang="en-US" dirty="0"/>
              <a:t>North Dakota Department of Human Services </a:t>
            </a:r>
            <a:r>
              <a:rPr lang="en-US" dirty="0">
                <a:hlinkClick r:id="rId6"/>
              </a:rPr>
              <a:t>https://reach4resiliencend.com/wp-content/uploads/2022/01/Reach-for-Resilience-Burnout-Toolkit_.pdf</a:t>
            </a:r>
            <a:r>
              <a:rPr lang="en-US" dirty="0"/>
              <a:t> </a:t>
            </a:r>
          </a:p>
          <a:p>
            <a:endParaRPr lang="en-US" dirty="0"/>
          </a:p>
          <a:p>
            <a:endParaRPr lang="en-US" dirty="0"/>
          </a:p>
        </p:txBody>
      </p:sp>
    </p:spTree>
    <p:extLst>
      <p:ext uri="{BB962C8B-B14F-4D97-AF65-F5344CB8AC3E}">
        <p14:creationId xmlns:p14="http://schemas.microsoft.com/office/powerpoint/2010/main" val="1428763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a16="http://schemas.microsoft.com/office/drawing/2014/main" id="{5AD626E9-2154-46BD-BA26-BCA6FA71E796}"/>
              </a:ext>
            </a:extLst>
          </p:cNvPr>
          <p:cNvGraphicFramePr>
            <a:graphicFrameLocks noGrp="1"/>
          </p:cNvGraphicFramePr>
          <p:nvPr>
            <p:extLst>
              <p:ext uri="{D42A27DB-BD31-4B8C-83A1-F6EECF244321}">
                <p14:modId xmlns:p14="http://schemas.microsoft.com/office/powerpoint/2010/main" val="2425159667"/>
              </p:ext>
            </p:extLst>
          </p:nvPr>
        </p:nvGraphicFramePr>
        <p:xfrm>
          <a:off x="776791" y="643467"/>
          <a:ext cx="10638417" cy="5571068"/>
        </p:xfrm>
        <a:graphic>
          <a:graphicData uri="http://schemas.openxmlformats.org/drawingml/2006/table">
            <a:tbl>
              <a:tblPr firstRow="1" bandRow="1"/>
              <a:tblGrid>
                <a:gridCol w="2149332">
                  <a:extLst>
                    <a:ext uri="{9D8B030D-6E8A-4147-A177-3AD203B41FA5}">
                      <a16:colId xmlns:a16="http://schemas.microsoft.com/office/drawing/2014/main" val="193501096"/>
                    </a:ext>
                  </a:extLst>
                </a:gridCol>
                <a:gridCol w="8489085">
                  <a:extLst>
                    <a:ext uri="{9D8B030D-6E8A-4147-A177-3AD203B41FA5}">
                      <a16:colId xmlns:a16="http://schemas.microsoft.com/office/drawing/2014/main" val="1560481420"/>
                    </a:ext>
                  </a:extLst>
                </a:gridCol>
              </a:tblGrid>
              <a:tr h="638352">
                <a:tc>
                  <a:txBody>
                    <a:bodyPr/>
                    <a:lstStyle/>
                    <a:p>
                      <a:pPr algn="l" fontAlgn="ctr"/>
                      <a:r>
                        <a:rPr lang="en-US" sz="2900" b="1" dirty="0">
                          <a:solidFill>
                            <a:srgbClr val="FFFFFF"/>
                          </a:solidFill>
                          <a:effectLst/>
                          <a:latin typeface="Arial" panose="020B0604020202020204" pitchFamily="34" charset="0"/>
                          <a:cs typeface="Arial" panose="020B0604020202020204" pitchFamily="34" charset="0"/>
                        </a:rPr>
                        <a:t>Score</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0861A2"/>
                    </a:solidFill>
                  </a:tcPr>
                </a:tc>
                <a:tc>
                  <a:txBody>
                    <a:bodyPr/>
                    <a:lstStyle/>
                    <a:p>
                      <a:pPr algn="l" fontAlgn="ctr"/>
                      <a:r>
                        <a:rPr lang="en-US" sz="2900" b="1" dirty="0">
                          <a:solidFill>
                            <a:srgbClr val="FFFFFF"/>
                          </a:solidFill>
                          <a:effectLst/>
                          <a:latin typeface="Arial" panose="020B0604020202020204" pitchFamily="34" charset="0"/>
                          <a:cs typeface="Arial" panose="020B0604020202020204" pitchFamily="34" charset="0"/>
                        </a:rPr>
                        <a:t>Comment</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0861A2"/>
                    </a:solidFill>
                  </a:tcPr>
                </a:tc>
                <a:extLst>
                  <a:ext uri="{0D108BD9-81ED-4DB2-BD59-A6C34878D82A}">
                    <a16:rowId xmlns:a16="http://schemas.microsoft.com/office/drawing/2014/main" val="1573547434"/>
                  </a:ext>
                </a:extLst>
              </a:tr>
              <a:tr h="638352">
                <a:tc>
                  <a:txBody>
                    <a:bodyPr/>
                    <a:lstStyle/>
                    <a:p>
                      <a:pPr fontAlgn="base"/>
                      <a:r>
                        <a:rPr lang="en-US" sz="2900">
                          <a:effectLst/>
                          <a:latin typeface="Arial" panose="020B0604020202020204" pitchFamily="34" charset="0"/>
                          <a:cs typeface="Arial" panose="020B0604020202020204" pitchFamily="34" charset="0"/>
                        </a:rPr>
                        <a:t>15-18</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fontAlgn="base"/>
                      <a:r>
                        <a:rPr lang="en-US" sz="2900">
                          <a:effectLst/>
                          <a:latin typeface="Arial" panose="020B0604020202020204" pitchFamily="34" charset="0"/>
                          <a:cs typeface="Arial" panose="020B0604020202020204" pitchFamily="34" charset="0"/>
                        </a:rPr>
                        <a:t>No sign of burnout here.</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3346806"/>
                  </a:ext>
                </a:extLst>
              </a:tr>
              <a:tr h="1073591">
                <a:tc>
                  <a:txBody>
                    <a:bodyPr/>
                    <a:lstStyle/>
                    <a:p>
                      <a:pPr fontAlgn="base"/>
                      <a:r>
                        <a:rPr lang="en-US" sz="2900">
                          <a:effectLst/>
                          <a:latin typeface="Arial" panose="020B0604020202020204" pitchFamily="34" charset="0"/>
                          <a:cs typeface="Arial" panose="020B0604020202020204" pitchFamily="34" charset="0"/>
                        </a:rPr>
                        <a:t>19-32</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FFFFF"/>
                    </a:solidFill>
                  </a:tcPr>
                </a:tc>
                <a:tc>
                  <a:txBody>
                    <a:bodyPr/>
                    <a:lstStyle/>
                    <a:p>
                      <a:pPr fontAlgn="base"/>
                      <a:r>
                        <a:rPr lang="en-US" sz="2900">
                          <a:effectLst/>
                          <a:latin typeface="Arial" panose="020B0604020202020204" pitchFamily="34" charset="0"/>
                          <a:cs typeface="Arial" panose="020B0604020202020204" pitchFamily="34" charset="0"/>
                        </a:rPr>
                        <a:t>Little sign of burnout here, unless some factors are particularly severe.</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3379017710"/>
                  </a:ext>
                </a:extLst>
              </a:tr>
              <a:tr h="1073591">
                <a:tc>
                  <a:txBody>
                    <a:bodyPr/>
                    <a:lstStyle/>
                    <a:p>
                      <a:pPr fontAlgn="base"/>
                      <a:r>
                        <a:rPr lang="en-US" sz="2900">
                          <a:effectLst/>
                          <a:latin typeface="Arial" panose="020B0604020202020204" pitchFamily="34" charset="0"/>
                          <a:cs typeface="Arial" panose="020B0604020202020204" pitchFamily="34" charset="0"/>
                        </a:rPr>
                        <a:t>33-49</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fontAlgn="base"/>
                      <a:r>
                        <a:rPr lang="en-US" sz="2900" dirty="0">
                          <a:effectLst/>
                          <a:latin typeface="Arial" panose="020B0604020202020204" pitchFamily="34" charset="0"/>
                          <a:cs typeface="Arial" panose="020B0604020202020204" pitchFamily="34" charset="0"/>
                        </a:rPr>
                        <a:t>Be careful – you may be at risk of burnout, particularly if several scores are high.</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062816137"/>
                  </a:ext>
                </a:extLst>
              </a:tr>
              <a:tr h="1073591">
                <a:tc>
                  <a:txBody>
                    <a:bodyPr/>
                    <a:lstStyle/>
                    <a:p>
                      <a:pPr fontAlgn="base"/>
                      <a:r>
                        <a:rPr lang="en-US" sz="2900">
                          <a:effectLst/>
                          <a:latin typeface="Arial" panose="020B0604020202020204" pitchFamily="34" charset="0"/>
                          <a:cs typeface="Arial" panose="020B0604020202020204" pitchFamily="34" charset="0"/>
                        </a:rPr>
                        <a:t>50-59</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FFFFF"/>
                    </a:solidFill>
                  </a:tcPr>
                </a:tc>
                <a:tc>
                  <a:txBody>
                    <a:bodyPr/>
                    <a:lstStyle/>
                    <a:p>
                      <a:pPr fontAlgn="base"/>
                      <a:r>
                        <a:rPr lang="en-US" sz="2900">
                          <a:effectLst/>
                          <a:latin typeface="Arial" panose="020B0604020202020204" pitchFamily="34" charset="0"/>
                          <a:cs typeface="Arial" panose="020B0604020202020204" pitchFamily="34" charset="0"/>
                        </a:rPr>
                        <a:t>You are at severe risk of burnout – do something about this urgently.</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912944206"/>
                  </a:ext>
                </a:extLst>
              </a:tr>
              <a:tr h="1073591">
                <a:tc>
                  <a:txBody>
                    <a:bodyPr/>
                    <a:lstStyle/>
                    <a:p>
                      <a:pPr fontAlgn="base"/>
                      <a:r>
                        <a:rPr lang="en-US" sz="2900">
                          <a:effectLst/>
                          <a:latin typeface="Arial" panose="020B0604020202020204" pitchFamily="34" charset="0"/>
                          <a:cs typeface="Arial" panose="020B0604020202020204" pitchFamily="34" charset="0"/>
                        </a:rPr>
                        <a:t>60-75</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fontAlgn="base"/>
                      <a:r>
                        <a:rPr lang="en-US" sz="2900" dirty="0">
                          <a:effectLst/>
                          <a:latin typeface="Arial" panose="020B0604020202020204" pitchFamily="34" charset="0"/>
                          <a:cs typeface="Arial" panose="020B0604020202020204" pitchFamily="34" charset="0"/>
                        </a:rPr>
                        <a:t>You are at very severe risk of burnout – do something about this urgently</a:t>
                      </a:r>
                    </a:p>
                  </a:txBody>
                  <a:tcPr marL="145080" marR="145080" marT="72540" marB="72540"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17503731"/>
                  </a:ext>
                </a:extLst>
              </a:tr>
            </a:tbl>
          </a:graphicData>
        </a:graphic>
      </p:graphicFrame>
    </p:spTree>
    <p:extLst>
      <p:ext uri="{BB962C8B-B14F-4D97-AF65-F5344CB8AC3E}">
        <p14:creationId xmlns:p14="http://schemas.microsoft.com/office/powerpoint/2010/main" val="1370587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D3F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Compassion Fatigue Word collage including text such as stress, traumatic, disorder, care, etc."/>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3278" y="643467"/>
            <a:ext cx="8505444" cy="5571066"/>
          </a:xfrm>
          <a:prstGeom prst="rect">
            <a:avLst/>
          </a:prstGeom>
        </p:spPr>
      </p:pic>
    </p:spTree>
    <p:extLst>
      <p:ext uri="{BB962C8B-B14F-4D97-AF65-F5344CB8AC3E}">
        <p14:creationId xmlns:p14="http://schemas.microsoft.com/office/powerpoint/2010/main" val="2760332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369" y="274638"/>
            <a:ext cx="9965319" cy="1782762"/>
          </a:xfrm>
        </p:spPr>
        <p:txBody>
          <a:bodyPr>
            <a:normAutofit fontScale="90000"/>
          </a:bodyPr>
          <a:lstStyle/>
          <a:p>
            <a:r>
              <a:rPr lang="en-US" dirty="0">
                <a:latin typeface="Tahoma" panose="020B0604030504040204" pitchFamily="34" charset="0"/>
                <a:ea typeface="Tahoma" panose="020B0604030504040204" pitchFamily="34" charset="0"/>
                <a:cs typeface="Tahoma" panose="020B0604030504040204" pitchFamily="34" charset="0"/>
              </a:rPr>
              <a:t>Secondary Traumatic Stress and Related Conditions: Sorting One from Another</a:t>
            </a:r>
            <a:endParaRPr lang="en-US" dirty="0"/>
          </a:p>
        </p:txBody>
      </p:sp>
      <p:sp>
        <p:nvSpPr>
          <p:cNvPr id="3" name="Content Placeholder 2"/>
          <p:cNvSpPr>
            <a:spLocks noGrp="1"/>
          </p:cNvSpPr>
          <p:nvPr>
            <p:ph idx="1"/>
          </p:nvPr>
        </p:nvSpPr>
        <p:spPr>
          <a:xfrm>
            <a:off x="1500554" y="2362200"/>
            <a:ext cx="8957134" cy="3886200"/>
          </a:xfrm>
        </p:spPr>
        <p:txBody>
          <a:bodyPr/>
          <a:lstStyle/>
          <a:p>
            <a:pPr marL="0" indent="0">
              <a:buNone/>
            </a:pPr>
            <a:r>
              <a:rPr lang="en-US" sz="3200" dirty="0"/>
              <a:t>These terms are complementary and yet different from one another.</a:t>
            </a:r>
          </a:p>
          <a:p>
            <a:pPr lvl="1"/>
            <a:r>
              <a:rPr lang="en-US" sz="3200" dirty="0"/>
              <a:t>Secondary Traumatic Stress</a:t>
            </a:r>
          </a:p>
          <a:p>
            <a:pPr lvl="1"/>
            <a:r>
              <a:rPr lang="en-US" sz="3200" dirty="0"/>
              <a:t>Compassion Fatigue</a:t>
            </a:r>
          </a:p>
          <a:p>
            <a:pPr lvl="1"/>
            <a:r>
              <a:rPr lang="en-US" sz="3200" dirty="0"/>
              <a:t>Vicarious Trauma</a:t>
            </a:r>
          </a:p>
          <a:p>
            <a:pPr lvl="1"/>
            <a:r>
              <a:rPr lang="en-US" sz="3200" dirty="0"/>
              <a:t>Burnout</a:t>
            </a:r>
          </a:p>
          <a:p>
            <a:endParaRPr lang="en-US" dirty="0"/>
          </a:p>
        </p:txBody>
      </p:sp>
      <p:sp>
        <p:nvSpPr>
          <p:cNvPr id="4" name="TextBox 3"/>
          <p:cNvSpPr txBox="1"/>
          <p:nvPr/>
        </p:nvSpPr>
        <p:spPr>
          <a:xfrm>
            <a:off x="2545111" y="6336975"/>
            <a:ext cx="8153400" cy="307777"/>
          </a:xfrm>
          <a:prstGeom prst="rect">
            <a:avLst/>
          </a:prstGeom>
          <a:noFill/>
        </p:spPr>
        <p:txBody>
          <a:bodyPr wrap="square" rtlCol="0">
            <a:spAutoFit/>
          </a:bodyPr>
          <a:lstStyle/>
          <a:p>
            <a:r>
              <a:rPr lang="en-US" sz="1400" dirty="0"/>
              <a:t>National Child Traumatic Stress Network  http://www.nctsn.org/resources/topics/secondary-traumatic-stress</a:t>
            </a:r>
          </a:p>
        </p:txBody>
      </p:sp>
      <p:pic>
        <p:nvPicPr>
          <p:cNvPr id="1028" name="Picture 4" descr="Image result for stress">
            <a:extLst>
              <a:ext uri="{FF2B5EF4-FFF2-40B4-BE49-F238E27FC236}">
                <a16:creationId xmlns:a16="http://schemas.microsoft.com/office/drawing/2014/main" id="{A3B2E244-B3D6-4E7D-9C53-6C2B55675B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3429000"/>
            <a:ext cx="4070924" cy="2709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236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5"/>
            <a:ext cx="9753600" cy="1325563"/>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Secondary Traumatic Stress</a:t>
            </a:r>
          </a:p>
        </p:txBody>
      </p:sp>
      <p:sp>
        <p:nvSpPr>
          <p:cNvPr id="3" name="Content Placeholder 2"/>
          <p:cNvSpPr>
            <a:spLocks noGrp="1"/>
          </p:cNvSpPr>
          <p:nvPr>
            <p:ph idx="1"/>
          </p:nvPr>
        </p:nvSpPr>
        <p:spPr>
          <a:xfrm>
            <a:off x="457199" y="1550504"/>
            <a:ext cx="10873409" cy="4498604"/>
          </a:xfrm>
        </p:spPr>
        <p:txBody>
          <a:bodyPr>
            <a:noAutofit/>
          </a:bodyPr>
          <a:lstStyle/>
          <a:p>
            <a:r>
              <a:rPr lang="en-US" sz="3200" dirty="0"/>
              <a:t>Secondary traumatic stress is the emotional duress that results when an individual hears about the firsthand trauma experiences of another. </a:t>
            </a:r>
          </a:p>
          <a:p>
            <a:r>
              <a:rPr lang="en-US" sz="3200" dirty="0"/>
              <a:t>Its symptoms mimic those of post-traumatic stress disorder (PTSD). </a:t>
            </a:r>
          </a:p>
          <a:p>
            <a:r>
              <a:rPr lang="en-US" sz="3200" dirty="0"/>
              <a:t>Accordingly, individuals affected by secondary stress may find themselves re-experiencing personal trauma or notice an increase in arousal and avoidance reactions related to the indirect trauma exposure. </a:t>
            </a:r>
          </a:p>
        </p:txBody>
      </p:sp>
      <p:sp>
        <p:nvSpPr>
          <p:cNvPr id="4" name="TextBox 3"/>
          <p:cNvSpPr txBox="1"/>
          <p:nvPr/>
        </p:nvSpPr>
        <p:spPr>
          <a:xfrm>
            <a:off x="2547257" y="6479978"/>
            <a:ext cx="8153400" cy="307777"/>
          </a:xfrm>
          <a:prstGeom prst="rect">
            <a:avLst/>
          </a:prstGeom>
          <a:noFill/>
        </p:spPr>
        <p:txBody>
          <a:bodyPr wrap="square" rtlCol="0">
            <a:spAutoFit/>
          </a:bodyPr>
          <a:lstStyle/>
          <a:p>
            <a:r>
              <a:rPr lang="en-US" sz="1400" dirty="0"/>
              <a:t>National Child Traumatic Stress Network  http://www.nctsn.org/resources/topics/secondary-traumatic-stress</a:t>
            </a:r>
          </a:p>
        </p:txBody>
      </p:sp>
    </p:spTree>
    <p:extLst>
      <p:ext uri="{BB962C8B-B14F-4D97-AF65-F5344CB8AC3E}">
        <p14:creationId xmlns:p14="http://schemas.microsoft.com/office/powerpoint/2010/main" val="360327683"/>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2933</TotalTime>
  <Words>4515</Words>
  <Application>Microsoft Office PowerPoint</Application>
  <PresentationFormat>Widescreen</PresentationFormat>
  <Paragraphs>460</Paragraphs>
  <Slides>54</Slides>
  <Notes>52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54</vt:i4>
      </vt:variant>
    </vt:vector>
  </HeadingPairs>
  <TitlesOfParts>
    <vt:vector size="67" baseType="lpstr">
      <vt:lpstr>Meiryo</vt:lpstr>
      <vt:lpstr>arial</vt:lpstr>
      <vt:lpstr>arial</vt:lpstr>
      <vt:lpstr>Avenir-Medium</vt:lpstr>
      <vt:lpstr>Bitter</vt:lpstr>
      <vt:lpstr>Calibri</vt:lpstr>
      <vt:lpstr>Helvetica Neue</vt:lpstr>
      <vt:lpstr>Merriweather</vt:lpstr>
      <vt:lpstr>Open Sans</vt:lpstr>
      <vt:lpstr>proxima-nova</vt:lpstr>
      <vt:lpstr>Tahoma</vt:lpstr>
      <vt:lpstr>Times New Roman</vt:lpstr>
      <vt:lpstr>Office Theme</vt:lpstr>
      <vt:lpstr>SELF-CARE: Not a luxury… a necessity! </vt:lpstr>
      <vt:lpstr>Objectives</vt:lpstr>
      <vt:lpstr>PowerPoint Presentation</vt:lpstr>
      <vt:lpstr>Self Assessment</vt:lpstr>
      <vt:lpstr>PowerPoint Presentation</vt:lpstr>
      <vt:lpstr>PowerPoint Presentation</vt:lpstr>
      <vt:lpstr>PowerPoint Presentation</vt:lpstr>
      <vt:lpstr>Secondary Traumatic Stress and Related Conditions: Sorting One from Another</vt:lpstr>
      <vt:lpstr>Secondary Traumatic Stress</vt:lpstr>
      <vt:lpstr>Secondary Traumatic Stress </vt:lpstr>
      <vt:lpstr>Compassion Fatigue </vt:lpstr>
      <vt:lpstr>Vicarious Trauma</vt:lpstr>
      <vt:lpstr>Burnout</vt:lpstr>
      <vt:lpstr>Hhttps://youtu.be/WF8o48JPy_4 </vt:lpstr>
      <vt:lpstr>When you are stressed/burned out you may find yourself…..</vt:lpstr>
      <vt:lpstr>Symptoms of Secondary Trauma, Compassion Fatigue, Vicarious Trauma and Burnout</vt:lpstr>
      <vt:lpstr>Symptoms of Secondary Trauma, Compassion Fatigue and Burnout</vt:lpstr>
      <vt:lpstr>Symptoms of Secondary Trauma, Compassion Fatigue and Burnout</vt:lpstr>
      <vt:lpstr>The Cost of Caring</vt:lpstr>
      <vt:lpstr>Silver Lining… </vt:lpstr>
      <vt:lpstr>PowerPoint Presentation</vt:lpstr>
      <vt:lpstr>What is a buffer?</vt:lpstr>
      <vt:lpstr>PowerPoint Presentation</vt:lpstr>
      <vt:lpstr>PowerPoint Presentation</vt:lpstr>
      <vt:lpstr>ABC’s of Self Care </vt:lpstr>
      <vt:lpstr>Employers and supervisors can create a supportive work environment that promotes employee productivity</vt:lpstr>
      <vt:lpstr>Strategies organizations can use to reduce high rates of employee burnout</vt:lpstr>
      <vt:lpstr>PowerPoint Presentation</vt:lpstr>
      <vt:lpstr>PowerPoint Presentation</vt:lpstr>
      <vt:lpstr>Self Care is different for all of us.</vt:lpstr>
      <vt:lpstr>PowerPoint Presentation</vt:lpstr>
      <vt:lpstr>PowerPoint Presentation</vt:lpstr>
      <vt:lpstr>Energy Givers and Energy Takers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Also…</vt:lpstr>
      <vt:lpstr>Action Plan</vt:lpstr>
      <vt:lpstr>PowerPoint Presentation</vt:lpstr>
      <vt:lpstr>PowerPoint Presentation</vt:lpstr>
      <vt:lpstr>PowerPoint Presentation</vt:lpstr>
      <vt:lpstr>Questions</vt:lpstr>
      <vt:lpstr>Resources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Ratliff, Mary</dc:creator>
  <cp:lastModifiedBy>Ratliff, Mary</cp:lastModifiedBy>
  <cp:revision>53</cp:revision>
  <dcterms:created xsi:type="dcterms:W3CDTF">2020-10-20T19:48:40Z</dcterms:created>
  <dcterms:modified xsi:type="dcterms:W3CDTF">2022-09-30T20:38:13Z</dcterms:modified>
</cp:coreProperties>
</file>