
<file path=[Content_Types].xml><?xml version="1.0" encoding="utf-8"?>
<Types xmlns="http://schemas.openxmlformats.org/package/2006/content-types">
  <Default Extension="1" ContentType="image/jpeg"/>
  <Default Extension="gif"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6" r:id="rId2"/>
    <p:sldId id="274" r:id="rId3"/>
    <p:sldId id="257" r:id="rId4"/>
    <p:sldId id="258" r:id="rId5"/>
    <p:sldId id="271" r:id="rId6"/>
    <p:sldId id="275" r:id="rId7"/>
    <p:sldId id="272" r:id="rId8"/>
    <p:sldId id="273" r:id="rId9"/>
    <p:sldId id="262" r:id="rId10"/>
    <p:sldId id="259" r:id="rId11"/>
    <p:sldId id="268" r:id="rId12"/>
    <p:sldId id="261" r:id="rId13"/>
    <p:sldId id="267" r:id="rId14"/>
    <p:sldId id="263" r:id="rId15"/>
    <p:sldId id="265" r:id="rId16"/>
    <p:sldId id="264" r:id="rId17"/>
    <p:sldId id="266" r:id="rId18"/>
    <p:sldId id="269" r:id="rId19"/>
    <p:sldId id="27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34"/>
    <p:restoredTop sz="77345"/>
  </p:normalViewPr>
  <p:slideViewPr>
    <p:cSldViewPr snapToGrid="0" snapToObjects="1">
      <p:cViewPr varScale="1">
        <p:scale>
          <a:sx n="51" d="100"/>
          <a:sy n="51" d="100"/>
        </p:scale>
        <p:origin x="1100" y="48"/>
      </p:cViewPr>
      <p:guideLst/>
    </p:cSldViewPr>
  </p:slideViewPr>
  <p:notesTextViewPr>
    <p:cViewPr>
      <p:scale>
        <a:sx n="105" d="100"/>
        <a:sy n="105" d="100"/>
      </p:scale>
      <p:origin x="0" y="-476"/>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1356DD-4B06-594E-879A-0F05BFAE80A1}" type="datetimeFigureOut">
              <a:rPr lang="en-US" smtClean="0"/>
              <a:t>2/17/2023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536E50-EC3C-134B-BE85-9FC9259B887E}" type="slidenum">
              <a:rPr lang="en-US" smtClean="0"/>
              <a:t>‹#›</a:t>
            </a:fld>
            <a:endParaRPr lang="en-US"/>
          </a:p>
        </p:txBody>
      </p:sp>
    </p:spTree>
    <p:extLst>
      <p:ext uri="{BB962C8B-B14F-4D97-AF65-F5344CB8AC3E}">
        <p14:creationId xmlns:p14="http://schemas.microsoft.com/office/powerpoint/2010/main" val="18641126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ncall.us/2021/05/25/combating_ageism_abuse/"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presentation focuses on understanding more about the dynamics present when a person with a disability or older adult experiences harm in a domestic violence relationship.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Facilitator Note: If anyone attending this presentation has asked for an accommodation for low vision or is blind, then you will need to read the subtitles for the video shown in slide 3, as the video tells the story of a Deaf survivor using ASL to sign rather than voice their story.</a:t>
            </a:r>
            <a:endParaRPr lang="en-US" dirty="0"/>
          </a:p>
        </p:txBody>
      </p:sp>
      <p:sp>
        <p:nvSpPr>
          <p:cNvPr id="4" name="Slide Number Placeholder 3"/>
          <p:cNvSpPr>
            <a:spLocks noGrp="1"/>
          </p:cNvSpPr>
          <p:nvPr>
            <p:ph type="sldNum" sz="quarter" idx="5"/>
          </p:nvPr>
        </p:nvSpPr>
        <p:spPr/>
        <p:txBody>
          <a:bodyPr/>
          <a:lstStyle/>
          <a:p>
            <a:fld id="{66536E50-EC3C-134B-BE85-9FC9259B887E}" type="slidenum">
              <a:rPr lang="en-US" smtClean="0"/>
              <a:t>1</a:t>
            </a:fld>
            <a:endParaRPr lang="en-US"/>
          </a:p>
        </p:txBody>
      </p:sp>
    </p:spTree>
    <p:extLst>
      <p:ext uri="{BB962C8B-B14F-4D97-AF65-F5344CB8AC3E}">
        <p14:creationId xmlns:p14="http://schemas.microsoft.com/office/powerpoint/2010/main" val="25571799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about the role of power in relationships. See handout or part of handout from Envision Illinois on Types of Power in Relationships.</a:t>
            </a:r>
          </a:p>
          <a:p>
            <a:r>
              <a:rPr lang="en-US" dirty="0"/>
              <a:t>This can give information to the Facilitator to lead this part of the presentation. It can also be used as optional activity</a:t>
            </a:r>
          </a:p>
          <a:p>
            <a:endParaRPr lang="en-US" dirty="0"/>
          </a:p>
          <a:p>
            <a:r>
              <a:rPr lang="en-US" dirty="0"/>
              <a:t>SAY: </a:t>
            </a:r>
          </a:p>
          <a:p>
            <a:r>
              <a:rPr lang="en-US" dirty="0"/>
              <a:t>When we think about how power is used in relationships, we need to consider the power dynamics: Power over, power with or shared power, and the power inside.</a:t>
            </a:r>
          </a:p>
          <a:p>
            <a:endParaRPr lang="en-US" dirty="0"/>
          </a:p>
          <a:p>
            <a:r>
              <a:rPr lang="en-US" dirty="0"/>
              <a:t>Power over – once a person takes more power over another person, that is when abuse is more likely to occur. It is important to remember, it is possible to have authority over another person without abusing that position of power. Provide examples from the handout of how Power Over another can be used to cause harm.</a:t>
            </a:r>
          </a:p>
          <a:p>
            <a:endParaRPr lang="en-US" dirty="0"/>
          </a:p>
          <a:p>
            <a:r>
              <a:rPr lang="en-US" dirty="0"/>
              <a:t>Power with or Shared Power can be found in healthy relationships. It is typically shown by shared decision-making, respect for others’ feelings and values, opportunities to make choices for oneself and have those choices respected, having the support to be and do one’s best.</a:t>
            </a:r>
          </a:p>
          <a:p>
            <a:endParaRPr lang="en-US" dirty="0"/>
          </a:p>
          <a:p>
            <a:r>
              <a:rPr lang="en-US" dirty="0"/>
              <a:t>The Power Inside means people are recognized and expressing their own power. They can speak up for their rights. They can make choices based on what they believe, and they can seek out the information and support they need.</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66536E50-EC3C-134B-BE85-9FC9259B887E}" type="slidenum">
              <a:rPr lang="en-US" smtClean="0"/>
              <a:t>10</a:t>
            </a:fld>
            <a:endParaRPr lang="en-US"/>
          </a:p>
        </p:txBody>
      </p:sp>
    </p:spTree>
    <p:extLst>
      <p:ext uri="{BB962C8B-B14F-4D97-AF65-F5344CB8AC3E}">
        <p14:creationId xmlns:p14="http://schemas.microsoft.com/office/powerpoint/2010/main" val="1222638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Definition on the slide comes from this website: https://</a:t>
            </a:r>
            <a:r>
              <a:rPr lang="en-US" dirty="0" err="1"/>
              <a:t>cdrnys.org</a:t>
            </a:r>
            <a:r>
              <a:rPr lang="en-US" dirty="0"/>
              <a:t>/blog/uncategorized/ableism/</a:t>
            </a:r>
          </a:p>
          <a:p>
            <a:endParaRPr lang="en-US" dirty="0"/>
          </a:p>
          <a:p>
            <a:r>
              <a:rPr lang="en-US" dirty="0"/>
              <a:t>Create audio file of self-advocates reading quotes of examples of ableism.  Facilitator can play the audio file here.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Introduce concept of Historical trauma (see LE protocol, Sec. 3, p. 26) Examples of eugenics, forced sterilization, putting people in institutions.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Use Audio File here on Ableism  </a:t>
            </a:r>
          </a:p>
          <a:p>
            <a:endParaRPr lang="en-US" dirty="0"/>
          </a:p>
          <a:p>
            <a:r>
              <a:rPr lang="en-US" dirty="0"/>
              <a:t>More material available in protocols</a:t>
            </a:r>
          </a:p>
          <a:p>
            <a:r>
              <a:rPr lang="en-US" dirty="0"/>
              <a:t>Sec 6, pp. 62 – 63 Top 10 Things Law Enforcement Needs to Know; pp. 64 – 65 Feedback from Older Adults in Illinois</a:t>
            </a:r>
          </a:p>
          <a:p>
            <a:endParaRPr lang="en-US" dirty="0"/>
          </a:p>
          <a:p>
            <a:r>
              <a:rPr lang="en-US" dirty="0"/>
              <a:t>Check your assumptions</a:t>
            </a:r>
          </a:p>
          <a:p>
            <a:r>
              <a:rPr lang="en-US" dirty="0"/>
              <a:t>Objectifying is a way to “other” PWD and not see them as fully human.</a:t>
            </a:r>
          </a:p>
          <a:p>
            <a:r>
              <a:rPr lang="en-US" dirty="0"/>
              <a:t>Yet this plays into how PWD are victims of domestic and sexual violence at higher rates</a:t>
            </a:r>
          </a:p>
          <a:p>
            <a:endParaRPr lang="en-US" dirty="0"/>
          </a:p>
        </p:txBody>
      </p:sp>
      <p:sp>
        <p:nvSpPr>
          <p:cNvPr id="4" name="Slide Number Placeholder 3"/>
          <p:cNvSpPr>
            <a:spLocks noGrp="1"/>
          </p:cNvSpPr>
          <p:nvPr>
            <p:ph type="sldNum" sz="quarter" idx="5"/>
          </p:nvPr>
        </p:nvSpPr>
        <p:spPr/>
        <p:txBody>
          <a:bodyPr/>
          <a:lstStyle/>
          <a:p>
            <a:fld id="{66536E50-EC3C-134B-BE85-9FC9259B887E}" type="slidenum">
              <a:rPr lang="en-US" smtClean="0"/>
              <a:t>11</a:t>
            </a:fld>
            <a:endParaRPr lang="en-US"/>
          </a:p>
        </p:txBody>
      </p:sp>
    </p:spTree>
    <p:extLst>
      <p:ext uri="{BB962C8B-B14F-4D97-AF65-F5344CB8AC3E}">
        <p14:creationId xmlns:p14="http://schemas.microsoft.com/office/powerpoint/2010/main" val="5727301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www.who.int</a:t>
            </a:r>
            <a:r>
              <a:rPr lang="en-US" dirty="0"/>
              <a:t>/news-room/questions-and-answers/item/ageing-ageism  </a:t>
            </a:r>
          </a:p>
          <a:p>
            <a:endParaRPr lang="en-US" dirty="0"/>
          </a:p>
          <a:p>
            <a:endParaRPr lang="en-US" dirty="0"/>
          </a:p>
          <a:p>
            <a:r>
              <a:rPr lang="en-US" dirty="0"/>
              <a:t>Assumptions we make about older adults</a:t>
            </a:r>
          </a:p>
          <a:p>
            <a:r>
              <a:rPr lang="en-US" dirty="0"/>
              <a:t>Internalized oppression is cultural conditioning. Believing the cultural messaging around “I no longer have value. I’m useless. I’m a burden.”</a:t>
            </a:r>
          </a:p>
          <a:p>
            <a:r>
              <a:rPr lang="en-US" dirty="0"/>
              <a:t>This type of thinking creates a view of “It’s us and the others”</a:t>
            </a:r>
          </a:p>
          <a:p>
            <a:r>
              <a:rPr lang="en-US" dirty="0"/>
              <a:t>Even attitudes like “Respect your elders” can be a form of objectifying and separating older adults from us (othering), not seeing them as equals to us.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How do these attitudes play into how older adults are victims of domestic and sexual violence at higher rates?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For additional information, see: </a:t>
            </a:r>
            <a:r>
              <a:rPr lang="en-US" sz="1200" dirty="0">
                <a:latin typeface="Tahoma" panose="020B0604030504040204" pitchFamily="34" charset="0"/>
                <a:ea typeface="Tahoma" panose="020B0604030504040204" pitchFamily="34" charset="0"/>
                <a:cs typeface="Tahoma" panose="020B0604030504040204" pitchFamily="34" charset="0"/>
              </a:rPr>
              <a:t>National Clearinghouse on Abuse in Later Life – Combating Ageism is Combating Abuse</a:t>
            </a:r>
          </a:p>
          <a:p>
            <a:pPr marL="0" indent="0">
              <a:buNone/>
            </a:pPr>
            <a:r>
              <a:rPr lang="en-US" sz="1050" dirty="0">
                <a:latin typeface="Tahoma" panose="020B0604030504040204" pitchFamily="34" charset="0"/>
                <a:ea typeface="Tahoma" panose="020B0604030504040204" pitchFamily="34" charset="0"/>
                <a:cs typeface="Tahoma" panose="020B0604030504040204" pitchFamily="34" charset="0"/>
                <a:hlinkClick r:id="rId3"/>
              </a:rPr>
              <a:t>https://www.ncall.us/2021/05/25/combating_ageism_abuse/</a:t>
            </a:r>
            <a:endParaRPr lang="en-US" sz="105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050" dirty="0">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66536E50-EC3C-134B-BE85-9FC9259B887E}" type="slidenum">
              <a:rPr lang="en-US" smtClean="0"/>
              <a:t>12</a:t>
            </a:fld>
            <a:endParaRPr lang="en-US"/>
          </a:p>
        </p:txBody>
      </p:sp>
    </p:spTree>
    <p:extLst>
      <p:ext uri="{BB962C8B-B14F-4D97-AF65-F5344CB8AC3E}">
        <p14:creationId xmlns:p14="http://schemas.microsoft.com/office/powerpoint/2010/main" val="10409702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Protocol for LE, section 8, p. 173 Barriers for Older Adults and PWD</a:t>
            </a:r>
          </a:p>
          <a:p>
            <a:endParaRPr lang="en-US" dirty="0"/>
          </a:p>
          <a:p>
            <a:r>
              <a:rPr lang="en-US" dirty="0"/>
              <a:t>Read slide. It also contributes to how we perceive PWD and older adults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Talk about visual. Who can see over the wall? The wall can be a metaphor for the barriers people with disabilities and older adults face in accessing supports and justice. A consequence of Ableism and Ageism is accessibility obstacles. There are many barriers for PWD and Older Adults in accessing support, services and justice.</a:t>
            </a:r>
          </a:p>
          <a:p>
            <a:r>
              <a:rPr lang="en-US" dirty="0"/>
              <a:t>Choices are more limited for PWD and older adults. Those who can more easily ”see over the wall” sometimes don’t realize the impact of these barriers. Or don’t know how to break down the barriers so that rights and access are ensured.</a:t>
            </a:r>
          </a:p>
        </p:txBody>
      </p:sp>
      <p:sp>
        <p:nvSpPr>
          <p:cNvPr id="4" name="Slide Number Placeholder 3"/>
          <p:cNvSpPr>
            <a:spLocks noGrp="1"/>
          </p:cNvSpPr>
          <p:nvPr>
            <p:ph type="sldNum" sz="quarter" idx="5"/>
          </p:nvPr>
        </p:nvSpPr>
        <p:spPr/>
        <p:txBody>
          <a:bodyPr/>
          <a:lstStyle/>
          <a:p>
            <a:fld id="{66536E50-EC3C-134B-BE85-9FC9259B887E}" type="slidenum">
              <a:rPr lang="en-US" smtClean="0"/>
              <a:t>13</a:t>
            </a:fld>
            <a:endParaRPr lang="en-US"/>
          </a:p>
        </p:txBody>
      </p:sp>
    </p:spTree>
    <p:extLst>
      <p:ext uri="{BB962C8B-B14F-4D97-AF65-F5344CB8AC3E}">
        <p14:creationId xmlns:p14="http://schemas.microsoft.com/office/powerpoint/2010/main" val="18602524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Activity</a:t>
            </a:r>
          </a:p>
          <a:p>
            <a:r>
              <a:rPr lang="en-US" dirty="0"/>
              <a:t>On the slide we can see a series of images – </a:t>
            </a:r>
          </a:p>
          <a:p>
            <a:pPr marL="171450" indent="-171450">
              <a:buFont typeface="Arial" panose="020B0604020202020204" pitchFamily="34" charset="0"/>
              <a:buChar char="•"/>
            </a:pPr>
            <a:r>
              <a:rPr lang="en-US" dirty="0"/>
              <a:t>Initial interaction with Law Enforcement</a:t>
            </a:r>
          </a:p>
          <a:p>
            <a:pPr marL="171450" indent="-171450">
              <a:buFont typeface="Arial" panose="020B0604020202020204" pitchFamily="34" charset="0"/>
              <a:buChar char="•"/>
            </a:pPr>
            <a:r>
              <a:rPr lang="en-US" dirty="0"/>
              <a:t>Patrol car  </a:t>
            </a:r>
          </a:p>
          <a:p>
            <a:pPr marL="171450" indent="-171450">
              <a:buFont typeface="Arial" panose="020B0604020202020204" pitchFamily="34" charset="0"/>
              <a:buChar char="•"/>
            </a:pPr>
            <a:r>
              <a:rPr lang="en-US" dirty="0"/>
              <a:t>Police station</a:t>
            </a:r>
          </a:p>
          <a:p>
            <a:pPr marL="171450" indent="-171450">
              <a:buFont typeface="Arial" panose="020B0604020202020204" pitchFamily="34" charset="0"/>
              <a:buChar char="•"/>
            </a:pPr>
            <a:r>
              <a:rPr lang="en-US" dirty="0"/>
              <a:t>Courthouse</a:t>
            </a:r>
          </a:p>
          <a:p>
            <a:endParaRPr lang="en-US" dirty="0"/>
          </a:p>
          <a:p>
            <a:r>
              <a:rPr lang="en-US" dirty="0"/>
              <a:t>We will be moving into small groups to do this activity, which involves reading a case scenario and then answering questions. </a:t>
            </a:r>
            <a:r>
              <a:rPr lang="en-US" sz="1200" kern="1200" dirty="0">
                <a:solidFill>
                  <a:schemeClr val="tx1"/>
                </a:solidFill>
                <a:effectLst/>
                <a:latin typeface="+mn-lt"/>
                <a:ea typeface="+mn-ea"/>
                <a:cs typeface="+mn-cs"/>
              </a:rPr>
              <a:t>In the small group, they will think about the case scenario and the experience of the person with a disability and older adult. Each small group will identify potential obstacles the person could face and what options could assist the person to have a more successful experience in that setting.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Facilitator Note: Ask for each group to identify a member who will report back on their discussion to the larger group.</a:t>
            </a:r>
            <a:r>
              <a:rPr lang="en-US" dirty="0">
                <a:effectLst/>
              </a:rPr>
              <a:t> </a:t>
            </a:r>
            <a:endParaRPr lang="en-US" dirty="0"/>
          </a:p>
        </p:txBody>
      </p:sp>
      <p:sp>
        <p:nvSpPr>
          <p:cNvPr id="4" name="Slide Number Placeholder 3"/>
          <p:cNvSpPr>
            <a:spLocks noGrp="1"/>
          </p:cNvSpPr>
          <p:nvPr>
            <p:ph type="sldNum" sz="quarter" idx="5"/>
          </p:nvPr>
        </p:nvSpPr>
        <p:spPr/>
        <p:txBody>
          <a:bodyPr/>
          <a:lstStyle/>
          <a:p>
            <a:fld id="{66536E50-EC3C-134B-BE85-9FC9259B887E}" type="slidenum">
              <a:rPr lang="en-US" smtClean="0"/>
              <a:t>14</a:t>
            </a:fld>
            <a:endParaRPr lang="en-US"/>
          </a:p>
        </p:txBody>
      </p:sp>
    </p:spTree>
    <p:extLst>
      <p:ext uri="{BB962C8B-B14F-4D97-AF65-F5344CB8AC3E}">
        <p14:creationId xmlns:p14="http://schemas.microsoft.com/office/powerpoint/2010/main" val="2481292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either stay in small groups for this discussion or come back to the large group.</a:t>
            </a:r>
          </a:p>
          <a:p>
            <a:r>
              <a:rPr lang="en-US" dirty="0"/>
              <a:t>ASK: What are people’s thoughts about balancing the need to respond quickly to ensure safety with the need to offer choices and allow time for self-determination?</a:t>
            </a:r>
          </a:p>
          <a:p>
            <a:r>
              <a:rPr lang="en-US" dirty="0"/>
              <a:t>Use material from their small group discussion to continue this conversation. If necessary, provide additional examples to further prompt this discussion:</a:t>
            </a:r>
          </a:p>
          <a:p>
            <a:r>
              <a:rPr lang="en-US" dirty="0"/>
              <a:t>Waiting for a sign language interpreter</a:t>
            </a:r>
          </a:p>
          <a:p>
            <a:r>
              <a:rPr lang="en-US" dirty="0"/>
              <a:t>Deciding how to deal with survivor’s service animal</a:t>
            </a:r>
          </a:p>
          <a:p>
            <a:r>
              <a:rPr lang="en-US" dirty="0"/>
              <a:t>Figuring out how to notify the legal guardian and navigate if the guardian objects to the survivor’s choices (i.e., seeking services from a DV agency)</a:t>
            </a:r>
          </a:p>
        </p:txBody>
      </p:sp>
      <p:sp>
        <p:nvSpPr>
          <p:cNvPr id="4" name="Slide Number Placeholder 3"/>
          <p:cNvSpPr>
            <a:spLocks noGrp="1"/>
          </p:cNvSpPr>
          <p:nvPr>
            <p:ph type="sldNum" sz="quarter" idx="5"/>
          </p:nvPr>
        </p:nvSpPr>
        <p:spPr/>
        <p:txBody>
          <a:bodyPr/>
          <a:lstStyle/>
          <a:p>
            <a:fld id="{66536E50-EC3C-134B-BE85-9FC9259B887E}" type="slidenum">
              <a:rPr lang="en-US" smtClean="0"/>
              <a:t>15</a:t>
            </a:fld>
            <a:endParaRPr lang="en-US"/>
          </a:p>
        </p:txBody>
      </p:sp>
    </p:spTree>
    <p:extLst>
      <p:ext uri="{BB962C8B-B14F-4D97-AF65-F5344CB8AC3E}">
        <p14:creationId xmlns:p14="http://schemas.microsoft.com/office/powerpoint/2010/main" val="17151242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Facilitator Note:</a:t>
            </a:r>
          </a:p>
          <a:p>
            <a:r>
              <a:rPr lang="en-US" sz="1200" kern="1200" dirty="0">
                <a:solidFill>
                  <a:schemeClr val="tx1"/>
                </a:solidFill>
                <a:effectLst/>
                <a:latin typeface="+mn-lt"/>
                <a:ea typeface="+mn-ea"/>
                <a:cs typeface="+mn-cs"/>
              </a:rPr>
              <a:t>Facilitator can read the points made on this slide (#1. and 2). Talk about the importance of acknowledging the power the helper’s role holds, and that their organization holds power, too. Law enforcement, court personnel and first responders can talk to a survivor about how they can collaborate in decision-making and offer choices. It is also helpful to explain how the process works and what are the steps the LE, prosecutor or other responder may need to follow in fulfilling their role. </a:t>
            </a:r>
            <a:r>
              <a:rPr lang="en-US" sz="1200" b="1" kern="1200" dirty="0">
                <a:solidFill>
                  <a:schemeClr val="tx1"/>
                </a:solidFill>
                <a:effectLst/>
                <a:latin typeface="+mn-lt"/>
                <a:ea typeface="+mn-ea"/>
                <a:cs typeface="+mn-cs"/>
              </a:rPr>
              <a:t>Ask</a:t>
            </a:r>
            <a:r>
              <a:rPr lang="en-US" sz="1200" kern="1200" dirty="0">
                <a:solidFill>
                  <a:schemeClr val="tx1"/>
                </a:solidFill>
                <a:effectLst/>
                <a:latin typeface="+mn-lt"/>
                <a:ea typeface="+mn-ea"/>
                <a:cs typeface="+mn-cs"/>
              </a:rPr>
              <a:t> for any examples a participant can share where they have tried these strategies. How did it go? How did the survivor respond? How did it help the legal process and outcome?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These two slides (#15 and 16) are important opportunities for the Facilitator to draw together the learning themes: Power in Relationships and Ableism and Ageism and emphasize the ways participants can change the dynamics in their interactions to better support survivors. The Facilitator can draw from the discussions held during the previous activities. Point to the resources found in the Protocols listed here. </a:t>
            </a:r>
            <a:endParaRPr lang="en-US" dirty="0"/>
          </a:p>
          <a:p>
            <a:endParaRPr lang="en-US" dirty="0"/>
          </a:p>
          <a:p>
            <a:r>
              <a:rPr lang="en-US" dirty="0"/>
              <a:t>LE protocol, sec 3, p. 24 – 25</a:t>
            </a:r>
          </a:p>
          <a:p>
            <a:r>
              <a:rPr lang="en-US" dirty="0"/>
              <a:t>Also, the section on “Collaborate on Safety planning”, LE Protocol, sec. 7, pp. 166 - 167</a:t>
            </a:r>
          </a:p>
        </p:txBody>
      </p:sp>
      <p:sp>
        <p:nvSpPr>
          <p:cNvPr id="4" name="Slide Number Placeholder 3"/>
          <p:cNvSpPr>
            <a:spLocks noGrp="1"/>
          </p:cNvSpPr>
          <p:nvPr>
            <p:ph type="sldNum" sz="quarter" idx="5"/>
          </p:nvPr>
        </p:nvSpPr>
        <p:spPr/>
        <p:txBody>
          <a:bodyPr/>
          <a:lstStyle/>
          <a:p>
            <a:fld id="{66536E50-EC3C-134B-BE85-9FC9259B887E}" type="slidenum">
              <a:rPr lang="en-US" smtClean="0"/>
              <a:t>16</a:t>
            </a:fld>
            <a:endParaRPr lang="en-US"/>
          </a:p>
        </p:txBody>
      </p:sp>
    </p:spTree>
    <p:extLst>
      <p:ext uri="{BB962C8B-B14F-4D97-AF65-F5344CB8AC3E}">
        <p14:creationId xmlns:p14="http://schemas.microsoft.com/office/powerpoint/2010/main" val="16433399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Facilitator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slide and the previous (#15) are important opportunities for the Facilitator to draw together the learning themes: Power in Relationships and Ableism and Ageism and emphasize the ways participants can change the dynamics in their interactions to better support survivors. Because these “isms” are often based in our attitudes and assumptions, just taking steps like </a:t>
            </a:r>
            <a:r>
              <a:rPr lang="en-US" sz="1200" b="1" kern="1200" dirty="0">
                <a:solidFill>
                  <a:schemeClr val="tx1"/>
                </a:solidFill>
                <a:effectLst/>
                <a:latin typeface="+mn-lt"/>
                <a:ea typeface="+mn-ea"/>
                <a:cs typeface="+mn-cs"/>
              </a:rPr>
              <a:t>believing</a:t>
            </a:r>
            <a:r>
              <a:rPr lang="en-US" sz="1200" kern="1200" dirty="0">
                <a:solidFill>
                  <a:schemeClr val="tx1"/>
                </a:solidFill>
                <a:effectLst/>
                <a:latin typeface="+mn-lt"/>
                <a:ea typeface="+mn-ea"/>
                <a:cs typeface="+mn-cs"/>
              </a:rPr>
              <a:t> a person knows what they need, </a:t>
            </a:r>
            <a:r>
              <a:rPr lang="en-US" sz="1200" b="1" kern="1200" dirty="0">
                <a:solidFill>
                  <a:schemeClr val="tx1"/>
                </a:solidFill>
                <a:effectLst/>
                <a:latin typeface="+mn-lt"/>
                <a:ea typeface="+mn-ea"/>
                <a:cs typeface="+mn-cs"/>
              </a:rPr>
              <a:t>listening </a:t>
            </a:r>
            <a:r>
              <a:rPr lang="en-US" sz="1200" kern="1200" dirty="0">
                <a:solidFill>
                  <a:schemeClr val="tx1"/>
                </a:solidFill>
                <a:effectLst/>
                <a:latin typeface="+mn-lt"/>
                <a:ea typeface="+mn-ea"/>
                <a:cs typeface="+mn-cs"/>
              </a:rPr>
              <a:t>to them when they identify supports that would be helpful and </a:t>
            </a:r>
            <a:r>
              <a:rPr lang="en-US" sz="1200" b="1" kern="1200" dirty="0">
                <a:solidFill>
                  <a:schemeClr val="tx1"/>
                </a:solidFill>
                <a:effectLst/>
                <a:latin typeface="+mn-lt"/>
                <a:ea typeface="+mn-ea"/>
                <a:cs typeface="+mn-cs"/>
              </a:rPr>
              <a:t>collaborating </a:t>
            </a:r>
            <a:r>
              <a:rPr lang="en-US" sz="1200" kern="1200" dirty="0">
                <a:solidFill>
                  <a:schemeClr val="tx1"/>
                </a:solidFill>
                <a:effectLst/>
                <a:latin typeface="+mn-lt"/>
                <a:ea typeface="+mn-ea"/>
                <a:cs typeface="+mn-cs"/>
              </a:rPr>
              <a:t>on decisions can make a profound difference!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Ask</a:t>
            </a:r>
            <a:r>
              <a:rPr lang="en-US" sz="1200" kern="1200" dirty="0">
                <a:solidFill>
                  <a:schemeClr val="tx1"/>
                </a:solidFill>
                <a:effectLst/>
                <a:latin typeface="+mn-lt"/>
                <a:ea typeface="+mn-ea"/>
                <a:cs typeface="+mn-cs"/>
              </a:rPr>
              <a:t>: What are some ways participants have seen this in action? How has this training helped them become more aware of how ableism and ageism impact the views and actions we and others take regarding people with disabilities and older adults?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Facilitator can draw from the discussions held during the previous activities. Point to the resources found in the Protocols listed here. </a:t>
            </a:r>
            <a:endParaRPr lang="en-US" dirty="0"/>
          </a:p>
          <a:p>
            <a:endParaRPr lang="en-US" dirty="0"/>
          </a:p>
          <a:p>
            <a:r>
              <a:rPr lang="en-US" dirty="0"/>
              <a:t>Accessibility Review Tool, LE Protocol, sec. 9, pp. 182 - 188</a:t>
            </a:r>
          </a:p>
          <a:p>
            <a:r>
              <a:rPr lang="en-US" dirty="0"/>
              <a:t>Also, see: “Promote Survivor-driven decision-making” (Protocol for Prosecutors, Section 2, Model Response, p. 20)</a:t>
            </a:r>
          </a:p>
          <a:p>
            <a:pPr marL="228600" indent="-228600">
              <a:buAutoNum type="arabicPeriod"/>
            </a:pPr>
            <a:r>
              <a:rPr lang="en-US" dirty="0"/>
              <a:t>Check for understanding</a:t>
            </a:r>
          </a:p>
          <a:p>
            <a:pPr marL="228600" indent="-228600">
              <a:buAutoNum type="arabicPeriod"/>
            </a:pPr>
            <a:r>
              <a:rPr lang="en-US" dirty="0"/>
              <a:t>Assess if someone is influencing their decisions</a:t>
            </a:r>
          </a:p>
          <a:p>
            <a:pPr marL="228600" indent="-228600">
              <a:buAutoNum type="arabicPeriod"/>
            </a:pPr>
            <a:r>
              <a:rPr lang="en-US" dirty="0"/>
              <a:t>Provide enough time for decision-making </a:t>
            </a:r>
          </a:p>
        </p:txBody>
      </p:sp>
      <p:sp>
        <p:nvSpPr>
          <p:cNvPr id="4" name="Slide Number Placeholder 3"/>
          <p:cNvSpPr>
            <a:spLocks noGrp="1"/>
          </p:cNvSpPr>
          <p:nvPr>
            <p:ph type="sldNum" sz="quarter" idx="5"/>
          </p:nvPr>
        </p:nvSpPr>
        <p:spPr/>
        <p:txBody>
          <a:bodyPr/>
          <a:lstStyle/>
          <a:p>
            <a:fld id="{66536E50-EC3C-134B-BE85-9FC9259B887E}" type="slidenum">
              <a:rPr lang="en-US" smtClean="0"/>
              <a:t>17</a:t>
            </a:fld>
            <a:endParaRPr lang="en-US"/>
          </a:p>
        </p:txBody>
      </p:sp>
    </p:spTree>
    <p:extLst>
      <p:ext uri="{BB962C8B-B14F-4D97-AF65-F5344CB8AC3E}">
        <p14:creationId xmlns:p14="http://schemas.microsoft.com/office/powerpoint/2010/main" val="20223072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Facilitator Note:</a:t>
            </a:r>
            <a:br>
              <a:rPr lang="en-US" dirty="0"/>
            </a:br>
            <a:r>
              <a:rPr lang="en-US" dirty="0"/>
              <a:t>Summarize the Learning Objectives from slide #4: Reflect, Learn and Respond. Give examples from the discussions and the activities.</a:t>
            </a:r>
          </a:p>
          <a:p>
            <a:endParaRPr lang="en-US" dirty="0"/>
          </a:p>
          <a:p>
            <a:r>
              <a:rPr lang="en-US" dirty="0"/>
              <a:t>SAY: As we finish up today, let’s think about our response. Who is willing to say one step they plan to take after attending today’s training? </a:t>
            </a:r>
          </a:p>
          <a:p>
            <a:r>
              <a:rPr lang="en-US" dirty="0"/>
              <a:t>Say it out loud</a:t>
            </a:r>
          </a:p>
          <a:p>
            <a:r>
              <a:rPr lang="en-US" dirty="0"/>
              <a:t>Write it down</a:t>
            </a:r>
          </a:p>
          <a:p>
            <a:r>
              <a:rPr lang="en-US" dirty="0"/>
              <a:t>And Do it!</a:t>
            </a:r>
          </a:p>
        </p:txBody>
      </p:sp>
      <p:sp>
        <p:nvSpPr>
          <p:cNvPr id="4" name="Slide Number Placeholder 3"/>
          <p:cNvSpPr>
            <a:spLocks noGrp="1"/>
          </p:cNvSpPr>
          <p:nvPr>
            <p:ph type="sldNum" sz="quarter" idx="5"/>
          </p:nvPr>
        </p:nvSpPr>
        <p:spPr/>
        <p:txBody>
          <a:bodyPr/>
          <a:lstStyle/>
          <a:p>
            <a:fld id="{66536E50-EC3C-134B-BE85-9FC9259B887E}" type="slidenum">
              <a:rPr lang="en-US" smtClean="0"/>
              <a:t>18</a:t>
            </a:fld>
            <a:endParaRPr lang="en-US"/>
          </a:p>
        </p:txBody>
      </p:sp>
    </p:spTree>
    <p:extLst>
      <p:ext uri="{BB962C8B-B14F-4D97-AF65-F5344CB8AC3E}">
        <p14:creationId xmlns:p14="http://schemas.microsoft.com/office/powerpoint/2010/main" val="36204988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Protocol</a:t>
            </a:r>
          </a:p>
          <a:p>
            <a:r>
              <a:rPr lang="en-US" dirty="0"/>
              <a:t>NCALL</a:t>
            </a:r>
          </a:p>
          <a:p>
            <a:r>
              <a:rPr lang="en-US" dirty="0"/>
              <a:t>World Health</a:t>
            </a:r>
          </a:p>
          <a:p>
            <a:r>
              <a:rPr lang="en-US" dirty="0"/>
              <a:t>UN</a:t>
            </a:r>
          </a:p>
        </p:txBody>
      </p:sp>
      <p:sp>
        <p:nvSpPr>
          <p:cNvPr id="4" name="Slide Number Placeholder 3"/>
          <p:cNvSpPr>
            <a:spLocks noGrp="1"/>
          </p:cNvSpPr>
          <p:nvPr>
            <p:ph type="sldNum" sz="quarter" idx="5"/>
          </p:nvPr>
        </p:nvSpPr>
        <p:spPr/>
        <p:txBody>
          <a:bodyPr/>
          <a:lstStyle/>
          <a:p>
            <a:fld id="{66536E50-EC3C-134B-BE85-9FC9259B887E}" type="slidenum">
              <a:rPr lang="en-US" smtClean="0"/>
              <a:t>19</a:t>
            </a:fld>
            <a:endParaRPr lang="en-US"/>
          </a:p>
        </p:txBody>
      </p:sp>
    </p:spTree>
    <p:extLst>
      <p:ext uri="{BB962C8B-B14F-4D97-AF65-F5344CB8AC3E}">
        <p14:creationId xmlns:p14="http://schemas.microsoft.com/office/powerpoint/2010/main" val="29203642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kern="1200" dirty="0">
                <a:solidFill>
                  <a:schemeClr val="tx1"/>
                </a:solidFill>
                <a:effectLst/>
                <a:latin typeface="+mn-lt"/>
                <a:ea typeface="+mn-ea"/>
                <a:cs typeface="+mn-cs"/>
              </a:rPr>
              <a:t>Facilitator can say: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This story we will be viewing in the next slide has been generously offered by this survivor to share their experiences for training purposes. It comes from the website of domestic violence agency (</a:t>
            </a:r>
            <a:r>
              <a:rPr lang="en-US" sz="1200" kern="1200" dirty="0" err="1">
                <a:solidFill>
                  <a:schemeClr val="tx1"/>
                </a:solidFill>
                <a:effectLst/>
                <a:latin typeface="+mn-lt"/>
                <a:ea typeface="+mn-ea"/>
                <a:cs typeface="+mn-cs"/>
              </a:rPr>
              <a:t>DeafHope</a:t>
            </a:r>
            <a:r>
              <a:rPr lang="en-US" sz="1200" kern="1200" dirty="0">
                <a:solidFill>
                  <a:schemeClr val="tx1"/>
                </a:solidFill>
                <a:effectLst/>
                <a:latin typeface="+mn-lt"/>
                <a:ea typeface="+mn-ea"/>
                <a:cs typeface="+mn-cs"/>
              </a:rPr>
              <a:t>) specializing in supporting Deaf people who have experienced harm. The goal is for professionals who interact with survivors with disabilities and older adults to gain increased understanding of the challenges survivors’ face, their strengths and what they encountered when attempting to access resources, including what gaps in resources they identified.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kern="1200" dirty="0">
                <a:solidFill>
                  <a:schemeClr val="tx1"/>
                </a:solidFill>
                <a:effectLst/>
                <a:latin typeface="+mn-lt"/>
                <a:ea typeface="+mn-ea"/>
                <a:cs typeface="+mn-cs"/>
              </a:rPr>
              <a:t>Note for Facilitator: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effectLst/>
                <a:latin typeface="+mn-lt"/>
                <a:ea typeface="+mn-ea"/>
                <a:cs typeface="+mn-cs"/>
              </a:rPr>
              <a:t>While presenting this video it is important to keep in mind three points:</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These stories are a gift.</a:t>
            </a:r>
            <a:r>
              <a:rPr lang="en-US" sz="1200" kern="1200" dirty="0">
                <a:solidFill>
                  <a:schemeClr val="tx1"/>
                </a:solidFill>
                <a:effectLst/>
                <a:latin typeface="+mn-lt"/>
                <a:ea typeface="+mn-ea"/>
                <a:cs typeface="+mn-cs"/>
              </a:rPr>
              <a:t> They enable us to walk alongside the survivor and give us a window into their experiences and feelings. The Training Facilitator must create an environment that respects the survivor and centers the learning on their experiences.</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These stories hold great power. </a:t>
            </a:r>
            <a:r>
              <a:rPr lang="en-US" sz="1200" kern="1200" dirty="0">
                <a:solidFill>
                  <a:schemeClr val="tx1"/>
                </a:solidFill>
                <a:effectLst/>
                <a:latin typeface="+mn-lt"/>
                <a:ea typeface="+mn-ea"/>
                <a:cs typeface="+mn-cs"/>
              </a:rPr>
              <a:t>As we listen, we may find the assumptions we make about people rising to the surface. The Training Facilitator can assist learners to examine these assumptions and identify where they create obstacles to a survivor-centered response.</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No two stories are alike</a:t>
            </a:r>
            <a:r>
              <a:rPr lang="en-US" sz="1200" kern="1200" dirty="0">
                <a:solidFill>
                  <a:schemeClr val="tx1"/>
                </a:solidFill>
                <a:effectLst/>
                <a:latin typeface="+mn-lt"/>
                <a:ea typeface="+mn-ea"/>
                <a:cs typeface="+mn-cs"/>
              </a:rPr>
              <a:t>. This story can help the learner understand both small and large themes that resonate through the lives of people with disabilities and older adults and contribute to the ongoing culture of violence they experience. Assist the learner in identifying the resources and gaps faced by the survivor.</a:t>
            </a:r>
          </a:p>
          <a:p>
            <a:endParaRPr lang="en-US" dirty="0"/>
          </a:p>
        </p:txBody>
      </p:sp>
      <p:sp>
        <p:nvSpPr>
          <p:cNvPr id="4" name="Slide Number Placeholder 3"/>
          <p:cNvSpPr>
            <a:spLocks noGrp="1"/>
          </p:cNvSpPr>
          <p:nvPr>
            <p:ph type="sldNum" sz="quarter" idx="5"/>
          </p:nvPr>
        </p:nvSpPr>
        <p:spPr/>
        <p:txBody>
          <a:bodyPr/>
          <a:lstStyle/>
          <a:p>
            <a:fld id="{66536E50-EC3C-134B-BE85-9FC9259B887E}" type="slidenum">
              <a:rPr lang="en-US" smtClean="0"/>
              <a:t>2</a:t>
            </a:fld>
            <a:endParaRPr lang="en-US"/>
          </a:p>
        </p:txBody>
      </p:sp>
    </p:spTree>
    <p:extLst>
      <p:ext uri="{BB962C8B-B14F-4D97-AF65-F5344CB8AC3E}">
        <p14:creationId xmlns:p14="http://schemas.microsoft.com/office/powerpoint/2010/main" val="18830991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Introduce the Video (suggested language)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are going to watch and/or listen to a recording of Ruthie. In this recording, Ruthie shares openly about their experiences with domestic violence and the challenges they faced as a Deaf survivor and older adult. If any of their examples are triggering to you based on your own lived experience, please take care of yourself and take breaks as needed.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Video run time (3 minutes, 46 seconds)</a:t>
            </a:r>
          </a:p>
          <a:p>
            <a:r>
              <a:rPr lang="en-US" sz="1200" kern="1200" dirty="0">
                <a:solidFill>
                  <a:schemeClr val="tx1"/>
                </a:solidFill>
                <a:effectLst/>
                <a:latin typeface="+mn-lt"/>
                <a:ea typeface="+mn-ea"/>
                <a:cs typeface="+mn-cs"/>
              </a:rPr>
              <a:t>*Facilitator Note: be prepared to read the subtitles for anyone attending the training who has low vision or is blind.</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66536E50-EC3C-134B-BE85-9FC9259B887E}" type="slidenum">
              <a:rPr lang="en-US" smtClean="0"/>
              <a:t>3</a:t>
            </a:fld>
            <a:endParaRPr lang="en-US"/>
          </a:p>
        </p:txBody>
      </p:sp>
    </p:spTree>
    <p:extLst>
      <p:ext uri="{BB962C8B-B14F-4D97-AF65-F5344CB8AC3E}">
        <p14:creationId xmlns:p14="http://schemas.microsoft.com/office/powerpoint/2010/main" val="21816782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After the Video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Introduce the Learning Objectives for this Training</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Say: </a:t>
            </a:r>
            <a:r>
              <a:rPr lang="en-US" sz="1200" b="0" kern="1200" dirty="0">
                <a:solidFill>
                  <a:schemeClr val="tx1"/>
                </a:solidFill>
                <a:effectLst/>
                <a:latin typeface="+mn-lt"/>
                <a:ea typeface="+mn-ea"/>
                <a:cs typeface="+mn-cs"/>
              </a:rPr>
              <a:t>During this training we will be following these learning objectives to gain a better understanding of the dynamics involved when a person with a disability or older adult experiences harm from a domestic violence relationship.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Reflect </a:t>
            </a:r>
            <a:r>
              <a:rPr lang="en-US" sz="1200" kern="1200" dirty="0">
                <a:solidFill>
                  <a:schemeClr val="tx1"/>
                </a:solidFill>
                <a:effectLst/>
                <a:latin typeface="+mn-lt"/>
                <a:ea typeface="+mn-ea"/>
                <a:cs typeface="+mn-cs"/>
              </a:rPr>
              <a:t>on the opportunities and challenges of responding to PWDOA who experience harm.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Learn </a:t>
            </a:r>
            <a:r>
              <a:rPr lang="en-US" sz="1200" kern="1200" dirty="0">
                <a:solidFill>
                  <a:schemeClr val="tx1"/>
                </a:solidFill>
                <a:effectLst/>
                <a:latin typeface="+mn-lt"/>
                <a:ea typeface="+mn-ea"/>
                <a:cs typeface="+mn-cs"/>
              </a:rPr>
              <a:t>about specific dynamics that impact the ways PWDOA may respond when confronted by persons who harm and by those who are in positions of power.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Develop specific strategies to </a:t>
            </a:r>
            <a:r>
              <a:rPr lang="en-US" sz="1200" b="1" kern="1200" dirty="0">
                <a:solidFill>
                  <a:schemeClr val="tx1"/>
                </a:solidFill>
                <a:effectLst/>
                <a:latin typeface="+mn-lt"/>
                <a:ea typeface="+mn-ea"/>
                <a:cs typeface="+mn-cs"/>
              </a:rPr>
              <a:t>respond</a:t>
            </a:r>
            <a:r>
              <a:rPr lang="en-US" sz="1200" kern="1200" dirty="0">
                <a:solidFill>
                  <a:schemeClr val="tx1"/>
                </a:solidFill>
                <a:effectLst/>
                <a:latin typeface="+mn-lt"/>
                <a:ea typeface="+mn-ea"/>
                <a:cs typeface="+mn-cs"/>
              </a:rPr>
              <a:t> to PWDOA who have experienced harm in ways that support trauma-informed care.</a:t>
            </a:r>
          </a:p>
          <a:p>
            <a:pPr lvl="0"/>
            <a:endParaRPr lang="en-US" sz="1200" kern="1200" dirty="0">
              <a:solidFill>
                <a:schemeClr val="tx1"/>
              </a:solidFill>
              <a:effectLst/>
              <a:latin typeface="+mn-lt"/>
              <a:ea typeface="+mn-ea"/>
              <a:cs typeface="+mn-cs"/>
            </a:endParaRPr>
          </a:p>
          <a:p>
            <a:r>
              <a:rPr lang="en-US" dirty="0"/>
              <a:t>Facilitator Note: See next slide for discussion questions regarding learning objective 1: Reflect</a:t>
            </a:r>
          </a:p>
          <a:p>
            <a:endParaRPr lang="en-US" dirty="0"/>
          </a:p>
        </p:txBody>
      </p:sp>
      <p:sp>
        <p:nvSpPr>
          <p:cNvPr id="4" name="Slide Number Placeholder 3"/>
          <p:cNvSpPr>
            <a:spLocks noGrp="1"/>
          </p:cNvSpPr>
          <p:nvPr>
            <p:ph type="sldNum" sz="quarter" idx="5"/>
          </p:nvPr>
        </p:nvSpPr>
        <p:spPr/>
        <p:txBody>
          <a:bodyPr/>
          <a:lstStyle/>
          <a:p>
            <a:fld id="{66536E50-EC3C-134B-BE85-9FC9259B887E}" type="slidenum">
              <a:rPr lang="en-US" smtClean="0"/>
              <a:t>4</a:t>
            </a:fld>
            <a:endParaRPr lang="en-US"/>
          </a:p>
        </p:txBody>
      </p:sp>
    </p:spTree>
    <p:extLst>
      <p:ext uri="{BB962C8B-B14F-4D97-AF65-F5344CB8AC3E}">
        <p14:creationId xmlns:p14="http://schemas.microsoft.com/office/powerpoint/2010/main" val="30032281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Facilitator  Note: (in person trainings)</a:t>
            </a:r>
          </a:p>
          <a:p>
            <a:r>
              <a:rPr lang="en-US" dirty="0"/>
              <a:t>Write the Reflection questions on a whiteboard or use a handout with the questions. Have participants pair up to talk through each question. Facilitator can bring the group back together to talk about the last 2 questions as a large group. </a:t>
            </a:r>
          </a:p>
          <a:p>
            <a:r>
              <a:rPr lang="en-US" dirty="0"/>
              <a:t>ALTERNATE FORMAT: If doing this training virtually, have each person take a few minutes to jot down their thoughts about each question, using the handout. Then, using breakout rooms, divide them into small groups of 3 or 4 max to discuss the last 2 questions.</a:t>
            </a:r>
          </a:p>
          <a:p>
            <a:endParaRPr lang="en-US" dirty="0"/>
          </a:p>
          <a:p>
            <a:r>
              <a:rPr lang="en-US" dirty="0"/>
              <a:t>Questions:</a:t>
            </a:r>
          </a:p>
          <a:p>
            <a:pPr marL="228600" indent="-228600">
              <a:buFont typeface="+mj-lt"/>
              <a:buAutoNum type="arabicPeriod"/>
            </a:pPr>
            <a:r>
              <a:rPr lang="en-US" sz="1200" kern="1200" dirty="0">
                <a:solidFill>
                  <a:schemeClr val="tx1"/>
                </a:solidFill>
                <a:effectLst/>
                <a:latin typeface="+mn-lt"/>
                <a:ea typeface="+mn-ea"/>
                <a:cs typeface="+mn-cs"/>
              </a:rPr>
              <a:t>- What stood out for you from this video?</a:t>
            </a:r>
          </a:p>
          <a:p>
            <a:pPr marL="228600" indent="-228600">
              <a:buFont typeface="+mj-lt"/>
              <a:buAutoNum type="arabicPeriod"/>
            </a:pPr>
            <a:r>
              <a:rPr lang="en-US" sz="1200" kern="1200" dirty="0">
                <a:solidFill>
                  <a:schemeClr val="tx1"/>
                </a:solidFill>
                <a:effectLst/>
                <a:latin typeface="+mn-lt"/>
                <a:ea typeface="+mn-ea"/>
                <a:cs typeface="+mn-cs"/>
              </a:rPr>
              <a:t>- Have you ever worked with a someone like this before?</a:t>
            </a:r>
          </a:p>
          <a:p>
            <a:pPr marL="228600" indent="-228600">
              <a:buFont typeface="+mj-lt"/>
              <a:buAutoNum type="arabicPeriod"/>
            </a:pPr>
            <a:r>
              <a:rPr lang="en-US" sz="1200" kern="1200" dirty="0">
                <a:solidFill>
                  <a:schemeClr val="tx1"/>
                </a:solidFill>
                <a:effectLst/>
                <a:latin typeface="+mn-lt"/>
                <a:ea typeface="+mn-ea"/>
                <a:cs typeface="+mn-cs"/>
              </a:rPr>
              <a:t>- How would you rate your confidence in being able to respond to a survivor like this?</a:t>
            </a:r>
          </a:p>
          <a:p>
            <a:pPr marL="228600" indent="-228600">
              <a:buFont typeface="+mj-lt"/>
              <a:buAutoNum type="arabicPeriod"/>
            </a:pPr>
            <a:r>
              <a:rPr lang="en-US" sz="1200" kern="1200" dirty="0">
                <a:solidFill>
                  <a:schemeClr val="tx1"/>
                </a:solidFill>
                <a:effectLst/>
                <a:latin typeface="+mn-lt"/>
                <a:ea typeface="+mn-ea"/>
                <a:cs typeface="+mn-cs"/>
              </a:rPr>
              <a:t>- What assumptions did you find yourself making?</a:t>
            </a:r>
          </a:p>
          <a:p>
            <a:pPr marL="228600" indent="-228600">
              <a:buFont typeface="+mj-lt"/>
              <a:buAutoNum type="arabicPeriod"/>
            </a:pPr>
            <a:r>
              <a:rPr lang="en-US" sz="1200" kern="1200" dirty="0">
                <a:solidFill>
                  <a:schemeClr val="tx1"/>
                </a:solidFill>
                <a:effectLst/>
                <a:latin typeface="+mn-lt"/>
                <a:ea typeface="+mn-ea"/>
                <a:cs typeface="+mn-cs"/>
              </a:rPr>
              <a:t>- What do you think you would need to help this survivor?</a:t>
            </a:r>
          </a:p>
          <a:p>
            <a:endParaRPr lang="en-US" dirty="0"/>
          </a:p>
        </p:txBody>
      </p:sp>
      <p:sp>
        <p:nvSpPr>
          <p:cNvPr id="4" name="Slide Number Placeholder 3"/>
          <p:cNvSpPr>
            <a:spLocks noGrp="1"/>
          </p:cNvSpPr>
          <p:nvPr>
            <p:ph type="sldNum" sz="quarter" idx="5"/>
          </p:nvPr>
        </p:nvSpPr>
        <p:spPr/>
        <p:txBody>
          <a:bodyPr/>
          <a:lstStyle/>
          <a:p>
            <a:fld id="{66536E50-EC3C-134B-BE85-9FC9259B887E}" type="slidenum">
              <a:rPr lang="en-US" smtClean="0"/>
              <a:t>5</a:t>
            </a:fld>
            <a:endParaRPr lang="en-US"/>
          </a:p>
        </p:txBody>
      </p:sp>
    </p:spTree>
    <p:extLst>
      <p:ext uri="{BB962C8B-B14F-4D97-AF65-F5344CB8AC3E}">
        <p14:creationId xmlns:p14="http://schemas.microsoft.com/office/powerpoint/2010/main" val="36306170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Optional if audience would like more resource information </a:t>
            </a:r>
          </a:p>
        </p:txBody>
      </p:sp>
      <p:sp>
        <p:nvSpPr>
          <p:cNvPr id="4" name="Slide Number Placeholder 3"/>
          <p:cNvSpPr>
            <a:spLocks noGrp="1"/>
          </p:cNvSpPr>
          <p:nvPr>
            <p:ph type="sldNum" sz="quarter" idx="5"/>
          </p:nvPr>
        </p:nvSpPr>
        <p:spPr/>
        <p:txBody>
          <a:bodyPr/>
          <a:lstStyle/>
          <a:p>
            <a:fld id="{66536E50-EC3C-134B-BE85-9FC9259B887E}" type="slidenum">
              <a:rPr lang="en-US" smtClean="0"/>
              <a:t>6</a:t>
            </a:fld>
            <a:endParaRPr lang="en-US"/>
          </a:p>
        </p:txBody>
      </p:sp>
    </p:spTree>
    <p:extLst>
      <p:ext uri="{BB962C8B-B14F-4D97-AF65-F5344CB8AC3E}">
        <p14:creationId xmlns:p14="http://schemas.microsoft.com/office/powerpoint/2010/main" val="31398009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Tahoma" panose="020B0604030504040204" pitchFamily="34" charset="0"/>
                <a:ea typeface="Tahoma" panose="020B0604030504040204" pitchFamily="34" charset="0"/>
                <a:cs typeface="Tahoma" panose="020B0604030504040204" pitchFamily="34" charset="0"/>
              </a:rPr>
              <a:t>Facilitator Note:</a:t>
            </a:r>
          </a:p>
          <a:p>
            <a:r>
              <a:rPr lang="en-US" sz="1200" dirty="0">
                <a:latin typeface="Tahoma" panose="020B0604030504040204" pitchFamily="34" charset="0"/>
                <a:ea typeface="Tahoma" panose="020B0604030504040204" pitchFamily="34" charset="0"/>
                <a:cs typeface="Tahoma" panose="020B0604030504040204" pitchFamily="34" charset="0"/>
              </a:rPr>
              <a:t>Read slide content. Can add the following quote for emphasis.</a:t>
            </a:r>
          </a:p>
          <a:p>
            <a:r>
              <a:rPr lang="en-US" sz="1200" dirty="0">
                <a:latin typeface="Tahoma" panose="020B0604030504040204" pitchFamily="34" charset="0"/>
                <a:ea typeface="Tahoma" panose="020B0604030504040204" pitchFamily="34" charset="0"/>
                <a:cs typeface="Tahoma" panose="020B0604030504040204" pitchFamily="34" charset="0"/>
              </a:rPr>
              <a:t>“Disabilities, and perhaps more importantly peoples’ reactions to disabilities, create barriers for people with disabilities through stereotypes, myths, prejudices, fears and ignorance.” (‘People First’), LE, p. 51, Prosecutors, p. 74)</a:t>
            </a:r>
          </a:p>
          <a:p>
            <a:endParaRPr lang="en-US" sz="1200" dirty="0">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Facilitator Notes: See Protocol, LE and Prosecutor, Definitions, pp. 13-14 (LE); p. 14 (Prosecutors)</a:t>
            </a:r>
            <a:endParaRPr lang="en-US" sz="1200" dirty="0">
              <a:latin typeface="Tahoma" panose="020B0604030504040204" pitchFamily="34" charset="0"/>
              <a:ea typeface="Tahoma" panose="020B0604030504040204" pitchFamily="34" charset="0"/>
              <a:cs typeface="Tahoma" panose="020B0604030504040204" pitchFamily="34" charset="0"/>
            </a:endParaRPr>
          </a:p>
          <a:p>
            <a:r>
              <a:rPr lang="en-US" sz="1200" dirty="0">
                <a:latin typeface="Tahoma" panose="020B0604030504040204" pitchFamily="34" charset="0"/>
                <a:ea typeface="Tahoma" panose="020B0604030504040204" pitchFamily="34" charset="0"/>
                <a:cs typeface="Tahoma" panose="020B0604030504040204" pitchFamily="34" charset="0"/>
              </a:rPr>
              <a:t>Also see handout on People First, Protocol for LE, section 5, p; 50 – 51; Protocol for Prosecutors, section 3, p. 74</a:t>
            </a:r>
          </a:p>
          <a:p>
            <a:r>
              <a:rPr lang="en-US" sz="1200" dirty="0">
                <a:latin typeface="Tahoma" panose="020B0604030504040204" pitchFamily="34" charset="0"/>
                <a:ea typeface="Tahoma" panose="020B0604030504040204" pitchFamily="34" charset="0"/>
                <a:cs typeface="Tahoma" panose="020B0604030504040204" pitchFamily="34" charset="0"/>
              </a:rPr>
              <a:t>For additional context and information.</a:t>
            </a:r>
          </a:p>
          <a:p>
            <a:endParaRPr lang="en-US" sz="1200" dirty="0">
              <a:latin typeface="Tahoma" panose="020B0604030504040204" pitchFamily="34" charset="0"/>
              <a:ea typeface="Tahoma" panose="020B0604030504040204" pitchFamily="34" charset="0"/>
              <a:cs typeface="Tahoma" panose="020B0604030504040204" pitchFamily="34" charset="0"/>
            </a:endParaRPr>
          </a:p>
          <a:p>
            <a:r>
              <a:rPr lang="en-US" dirty="0"/>
              <a:t>PEOPLE WITH DISABILITIES ARE PEOPLE FIRST (Optional handout available or optional to add to presentation)</a:t>
            </a:r>
          </a:p>
          <a:p>
            <a:r>
              <a:rPr lang="en-US" dirty="0"/>
              <a:t> • Disabilities can be visual, auditory, physical, communicative, developmental or emotional. Some individuals have a combination of disabilities.</a:t>
            </a:r>
          </a:p>
          <a:p>
            <a:r>
              <a:rPr lang="en-US" dirty="0"/>
              <a:t> • People with disabilities are a part of a group that cut across racial, ethnic, religious, economic and social lines.</a:t>
            </a:r>
          </a:p>
          <a:p>
            <a:r>
              <a:rPr lang="en-US" dirty="0"/>
              <a:t> • Disabilities affect a wide range of activities—from small to great. • Your neighbor, loved one or even you may have a disability.</a:t>
            </a:r>
          </a:p>
          <a:p>
            <a:r>
              <a:rPr lang="en-US" dirty="0"/>
              <a:t> • Disabilities are not contagious.</a:t>
            </a:r>
          </a:p>
          <a:p>
            <a:r>
              <a:rPr lang="en-US" dirty="0"/>
              <a:t> • Miracles may sometimes happen, but people with disabilities are not usually waiting for them.</a:t>
            </a:r>
          </a:p>
          <a:p>
            <a:r>
              <a:rPr lang="en-US" dirty="0"/>
              <a:t> • Not all disabilities can be seen.</a:t>
            </a:r>
          </a:p>
          <a:p>
            <a:r>
              <a:rPr lang="en-US" dirty="0"/>
              <a:t> • People with disabilities know they have a disability, and tend to know that you know.</a:t>
            </a:r>
          </a:p>
          <a:p>
            <a:r>
              <a:rPr lang="en-US" dirty="0"/>
              <a:t> • People with disabilities prefer to emphasize what they can do rather than what they cannot.</a:t>
            </a:r>
          </a:p>
          <a:p>
            <a:r>
              <a:rPr lang="en-US" dirty="0"/>
              <a:t> • Disability is not the sum of an individual's life, any more than having a certain hair color is the sum of your life.</a:t>
            </a:r>
          </a:p>
          <a:p>
            <a:r>
              <a:rPr lang="en-US" dirty="0"/>
              <a:t> • People with disabilities can and do engage in sex and have intimate relationships.</a:t>
            </a:r>
          </a:p>
          <a:p>
            <a:r>
              <a:rPr lang="en-US" dirty="0"/>
              <a:t> </a:t>
            </a:r>
            <a:r>
              <a:rPr lang="en-US" dirty="0" err="1"/>
              <a:t>DISability</a:t>
            </a:r>
            <a:r>
              <a:rPr lang="en-US" dirty="0"/>
              <a:t> is not Inability</a:t>
            </a:r>
          </a:p>
          <a:p>
            <a:endParaRPr lang="en-US" sz="1200" dirty="0">
              <a:latin typeface="Tahoma" panose="020B0604030504040204" pitchFamily="34" charset="0"/>
              <a:ea typeface="Tahoma" panose="020B0604030504040204" pitchFamily="34" charset="0"/>
              <a:cs typeface="Tahoma" panose="020B0604030504040204" pitchFamily="34" charset="0"/>
            </a:endParaRPr>
          </a:p>
          <a:p>
            <a:endParaRPr lang="en-US" dirty="0"/>
          </a:p>
        </p:txBody>
      </p:sp>
      <p:sp>
        <p:nvSpPr>
          <p:cNvPr id="4" name="Slide Number Placeholder 3"/>
          <p:cNvSpPr>
            <a:spLocks noGrp="1"/>
          </p:cNvSpPr>
          <p:nvPr>
            <p:ph type="sldNum" sz="quarter" idx="5"/>
          </p:nvPr>
        </p:nvSpPr>
        <p:spPr/>
        <p:txBody>
          <a:bodyPr/>
          <a:lstStyle/>
          <a:p>
            <a:fld id="{66536E50-EC3C-134B-BE85-9FC9259B887E}" type="slidenum">
              <a:rPr lang="en-US" smtClean="0"/>
              <a:t>7</a:t>
            </a:fld>
            <a:endParaRPr lang="en-US"/>
          </a:p>
        </p:txBody>
      </p:sp>
    </p:spTree>
    <p:extLst>
      <p:ext uri="{BB962C8B-B14F-4D97-AF65-F5344CB8AC3E}">
        <p14:creationId xmlns:p14="http://schemas.microsoft.com/office/powerpoint/2010/main" val="17939210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Tahoma" panose="020B0604030504040204" pitchFamily="34" charset="0"/>
                <a:ea typeface="Tahoma" panose="020B0604030504040204" pitchFamily="34" charset="0"/>
                <a:cs typeface="Tahoma" panose="020B0604030504040204" pitchFamily="34" charset="0"/>
              </a:rPr>
              <a:t>Facilitator Note:</a:t>
            </a:r>
          </a:p>
          <a:p>
            <a:r>
              <a:rPr lang="en-US" sz="1200" dirty="0">
                <a:latin typeface="Tahoma" panose="020B0604030504040204" pitchFamily="34" charset="0"/>
                <a:ea typeface="Tahoma" panose="020B0604030504040204" pitchFamily="34" charset="0"/>
                <a:cs typeface="Tahoma" panose="020B0604030504040204" pitchFamily="34" charset="0"/>
              </a:rPr>
              <a:t>Read slide content. </a:t>
            </a:r>
          </a:p>
          <a:p>
            <a:r>
              <a:rPr lang="en-US" sz="1200" dirty="0">
                <a:latin typeface="Tahoma" panose="020B0604030504040204" pitchFamily="34" charset="0"/>
                <a:ea typeface="Tahoma" panose="020B0604030504040204" pitchFamily="34" charset="0"/>
                <a:cs typeface="Tahoma" panose="020B0604030504040204" pitchFamily="34" charset="0"/>
              </a:rPr>
              <a:t>Say: These two slides help ground us in the definitions of who we are referring to when we say people with disabilities and older adults. I think it is important for us to understand that we are talking about a fairly large group of people, some of whom we might easily recognize as belonging to these groups and some who are not so easily identified as a person with a disability or older adult.</a:t>
            </a:r>
            <a:endParaRPr lang="en-US" dirty="0"/>
          </a:p>
          <a:p>
            <a:endParaRPr lang="en-US" dirty="0"/>
          </a:p>
          <a:p>
            <a:r>
              <a:rPr lang="en-US" dirty="0"/>
              <a:t>Facilitator Note: More information can be found in Protocol, LE and Prosecutor, Definitions, pp. 13-14 (LE); p. 14 (Prosecutors)</a:t>
            </a:r>
          </a:p>
        </p:txBody>
      </p:sp>
      <p:sp>
        <p:nvSpPr>
          <p:cNvPr id="4" name="Slide Number Placeholder 3"/>
          <p:cNvSpPr>
            <a:spLocks noGrp="1"/>
          </p:cNvSpPr>
          <p:nvPr>
            <p:ph type="sldNum" sz="quarter" idx="5"/>
          </p:nvPr>
        </p:nvSpPr>
        <p:spPr/>
        <p:txBody>
          <a:bodyPr/>
          <a:lstStyle/>
          <a:p>
            <a:fld id="{66536E50-EC3C-134B-BE85-9FC9259B887E}" type="slidenum">
              <a:rPr lang="en-US" smtClean="0"/>
              <a:t>8</a:t>
            </a:fld>
            <a:endParaRPr lang="en-US"/>
          </a:p>
        </p:txBody>
      </p:sp>
    </p:spTree>
    <p:extLst>
      <p:ext uri="{BB962C8B-B14F-4D97-AF65-F5344CB8AC3E}">
        <p14:creationId xmlns:p14="http://schemas.microsoft.com/office/powerpoint/2010/main" val="34004141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SAY:</a:t>
            </a:r>
          </a:p>
          <a:p>
            <a:r>
              <a:rPr lang="en-US" sz="1200" kern="1200" dirty="0">
                <a:solidFill>
                  <a:schemeClr val="tx1"/>
                </a:solidFill>
                <a:effectLst/>
                <a:latin typeface="+mn-lt"/>
                <a:ea typeface="+mn-ea"/>
                <a:cs typeface="+mn-cs"/>
              </a:rPr>
              <a:t>It is important that law enforcement [and prosecutors] understand that some individuals with disabilities have been trained to be acquiescent and compliant. Because of possible past abuse and encounters with people who hold societal misperceptions, individuals with disabilities may have a long history of “getting in trouble” if they do not do what a person in authority tells them to do. For people with intellectual and developmental disabilities, this compliance can extend throughout their lives. A culture of compliance can promote a culture of crime and result in multiple incidences of victimization with multiple perpetrators. Victims with disabilities may not report the violence or may not perceive the experience as criminal, as they have been taught that staff or others in authority can say or do what they want. Individuals with disabilities often experience relationships as someone having power over them. </a:t>
            </a:r>
          </a:p>
          <a:p>
            <a:r>
              <a:rPr lang="en-US" sz="1200" kern="1200" dirty="0">
                <a:solidFill>
                  <a:schemeClr val="tx1"/>
                </a:solidFill>
                <a:effectLst/>
                <a:latin typeface="+mn-lt"/>
                <a:ea typeface="+mn-ea"/>
                <a:cs typeface="+mn-cs"/>
              </a:rPr>
              <a:t>ASK: Does this apply to older adults, too?</a:t>
            </a:r>
          </a:p>
          <a:p>
            <a:r>
              <a:rPr lang="en-US" sz="1200" kern="1200" dirty="0">
                <a:solidFill>
                  <a:schemeClr val="tx1"/>
                </a:solidFill>
                <a:effectLst/>
                <a:latin typeface="+mn-lt"/>
                <a:ea typeface="+mn-ea"/>
                <a:cs typeface="+mn-cs"/>
              </a:rPr>
              <a:t>It is important for law enforcement to recognize when someone appears to be overly concerned about saying or doing the “right” thing. If the victim looks at a support person before answering questions posed by law enforcement during an interaction or interview, this may be an indicator of compliance and dependence. Or if the support person tends to finish the sentences or interrupt the individual with a disability or older adult when they are speaking.</a:t>
            </a:r>
          </a:p>
          <a:p>
            <a:endParaRPr lang="en-US" dirty="0"/>
          </a:p>
          <a:p>
            <a:r>
              <a:rPr lang="en-US" dirty="0"/>
              <a:t>Facilitator Note: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Definition of Culture of Compliance – see LE Protocol, sec. 6, p. 225</a:t>
            </a:r>
          </a:p>
          <a:p>
            <a:endParaRPr lang="en-US" dirty="0"/>
          </a:p>
          <a:p>
            <a:r>
              <a:rPr lang="en-US" dirty="0"/>
              <a:t>TIPS FOR FACILITATORS: Provide examples</a:t>
            </a:r>
          </a:p>
          <a:p>
            <a:r>
              <a:rPr lang="en-US" dirty="0"/>
              <a:t>Tie it back to the survivor story</a:t>
            </a:r>
          </a:p>
          <a:p>
            <a:r>
              <a:rPr lang="en-US" dirty="0"/>
              <a:t>Recognize that the survivor is using an adaptive response to the way power is used by the person causing harm</a:t>
            </a:r>
          </a:p>
          <a:p>
            <a:r>
              <a:rPr lang="en-US" dirty="0"/>
              <a:t>The survivor has learned through repeated reinforcement that speaking up doesn’t work and the person causing harm has sought to make the survivor question their own voice and reasoning, so that they can maintain power.</a:t>
            </a:r>
          </a:p>
          <a:p>
            <a:r>
              <a:rPr lang="en-US" dirty="0"/>
              <a:t>How might the survivor respond to LE or Court personnel from the context of a Culture of Compliance?</a:t>
            </a:r>
          </a:p>
        </p:txBody>
      </p:sp>
      <p:sp>
        <p:nvSpPr>
          <p:cNvPr id="4" name="Slide Number Placeholder 3"/>
          <p:cNvSpPr>
            <a:spLocks noGrp="1"/>
          </p:cNvSpPr>
          <p:nvPr>
            <p:ph type="sldNum" sz="quarter" idx="5"/>
          </p:nvPr>
        </p:nvSpPr>
        <p:spPr/>
        <p:txBody>
          <a:bodyPr/>
          <a:lstStyle/>
          <a:p>
            <a:fld id="{66536E50-EC3C-134B-BE85-9FC9259B887E}" type="slidenum">
              <a:rPr lang="en-US" smtClean="0"/>
              <a:t>9</a:t>
            </a:fld>
            <a:endParaRPr lang="en-US"/>
          </a:p>
        </p:txBody>
      </p:sp>
    </p:spTree>
    <p:extLst>
      <p:ext uri="{BB962C8B-B14F-4D97-AF65-F5344CB8AC3E}">
        <p14:creationId xmlns:p14="http://schemas.microsoft.com/office/powerpoint/2010/main" val="25959025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4BA1C-6EF2-34B5-72D6-6BD9F4A81F6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38CC0C6-A2E8-FCB4-16DA-3EA66D5328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8B714B2-4501-0189-9673-94D90F2D9113}"/>
              </a:ext>
            </a:extLst>
          </p:cNvPr>
          <p:cNvSpPr>
            <a:spLocks noGrp="1"/>
          </p:cNvSpPr>
          <p:nvPr>
            <p:ph type="dt" sz="half" idx="10"/>
          </p:nvPr>
        </p:nvSpPr>
        <p:spPr/>
        <p:txBody>
          <a:bodyPr/>
          <a:lstStyle/>
          <a:p>
            <a:fld id="{9A98F5AE-C1B0-6D45-8AD1-085A5D07C9D9}" type="datetimeFigureOut">
              <a:rPr lang="en-US" smtClean="0"/>
              <a:t>2/17/2023</a:t>
            </a:fld>
            <a:endParaRPr lang="en-US"/>
          </a:p>
        </p:txBody>
      </p:sp>
      <p:sp>
        <p:nvSpPr>
          <p:cNvPr id="5" name="Footer Placeholder 4">
            <a:extLst>
              <a:ext uri="{FF2B5EF4-FFF2-40B4-BE49-F238E27FC236}">
                <a16:creationId xmlns:a16="http://schemas.microsoft.com/office/drawing/2014/main" id="{822FC878-09CD-382F-4366-F84E3A462B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85851A-6771-FE73-D35C-C8643C8EA6AF}"/>
              </a:ext>
            </a:extLst>
          </p:cNvPr>
          <p:cNvSpPr>
            <a:spLocks noGrp="1"/>
          </p:cNvSpPr>
          <p:nvPr>
            <p:ph type="sldNum" sz="quarter" idx="12"/>
          </p:nvPr>
        </p:nvSpPr>
        <p:spPr/>
        <p:txBody>
          <a:bodyPr/>
          <a:lstStyle/>
          <a:p>
            <a:fld id="{1661F394-1EAD-D247-9962-4D9BD4473720}" type="slidenum">
              <a:rPr lang="en-US" smtClean="0"/>
              <a:t>‹#›</a:t>
            </a:fld>
            <a:endParaRPr lang="en-US"/>
          </a:p>
        </p:txBody>
      </p:sp>
    </p:spTree>
    <p:extLst>
      <p:ext uri="{BB962C8B-B14F-4D97-AF65-F5344CB8AC3E}">
        <p14:creationId xmlns:p14="http://schemas.microsoft.com/office/powerpoint/2010/main" val="11571599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11F1B-901C-1E0A-C44E-D053CDC1510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F7D7D6A-4AE6-EF3A-E4EE-EA4E044A17F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582070-502C-EEAC-D572-0EC8FE9FA3D2}"/>
              </a:ext>
            </a:extLst>
          </p:cNvPr>
          <p:cNvSpPr>
            <a:spLocks noGrp="1"/>
          </p:cNvSpPr>
          <p:nvPr>
            <p:ph type="dt" sz="half" idx="10"/>
          </p:nvPr>
        </p:nvSpPr>
        <p:spPr/>
        <p:txBody>
          <a:bodyPr/>
          <a:lstStyle/>
          <a:p>
            <a:fld id="{9A98F5AE-C1B0-6D45-8AD1-085A5D07C9D9}" type="datetimeFigureOut">
              <a:rPr lang="en-US" smtClean="0"/>
              <a:t>2/17/2023</a:t>
            </a:fld>
            <a:endParaRPr lang="en-US"/>
          </a:p>
        </p:txBody>
      </p:sp>
      <p:sp>
        <p:nvSpPr>
          <p:cNvPr id="5" name="Footer Placeholder 4">
            <a:extLst>
              <a:ext uri="{FF2B5EF4-FFF2-40B4-BE49-F238E27FC236}">
                <a16:creationId xmlns:a16="http://schemas.microsoft.com/office/drawing/2014/main" id="{D038144A-BD5A-9947-2BA0-A5159C7116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7BB32E-28CE-40FC-BF48-87D469A578AD}"/>
              </a:ext>
            </a:extLst>
          </p:cNvPr>
          <p:cNvSpPr>
            <a:spLocks noGrp="1"/>
          </p:cNvSpPr>
          <p:nvPr>
            <p:ph type="sldNum" sz="quarter" idx="12"/>
          </p:nvPr>
        </p:nvSpPr>
        <p:spPr/>
        <p:txBody>
          <a:bodyPr/>
          <a:lstStyle/>
          <a:p>
            <a:fld id="{1661F394-1EAD-D247-9962-4D9BD4473720}" type="slidenum">
              <a:rPr lang="en-US" smtClean="0"/>
              <a:t>‹#›</a:t>
            </a:fld>
            <a:endParaRPr lang="en-US"/>
          </a:p>
        </p:txBody>
      </p:sp>
    </p:spTree>
    <p:extLst>
      <p:ext uri="{BB962C8B-B14F-4D97-AF65-F5344CB8AC3E}">
        <p14:creationId xmlns:p14="http://schemas.microsoft.com/office/powerpoint/2010/main" val="2028734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DF78AF3-4CBA-F345-E0E9-812CF62DA4E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9401DB5-3B1F-272F-7184-8611CBFBF82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0279A2-3AD7-CCDE-DFD9-ACEDA93481AE}"/>
              </a:ext>
            </a:extLst>
          </p:cNvPr>
          <p:cNvSpPr>
            <a:spLocks noGrp="1"/>
          </p:cNvSpPr>
          <p:nvPr>
            <p:ph type="dt" sz="half" idx="10"/>
          </p:nvPr>
        </p:nvSpPr>
        <p:spPr/>
        <p:txBody>
          <a:bodyPr/>
          <a:lstStyle/>
          <a:p>
            <a:fld id="{9A98F5AE-C1B0-6D45-8AD1-085A5D07C9D9}" type="datetimeFigureOut">
              <a:rPr lang="en-US" smtClean="0"/>
              <a:t>2/17/2023</a:t>
            </a:fld>
            <a:endParaRPr lang="en-US"/>
          </a:p>
        </p:txBody>
      </p:sp>
      <p:sp>
        <p:nvSpPr>
          <p:cNvPr id="5" name="Footer Placeholder 4">
            <a:extLst>
              <a:ext uri="{FF2B5EF4-FFF2-40B4-BE49-F238E27FC236}">
                <a16:creationId xmlns:a16="http://schemas.microsoft.com/office/drawing/2014/main" id="{63C61387-8F0B-D245-8E87-CC0A5B2650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6B27BD-4982-299E-5DDA-BD37F9DD18CB}"/>
              </a:ext>
            </a:extLst>
          </p:cNvPr>
          <p:cNvSpPr>
            <a:spLocks noGrp="1"/>
          </p:cNvSpPr>
          <p:nvPr>
            <p:ph type="sldNum" sz="quarter" idx="12"/>
          </p:nvPr>
        </p:nvSpPr>
        <p:spPr/>
        <p:txBody>
          <a:bodyPr/>
          <a:lstStyle/>
          <a:p>
            <a:fld id="{1661F394-1EAD-D247-9962-4D9BD4473720}" type="slidenum">
              <a:rPr lang="en-US" smtClean="0"/>
              <a:t>‹#›</a:t>
            </a:fld>
            <a:endParaRPr lang="en-US"/>
          </a:p>
        </p:txBody>
      </p:sp>
    </p:spTree>
    <p:extLst>
      <p:ext uri="{BB962C8B-B14F-4D97-AF65-F5344CB8AC3E}">
        <p14:creationId xmlns:p14="http://schemas.microsoft.com/office/powerpoint/2010/main" val="3907391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B7324-1A7F-5598-65F9-6F4520ED7B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1F265B-96CE-46C0-3FC6-450D592D55D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A1CE49-CA6A-666D-6CEE-F0D324124416}"/>
              </a:ext>
            </a:extLst>
          </p:cNvPr>
          <p:cNvSpPr>
            <a:spLocks noGrp="1"/>
          </p:cNvSpPr>
          <p:nvPr>
            <p:ph type="dt" sz="half" idx="10"/>
          </p:nvPr>
        </p:nvSpPr>
        <p:spPr/>
        <p:txBody>
          <a:bodyPr/>
          <a:lstStyle/>
          <a:p>
            <a:fld id="{9A98F5AE-C1B0-6D45-8AD1-085A5D07C9D9}" type="datetimeFigureOut">
              <a:rPr lang="en-US" smtClean="0"/>
              <a:t>2/17/2023</a:t>
            </a:fld>
            <a:endParaRPr lang="en-US"/>
          </a:p>
        </p:txBody>
      </p:sp>
      <p:sp>
        <p:nvSpPr>
          <p:cNvPr id="5" name="Footer Placeholder 4">
            <a:extLst>
              <a:ext uri="{FF2B5EF4-FFF2-40B4-BE49-F238E27FC236}">
                <a16:creationId xmlns:a16="http://schemas.microsoft.com/office/drawing/2014/main" id="{DF6B3F55-ABA3-3F73-59AA-B9773435E4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C39536-FF79-047D-CEB1-3BD5E54F612E}"/>
              </a:ext>
            </a:extLst>
          </p:cNvPr>
          <p:cNvSpPr>
            <a:spLocks noGrp="1"/>
          </p:cNvSpPr>
          <p:nvPr>
            <p:ph type="sldNum" sz="quarter" idx="12"/>
          </p:nvPr>
        </p:nvSpPr>
        <p:spPr/>
        <p:txBody>
          <a:bodyPr/>
          <a:lstStyle/>
          <a:p>
            <a:fld id="{1661F394-1EAD-D247-9962-4D9BD4473720}" type="slidenum">
              <a:rPr lang="en-US" smtClean="0"/>
              <a:t>‹#›</a:t>
            </a:fld>
            <a:endParaRPr lang="en-US"/>
          </a:p>
        </p:txBody>
      </p:sp>
      <p:pic>
        <p:nvPicPr>
          <p:cNvPr id="7" name="Picture 6" descr="A picture containing icon&#10;&#10;Description automatically generated">
            <a:extLst>
              <a:ext uri="{FF2B5EF4-FFF2-40B4-BE49-F238E27FC236}">
                <a16:creationId xmlns:a16="http://schemas.microsoft.com/office/drawing/2014/main" id="{5B9D8299-4C61-4B39-5DBF-27EB20A340EE}"/>
              </a:ext>
            </a:extLst>
          </p:cNvPr>
          <p:cNvPicPr>
            <a:picLocks noChangeAspect="1"/>
          </p:cNvPicPr>
          <p:nvPr userDrawn="1"/>
        </p:nvPicPr>
        <p:blipFill>
          <a:blip r:embed="rId2"/>
          <a:stretch>
            <a:fillRect/>
          </a:stretch>
        </p:blipFill>
        <p:spPr>
          <a:xfrm>
            <a:off x="9859945" y="4683108"/>
            <a:ext cx="1493855" cy="1493855"/>
          </a:xfrm>
          <a:prstGeom prst="rect">
            <a:avLst/>
          </a:prstGeom>
        </p:spPr>
      </p:pic>
    </p:spTree>
    <p:extLst>
      <p:ext uri="{BB962C8B-B14F-4D97-AF65-F5344CB8AC3E}">
        <p14:creationId xmlns:p14="http://schemas.microsoft.com/office/powerpoint/2010/main" val="355611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B8542-EE1A-4FE3-FD7D-510F2510FDC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0C029CB-C98B-BB17-609E-2EE2079C9D3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459F66C-3414-8272-991D-649C139109C6}"/>
              </a:ext>
            </a:extLst>
          </p:cNvPr>
          <p:cNvSpPr>
            <a:spLocks noGrp="1"/>
          </p:cNvSpPr>
          <p:nvPr>
            <p:ph type="dt" sz="half" idx="10"/>
          </p:nvPr>
        </p:nvSpPr>
        <p:spPr/>
        <p:txBody>
          <a:bodyPr/>
          <a:lstStyle/>
          <a:p>
            <a:fld id="{9A98F5AE-C1B0-6D45-8AD1-085A5D07C9D9}" type="datetimeFigureOut">
              <a:rPr lang="en-US" smtClean="0"/>
              <a:t>2/17/2023</a:t>
            </a:fld>
            <a:endParaRPr lang="en-US"/>
          </a:p>
        </p:txBody>
      </p:sp>
      <p:sp>
        <p:nvSpPr>
          <p:cNvPr id="5" name="Footer Placeholder 4">
            <a:extLst>
              <a:ext uri="{FF2B5EF4-FFF2-40B4-BE49-F238E27FC236}">
                <a16:creationId xmlns:a16="http://schemas.microsoft.com/office/drawing/2014/main" id="{720B8C74-CF00-3458-4B5F-F22DB5E2A9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3E997E-7D13-4506-5CC0-1F59822A2144}"/>
              </a:ext>
            </a:extLst>
          </p:cNvPr>
          <p:cNvSpPr>
            <a:spLocks noGrp="1"/>
          </p:cNvSpPr>
          <p:nvPr>
            <p:ph type="sldNum" sz="quarter" idx="12"/>
          </p:nvPr>
        </p:nvSpPr>
        <p:spPr/>
        <p:txBody>
          <a:bodyPr/>
          <a:lstStyle/>
          <a:p>
            <a:fld id="{1661F394-1EAD-D247-9962-4D9BD4473720}" type="slidenum">
              <a:rPr lang="en-US" smtClean="0"/>
              <a:t>‹#›</a:t>
            </a:fld>
            <a:endParaRPr lang="en-US"/>
          </a:p>
        </p:txBody>
      </p:sp>
    </p:spTree>
    <p:extLst>
      <p:ext uri="{BB962C8B-B14F-4D97-AF65-F5344CB8AC3E}">
        <p14:creationId xmlns:p14="http://schemas.microsoft.com/office/powerpoint/2010/main" val="2438735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54F42-EF7D-30E1-81AB-472BD1D928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393D11-6082-9373-E668-2F7301AABE3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729C1C9-25C9-85A4-A7C9-41D70731CC8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3A4C4A0-514A-E7CE-98AC-F499A9F1D1F6}"/>
              </a:ext>
            </a:extLst>
          </p:cNvPr>
          <p:cNvSpPr>
            <a:spLocks noGrp="1"/>
          </p:cNvSpPr>
          <p:nvPr>
            <p:ph type="dt" sz="half" idx="10"/>
          </p:nvPr>
        </p:nvSpPr>
        <p:spPr/>
        <p:txBody>
          <a:bodyPr/>
          <a:lstStyle/>
          <a:p>
            <a:fld id="{9A98F5AE-C1B0-6D45-8AD1-085A5D07C9D9}" type="datetimeFigureOut">
              <a:rPr lang="en-US" smtClean="0"/>
              <a:t>2/17/2023</a:t>
            </a:fld>
            <a:endParaRPr lang="en-US"/>
          </a:p>
        </p:txBody>
      </p:sp>
      <p:sp>
        <p:nvSpPr>
          <p:cNvPr id="6" name="Footer Placeholder 5">
            <a:extLst>
              <a:ext uri="{FF2B5EF4-FFF2-40B4-BE49-F238E27FC236}">
                <a16:creationId xmlns:a16="http://schemas.microsoft.com/office/drawing/2014/main" id="{7A478939-25ED-93B4-5441-3601398FAA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76E9C5-C5D4-8210-8DB8-21426F70DF92}"/>
              </a:ext>
            </a:extLst>
          </p:cNvPr>
          <p:cNvSpPr>
            <a:spLocks noGrp="1"/>
          </p:cNvSpPr>
          <p:nvPr>
            <p:ph type="sldNum" sz="quarter" idx="12"/>
          </p:nvPr>
        </p:nvSpPr>
        <p:spPr/>
        <p:txBody>
          <a:bodyPr/>
          <a:lstStyle/>
          <a:p>
            <a:fld id="{1661F394-1EAD-D247-9962-4D9BD4473720}" type="slidenum">
              <a:rPr lang="en-US" smtClean="0"/>
              <a:t>‹#›</a:t>
            </a:fld>
            <a:endParaRPr lang="en-US"/>
          </a:p>
        </p:txBody>
      </p:sp>
      <p:pic>
        <p:nvPicPr>
          <p:cNvPr id="8" name="Picture 7" descr="A picture containing icon&#10;&#10;Description automatically generated">
            <a:extLst>
              <a:ext uri="{FF2B5EF4-FFF2-40B4-BE49-F238E27FC236}">
                <a16:creationId xmlns:a16="http://schemas.microsoft.com/office/drawing/2014/main" id="{8DC3091C-6D80-01FD-EB04-D79D94AB867C}"/>
              </a:ext>
            </a:extLst>
          </p:cNvPr>
          <p:cNvPicPr>
            <a:picLocks noChangeAspect="1"/>
          </p:cNvPicPr>
          <p:nvPr userDrawn="1"/>
        </p:nvPicPr>
        <p:blipFill>
          <a:blip r:embed="rId2"/>
          <a:stretch>
            <a:fillRect/>
          </a:stretch>
        </p:blipFill>
        <p:spPr>
          <a:xfrm>
            <a:off x="9906000" y="4729163"/>
            <a:ext cx="1447800" cy="1447800"/>
          </a:xfrm>
          <a:prstGeom prst="rect">
            <a:avLst/>
          </a:prstGeom>
        </p:spPr>
      </p:pic>
    </p:spTree>
    <p:extLst>
      <p:ext uri="{BB962C8B-B14F-4D97-AF65-F5344CB8AC3E}">
        <p14:creationId xmlns:p14="http://schemas.microsoft.com/office/powerpoint/2010/main" val="1254263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D48E8-D266-D583-34FE-F49181FF412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FB429F3-6C9B-B7EE-E18E-BCDAD30FF2A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B1BB05A-33B6-024B-1D5B-F138B316731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3A7BD57-D678-6815-A93F-51AA381C35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D1D33B-51DB-982B-74D2-375F9E905ED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410B616-C783-E12C-52D6-C84714D965CE}"/>
              </a:ext>
            </a:extLst>
          </p:cNvPr>
          <p:cNvSpPr>
            <a:spLocks noGrp="1"/>
          </p:cNvSpPr>
          <p:nvPr>
            <p:ph type="dt" sz="half" idx="10"/>
          </p:nvPr>
        </p:nvSpPr>
        <p:spPr/>
        <p:txBody>
          <a:bodyPr/>
          <a:lstStyle/>
          <a:p>
            <a:fld id="{9A98F5AE-C1B0-6D45-8AD1-085A5D07C9D9}" type="datetimeFigureOut">
              <a:rPr lang="en-US" smtClean="0"/>
              <a:t>2/17/2023</a:t>
            </a:fld>
            <a:endParaRPr lang="en-US"/>
          </a:p>
        </p:txBody>
      </p:sp>
      <p:sp>
        <p:nvSpPr>
          <p:cNvPr id="8" name="Footer Placeholder 7">
            <a:extLst>
              <a:ext uri="{FF2B5EF4-FFF2-40B4-BE49-F238E27FC236}">
                <a16:creationId xmlns:a16="http://schemas.microsoft.com/office/drawing/2014/main" id="{F173710E-2675-A6D8-253C-B44B7019467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4F5887E-609A-E0AE-A8E2-7E09E84745FB}"/>
              </a:ext>
            </a:extLst>
          </p:cNvPr>
          <p:cNvSpPr>
            <a:spLocks noGrp="1"/>
          </p:cNvSpPr>
          <p:nvPr>
            <p:ph type="sldNum" sz="quarter" idx="12"/>
          </p:nvPr>
        </p:nvSpPr>
        <p:spPr/>
        <p:txBody>
          <a:bodyPr/>
          <a:lstStyle/>
          <a:p>
            <a:fld id="{1661F394-1EAD-D247-9962-4D9BD4473720}" type="slidenum">
              <a:rPr lang="en-US" smtClean="0"/>
              <a:t>‹#›</a:t>
            </a:fld>
            <a:endParaRPr lang="en-US"/>
          </a:p>
        </p:txBody>
      </p:sp>
    </p:spTree>
    <p:extLst>
      <p:ext uri="{BB962C8B-B14F-4D97-AF65-F5344CB8AC3E}">
        <p14:creationId xmlns:p14="http://schemas.microsoft.com/office/powerpoint/2010/main" val="28955521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AD084-2189-9867-F9CC-0209BF925EA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D4A565B-611D-70BB-43D3-7C7D44B22C64}"/>
              </a:ext>
            </a:extLst>
          </p:cNvPr>
          <p:cNvSpPr>
            <a:spLocks noGrp="1"/>
          </p:cNvSpPr>
          <p:nvPr>
            <p:ph type="dt" sz="half" idx="10"/>
          </p:nvPr>
        </p:nvSpPr>
        <p:spPr/>
        <p:txBody>
          <a:bodyPr/>
          <a:lstStyle/>
          <a:p>
            <a:fld id="{9A98F5AE-C1B0-6D45-8AD1-085A5D07C9D9}" type="datetimeFigureOut">
              <a:rPr lang="en-US" smtClean="0"/>
              <a:t>2/17/2023</a:t>
            </a:fld>
            <a:endParaRPr lang="en-US"/>
          </a:p>
        </p:txBody>
      </p:sp>
      <p:sp>
        <p:nvSpPr>
          <p:cNvPr id="4" name="Footer Placeholder 3">
            <a:extLst>
              <a:ext uri="{FF2B5EF4-FFF2-40B4-BE49-F238E27FC236}">
                <a16:creationId xmlns:a16="http://schemas.microsoft.com/office/drawing/2014/main" id="{83396176-661B-E9C2-96EC-D0494F51BF9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10435C6-9C12-1BAB-280B-E45A01D58E62}"/>
              </a:ext>
            </a:extLst>
          </p:cNvPr>
          <p:cNvSpPr>
            <a:spLocks noGrp="1"/>
          </p:cNvSpPr>
          <p:nvPr>
            <p:ph type="sldNum" sz="quarter" idx="12"/>
          </p:nvPr>
        </p:nvSpPr>
        <p:spPr/>
        <p:txBody>
          <a:bodyPr/>
          <a:lstStyle/>
          <a:p>
            <a:fld id="{1661F394-1EAD-D247-9962-4D9BD4473720}" type="slidenum">
              <a:rPr lang="en-US" smtClean="0"/>
              <a:t>‹#›</a:t>
            </a:fld>
            <a:endParaRPr lang="en-US"/>
          </a:p>
        </p:txBody>
      </p:sp>
    </p:spTree>
    <p:extLst>
      <p:ext uri="{BB962C8B-B14F-4D97-AF65-F5344CB8AC3E}">
        <p14:creationId xmlns:p14="http://schemas.microsoft.com/office/powerpoint/2010/main" val="5634909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CA7F7C-5946-09E3-2622-AA2FED8AEAB3}"/>
              </a:ext>
            </a:extLst>
          </p:cNvPr>
          <p:cNvSpPr>
            <a:spLocks noGrp="1"/>
          </p:cNvSpPr>
          <p:nvPr>
            <p:ph type="dt" sz="half" idx="10"/>
          </p:nvPr>
        </p:nvSpPr>
        <p:spPr/>
        <p:txBody>
          <a:bodyPr/>
          <a:lstStyle/>
          <a:p>
            <a:fld id="{9A98F5AE-C1B0-6D45-8AD1-085A5D07C9D9}" type="datetimeFigureOut">
              <a:rPr lang="en-US" smtClean="0"/>
              <a:t>2/17/2023</a:t>
            </a:fld>
            <a:endParaRPr lang="en-US"/>
          </a:p>
        </p:txBody>
      </p:sp>
      <p:sp>
        <p:nvSpPr>
          <p:cNvPr id="3" name="Footer Placeholder 2">
            <a:extLst>
              <a:ext uri="{FF2B5EF4-FFF2-40B4-BE49-F238E27FC236}">
                <a16:creationId xmlns:a16="http://schemas.microsoft.com/office/drawing/2014/main" id="{8E9D8D1E-F730-E6B3-C404-F0D4B88552B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AC89CF9-A382-118A-3070-7D93AC247D5D}"/>
              </a:ext>
            </a:extLst>
          </p:cNvPr>
          <p:cNvSpPr>
            <a:spLocks noGrp="1"/>
          </p:cNvSpPr>
          <p:nvPr>
            <p:ph type="sldNum" sz="quarter" idx="12"/>
          </p:nvPr>
        </p:nvSpPr>
        <p:spPr/>
        <p:txBody>
          <a:bodyPr/>
          <a:lstStyle/>
          <a:p>
            <a:fld id="{1661F394-1EAD-D247-9962-4D9BD4473720}" type="slidenum">
              <a:rPr lang="en-US" smtClean="0"/>
              <a:t>‹#›</a:t>
            </a:fld>
            <a:endParaRPr lang="en-US"/>
          </a:p>
        </p:txBody>
      </p:sp>
    </p:spTree>
    <p:extLst>
      <p:ext uri="{BB962C8B-B14F-4D97-AF65-F5344CB8AC3E}">
        <p14:creationId xmlns:p14="http://schemas.microsoft.com/office/powerpoint/2010/main" val="39951339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7EFFA-F693-FBE5-9636-DF8E360856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4A513B4-DEAD-95A6-4EE8-EEBED44B073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EEB880F-FF48-2BE4-F8B9-EC85C59431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CD3F5D-2886-8D6C-6A25-09145269201C}"/>
              </a:ext>
            </a:extLst>
          </p:cNvPr>
          <p:cNvSpPr>
            <a:spLocks noGrp="1"/>
          </p:cNvSpPr>
          <p:nvPr>
            <p:ph type="dt" sz="half" idx="10"/>
          </p:nvPr>
        </p:nvSpPr>
        <p:spPr/>
        <p:txBody>
          <a:bodyPr/>
          <a:lstStyle/>
          <a:p>
            <a:fld id="{9A98F5AE-C1B0-6D45-8AD1-085A5D07C9D9}" type="datetimeFigureOut">
              <a:rPr lang="en-US" smtClean="0"/>
              <a:t>2/17/2023</a:t>
            </a:fld>
            <a:endParaRPr lang="en-US"/>
          </a:p>
        </p:txBody>
      </p:sp>
      <p:sp>
        <p:nvSpPr>
          <p:cNvPr id="6" name="Footer Placeholder 5">
            <a:extLst>
              <a:ext uri="{FF2B5EF4-FFF2-40B4-BE49-F238E27FC236}">
                <a16:creationId xmlns:a16="http://schemas.microsoft.com/office/drawing/2014/main" id="{80359025-08F3-4274-6440-D4EB20E564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D5CD71C-F3EF-3DB0-D5FB-334AFB9D9821}"/>
              </a:ext>
            </a:extLst>
          </p:cNvPr>
          <p:cNvSpPr>
            <a:spLocks noGrp="1"/>
          </p:cNvSpPr>
          <p:nvPr>
            <p:ph type="sldNum" sz="quarter" idx="12"/>
          </p:nvPr>
        </p:nvSpPr>
        <p:spPr/>
        <p:txBody>
          <a:bodyPr/>
          <a:lstStyle/>
          <a:p>
            <a:fld id="{1661F394-1EAD-D247-9962-4D9BD4473720}" type="slidenum">
              <a:rPr lang="en-US" smtClean="0"/>
              <a:t>‹#›</a:t>
            </a:fld>
            <a:endParaRPr lang="en-US"/>
          </a:p>
        </p:txBody>
      </p:sp>
    </p:spTree>
    <p:extLst>
      <p:ext uri="{BB962C8B-B14F-4D97-AF65-F5344CB8AC3E}">
        <p14:creationId xmlns:p14="http://schemas.microsoft.com/office/powerpoint/2010/main" val="2390374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87075-2E6D-EBF5-AC93-5622B270D5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7AEB09F-5A33-81BF-F8F8-28D8E3245C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481E083-A28E-0A3B-AFC9-CDE929C5DC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B78AEB-93B4-9D3F-5083-7E28A33117B1}"/>
              </a:ext>
            </a:extLst>
          </p:cNvPr>
          <p:cNvSpPr>
            <a:spLocks noGrp="1"/>
          </p:cNvSpPr>
          <p:nvPr>
            <p:ph type="dt" sz="half" idx="10"/>
          </p:nvPr>
        </p:nvSpPr>
        <p:spPr/>
        <p:txBody>
          <a:bodyPr/>
          <a:lstStyle/>
          <a:p>
            <a:fld id="{9A98F5AE-C1B0-6D45-8AD1-085A5D07C9D9}" type="datetimeFigureOut">
              <a:rPr lang="en-US" smtClean="0"/>
              <a:t>2/17/2023</a:t>
            </a:fld>
            <a:endParaRPr lang="en-US"/>
          </a:p>
        </p:txBody>
      </p:sp>
      <p:sp>
        <p:nvSpPr>
          <p:cNvPr id="6" name="Footer Placeholder 5">
            <a:extLst>
              <a:ext uri="{FF2B5EF4-FFF2-40B4-BE49-F238E27FC236}">
                <a16:creationId xmlns:a16="http://schemas.microsoft.com/office/drawing/2014/main" id="{25C9ACFF-C75E-6A62-C319-E59DFB3494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06A096-24E0-98E5-B8C9-663BD22A7D7A}"/>
              </a:ext>
            </a:extLst>
          </p:cNvPr>
          <p:cNvSpPr>
            <a:spLocks noGrp="1"/>
          </p:cNvSpPr>
          <p:nvPr>
            <p:ph type="sldNum" sz="quarter" idx="12"/>
          </p:nvPr>
        </p:nvSpPr>
        <p:spPr/>
        <p:txBody>
          <a:bodyPr/>
          <a:lstStyle/>
          <a:p>
            <a:fld id="{1661F394-1EAD-D247-9962-4D9BD4473720}" type="slidenum">
              <a:rPr lang="en-US" smtClean="0"/>
              <a:t>‹#›</a:t>
            </a:fld>
            <a:endParaRPr lang="en-US"/>
          </a:p>
        </p:txBody>
      </p:sp>
    </p:spTree>
    <p:extLst>
      <p:ext uri="{BB962C8B-B14F-4D97-AF65-F5344CB8AC3E}">
        <p14:creationId xmlns:p14="http://schemas.microsoft.com/office/powerpoint/2010/main" val="256367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E6CCE3E-F513-EE6C-8A14-56213BC7CAF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BE437F2-5338-475C-1F64-2AFF2F8B10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86AB8C-9093-AF46-9D40-57A598024E9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98F5AE-C1B0-6D45-8AD1-085A5D07C9D9}" type="datetimeFigureOut">
              <a:rPr lang="en-US" smtClean="0"/>
              <a:t>2/17/2023</a:t>
            </a:fld>
            <a:endParaRPr lang="en-US"/>
          </a:p>
        </p:txBody>
      </p:sp>
      <p:sp>
        <p:nvSpPr>
          <p:cNvPr id="5" name="Footer Placeholder 4">
            <a:extLst>
              <a:ext uri="{FF2B5EF4-FFF2-40B4-BE49-F238E27FC236}">
                <a16:creationId xmlns:a16="http://schemas.microsoft.com/office/drawing/2014/main" id="{E7CC187D-E287-E932-53C7-D1000A36F9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8BD579B-18DF-00CA-FC68-04A48EC891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61F394-1EAD-D247-9962-4D9BD4473720}" type="slidenum">
              <a:rPr lang="en-US" smtClean="0"/>
              <a:t>‹#›</a:t>
            </a:fld>
            <a:endParaRPr lang="en-US"/>
          </a:p>
        </p:txBody>
      </p:sp>
    </p:spTree>
    <p:extLst>
      <p:ext uri="{BB962C8B-B14F-4D97-AF65-F5344CB8AC3E}">
        <p14:creationId xmlns:p14="http://schemas.microsoft.com/office/powerpoint/2010/main" val="6984252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hyperlink" Target="http://www.icjia.org/ifvcc/projects" TargetMode="External"/><Relationship Id="rId7"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s://www.ohchr.org/Documents/Issues/Disability/SR_Disability/GoodPractices/Access-to-Justice-easy-en.pdf" TargetMode="External"/><Relationship Id="rId5" Type="http://schemas.openxmlformats.org/officeDocument/2006/relationships/hyperlink" Target="https://www.who.int/publications/i/item/9789240020504" TargetMode="External"/><Relationship Id="rId4" Type="http://schemas.openxmlformats.org/officeDocument/2006/relationships/hyperlink" Target="https://www.ncall.us/2021/05/25/combating_ageism_abus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1"/><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rawpixel.com/search/disability"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deaf-hope.org/project/ruthies-story/"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www.rit.edu/ntid/50reunion/entertainment/ruthie-jordan"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www.courant.com/news/connecticut/hc-middletown-garofalo-sentencing-20150616-story.html" TargetMode="External"/><Relationship Id="rId4" Type="http://schemas.openxmlformats.org/officeDocument/2006/relationships/hyperlink" Target="https://www.ccasa.org/programs/special-projects/digitalstorytellin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FB946D7-1CA4-446E-8795-007CACFDE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192416F2-BC84-4D7C-80C6-6296C10C3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795338" y="981075"/>
            <a:ext cx="10601325" cy="4552949"/>
          </a:xfrm>
          <a:prstGeom prst="rect">
            <a:avLst/>
          </a:prstGeom>
          <a:solidFill>
            <a:schemeClr val="bg1"/>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639637E-8A60-58B5-B1AF-4E505D4B57C3}"/>
              </a:ext>
            </a:extLst>
          </p:cNvPr>
          <p:cNvSpPr>
            <a:spLocks noGrp="1"/>
          </p:cNvSpPr>
          <p:nvPr>
            <p:ph type="ctrTitle"/>
          </p:nvPr>
        </p:nvSpPr>
        <p:spPr>
          <a:xfrm>
            <a:off x="1537097" y="1584068"/>
            <a:ext cx="9117807" cy="2105026"/>
          </a:xfrm>
        </p:spPr>
        <p:txBody>
          <a:bodyPr>
            <a:normAutofit/>
          </a:bodyPr>
          <a:lstStyle/>
          <a:p>
            <a:r>
              <a:rPr lang="en-US" dirty="0">
                <a:latin typeface="Tahoma" panose="020B0604030504040204" pitchFamily="34" charset="0"/>
                <a:ea typeface="Tahoma" panose="020B0604030504040204" pitchFamily="34" charset="0"/>
                <a:cs typeface="Tahoma" panose="020B0604030504040204" pitchFamily="34" charset="0"/>
              </a:rPr>
              <a:t>Understanding Dynamics</a:t>
            </a:r>
          </a:p>
        </p:txBody>
      </p:sp>
      <p:sp>
        <p:nvSpPr>
          <p:cNvPr id="3" name="Subtitle 2">
            <a:extLst>
              <a:ext uri="{FF2B5EF4-FFF2-40B4-BE49-F238E27FC236}">
                <a16:creationId xmlns:a16="http://schemas.microsoft.com/office/drawing/2014/main" id="{C62D44A4-774C-9CBB-FA53-A0D6E0DCDC29}"/>
              </a:ext>
            </a:extLst>
          </p:cNvPr>
          <p:cNvSpPr>
            <a:spLocks noGrp="1"/>
          </p:cNvSpPr>
          <p:nvPr>
            <p:ph type="subTitle" idx="1"/>
          </p:nvPr>
        </p:nvSpPr>
        <p:spPr>
          <a:xfrm>
            <a:off x="1537097" y="3960557"/>
            <a:ext cx="9117807" cy="1097215"/>
          </a:xfrm>
        </p:spPr>
        <p:txBody>
          <a:bodyPr>
            <a:normAutofit/>
          </a:bodyPr>
          <a:lstStyle/>
          <a:p>
            <a:r>
              <a:rPr lang="en-US" dirty="0">
                <a:latin typeface="Tahoma" panose="020B0604030504040204" pitchFamily="34" charset="0"/>
                <a:ea typeface="Tahoma" panose="020B0604030504040204" pitchFamily="34" charset="0"/>
                <a:cs typeface="Tahoma" panose="020B0604030504040204" pitchFamily="34" charset="0"/>
              </a:rPr>
              <a:t>Working with people with disabilities and older adults who have experienced harm through domestic violence</a:t>
            </a:r>
          </a:p>
        </p:txBody>
      </p:sp>
      <p:cxnSp>
        <p:nvCxnSpPr>
          <p:cNvPr id="12" name="Straight Connector 11">
            <a:extLst>
              <a:ext uri="{FF2B5EF4-FFF2-40B4-BE49-F238E27FC236}">
                <a16:creationId xmlns:a16="http://schemas.microsoft.com/office/drawing/2014/main" id="{2330623A-AB89-4E04-AC9A-2BAFBF85AE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352800" y="3771366"/>
            <a:ext cx="5486400" cy="0"/>
          </a:xfrm>
          <a:prstGeom prst="line">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5" name="Picture 4" descr="CREST IL project logo. A circle with multiple sections of colors, green, yellow, red, orange, purple and blue around the outer rim. There is a scale indicating justice in the center of the circle. The words CREST IL are below the circle. The words Coordination, Response, Education, Systems change, and Training (CREST) are over the circle. This logo appears on every slide.">
            <a:extLst>
              <a:ext uri="{FF2B5EF4-FFF2-40B4-BE49-F238E27FC236}">
                <a16:creationId xmlns:a16="http://schemas.microsoft.com/office/drawing/2014/main" id="{8EF9D94C-8DB5-8345-D6F8-28DC73B8C40B}"/>
              </a:ext>
            </a:extLst>
          </p:cNvPr>
          <p:cNvPicPr>
            <a:picLocks noChangeAspect="1"/>
          </p:cNvPicPr>
          <p:nvPr/>
        </p:nvPicPr>
        <p:blipFill>
          <a:blip r:embed="rId3"/>
          <a:stretch>
            <a:fillRect/>
          </a:stretch>
        </p:blipFill>
        <p:spPr>
          <a:xfrm>
            <a:off x="9222384" y="947473"/>
            <a:ext cx="1803399" cy="1803399"/>
          </a:xfrm>
          <a:prstGeom prst="rect">
            <a:avLst/>
          </a:prstGeom>
        </p:spPr>
      </p:pic>
      <p:sp>
        <p:nvSpPr>
          <p:cNvPr id="6" name="TextBox 5">
            <a:extLst>
              <a:ext uri="{FF2B5EF4-FFF2-40B4-BE49-F238E27FC236}">
                <a16:creationId xmlns:a16="http://schemas.microsoft.com/office/drawing/2014/main" id="{87C52B86-53AA-A34A-7F68-3BFC9EAB2882}"/>
              </a:ext>
            </a:extLst>
          </p:cNvPr>
          <p:cNvSpPr txBox="1"/>
          <p:nvPr/>
        </p:nvSpPr>
        <p:spPr>
          <a:xfrm>
            <a:off x="795337" y="4941153"/>
            <a:ext cx="10682287" cy="553998"/>
          </a:xfrm>
          <a:prstGeom prst="rect">
            <a:avLst/>
          </a:prstGeom>
          <a:noFill/>
        </p:spPr>
        <p:txBody>
          <a:bodyPr wrap="square">
            <a:spAutoFit/>
          </a:bodyPr>
          <a:lstStyle/>
          <a:p>
            <a:pPr marL="0" marR="0">
              <a:spcBef>
                <a:spcPts val="0"/>
              </a:spcBef>
              <a:spcAft>
                <a:spcPts val="0"/>
              </a:spcAft>
            </a:pPr>
            <a:r>
              <a:rPr lang="en-US" sz="1000" baseline="0" dirty="0">
                <a:effectLst/>
                <a:latin typeface="Arial" panose="020B0604020202020204" pitchFamily="34" charset="0"/>
                <a:ea typeface="Times New Roman" panose="02020603050405020304" pitchFamily="18" charset="0"/>
              </a:rPr>
              <a:t>This project was supported by Grant No. 2019-WE-AX-0009 awarded by the Office on Violence Against Women, U.S. Department of Justice.  The opinions, findings, conclusions, and recommendations expressed in this publication/program/exhibition are those of the author(s) and do not necessarily reflect the views of the Department of Justice, Office on Violence Against Women.</a:t>
            </a:r>
            <a:endParaRPr lang="en-US" sz="1000" baseline="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130957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825C3E5-C012-5779-F21F-62D69D44661D}"/>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en-US" sz="4600" kern="1200" dirty="0">
                <a:solidFill>
                  <a:schemeClr val="tx1"/>
                </a:solidFill>
                <a:latin typeface="Tahoma" panose="020B0604030504040204" pitchFamily="34" charset="0"/>
                <a:ea typeface="Tahoma" panose="020B0604030504040204" pitchFamily="34" charset="0"/>
                <a:cs typeface="Tahoma" panose="020B0604030504040204" pitchFamily="34" charset="0"/>
              </a:rPr>
              <a:t>Role of Power in Relationships</a:t>
            </a:r>
          </a:p>
        </p:txBody>
      </p:sp>
      <p:sp>
        <p:nvSpPr>
          <p:cNvPr id="12"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Power in relationships - 3 images shown.&#10;First is a stick figure at the top of a stairway holding a megaphone and calling out to the two people beneath them. One person below is sitting on the stairs and the other one is standing.&#10;Second image shows two stick people facing each other and shaking hands&#10;Third image shows a stick figure holding up their hand to greet others and there is a large blue star inside their chest indicating strong self-esteem">
            <a:extLst>
              <a:ext uri="{FF2B5EF4-FFF2-40B4-BE49-F238E27FC236}">
                <a16:creationId xmlns:a16="http://schemas.microsoft.com/office/drawing/2014/main" id="{4D78E70E-0CDD-EA81-EB26-1BDBF265490D}"/>
              </a:ext>
            </a:extLst>
          </p:cNvPr>
          <p:cNvPicPr>
            <a:picLocks noGrp="1" noChangeAspect="1"/>
          </p:cNvPicPr>
          <p:nvPr>
            <p:ph idx="1"/>
          </p:nvPr>
        </p:nvPicPr>
        <p:blipFill>
          <a:blip r:embed="rId3"/>
          <a:srcRect/>
          <a:stretch/>
        </p:blipFill>
        <p:spPr>
          <a:xfrm>
            <a:off x="5289571" y="512566"/>
            <a:ext cx="2778154" cy="5832868"/>
          </a:xfrm>
          <a:prstGeom prst="rect">
            <a:avLst/>
          </a:prstGeom>
        </p:spPr>
      </p:pic>
      <p:pic>
        <p:nvPicPr>
          <p:cNvPr id="8" name="Picture 7" descr="A picture containing icon&#10;&#10;Description automatically generated">
            <a:extLst>
              <a:ext uri="{FF2B5EF4-FFF2-40B4-BE49-F238E27FC236}">
                <a16:creationId xmlns:a16="http://schemas.microsoft.com/office/drawing/2014/main" id="{C5CB80B6-1587-10AA-D23D-3142024DB85E}"/>
              </a:ext>
            </a:extLst>
          </p:cNvPr>
          <p:cNvPicPr>
            <a:picLocks noChangeAspect="1"/>
          </p:cNvPicPr>
          <p:nvPr/>
        </p:nvPicPr>
        <p:blipFill>
          <a:blip r:embed="rId4"/>
          <a:stretch>
            <a:fillRect/>
          </a:stretch>
        </p:blipFill>
        <p:spPr>
          <a:xfrm>
            <a:off x="9745473" y="4869435"/>
            <a:ext cx="1803399" cy="1803399"/>
          </a:xfrm>
          <a:prstGeom prst="rect">
            <a:avLst/>
          </a:prstGeom>
        </p:spPr>
      </p:pic>
      <p:sp>
        <p:nvSpPr>
          <p:cNvPr id="6" name="TextBox 5">
            <a:extLst>
              <a:ext uri="{FF2B5EF4-FFF2-40B4-BE49-F238E27FC236}">
                <a16:creationId xmlns:a16="http://schemas.microsoft.com/office/drawing/2014/main" id="{F2BDFD80-7146-4E25-7DA6-04E141C31A9D}"/>
              </a:ext>
            </a:extLst>
          </p:cNvPr>
          <p:cNvSpPr txBox="1"/>
          <p:nvPr/>
        </p:nvSpPr>
        <p:spPr>
          <a:xfrm>
            <a:off x="8049135" y="3352043"/>
            <a:ext cx="2372381" cy="523220"/>
          </a:xfrm>
          <a:prstGeom prst="rect">
            <a:avLst/>
          </a:prstGeom>
          <a:noFill/>
        </p:spPr>
        <p:txBody>
          <a:bodyPr wrap="non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Shared Power</a:t>
            </a:r>
          </a:p>
        </p:txBody>
      </p:sp>
      <p:sp>
        <p:nvSpPr>
          <p:cNvPr id="7" name="TextBox 6">
            <a:extLst>
              <a:ext uri="{FF2B5EF4-FFF2-40B4-BE49-F238E27FC236}">
                <a16:creationId xmlns:a16="http://schemas.microsoft.com/office/drawing/2014/main" id="{73318B32-6F19-4FAC-A108-3A861A646ADF}"/>
              </a:ext>
            </a:extLst>
          </p:cNvPr>
          <p:cNvSpPr txBox="1"/>
          <p:nvPr/>
        </p:nvSpPr>
        <p:spPr>
          <a:xfrm>
            <a:off x="8067725" y="1539226"/>
            <a:ext cx="2015424" cy="523220"/>
          </a:xfrm>
          <a:prstGeom prst="rect">
            <a:avLst/>
          </a:prstGeom>
          <a:noFill/>
        </p:spPr>
        <p:txBody>
          <a:bodyPr wrap="non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Power Over</a:t>
            </a:r>
          </a:p>
        </p:txBody>
      </p:sp>
      <p:sp>
        <p:nvSpPr>
          <p:cNvPr id="9" name="TextBox 8">
            <a:extLst>
              <a:ext uri="{FF2B5EF4-FFF2-40B4-BE49-F238E27FC236}">
                <a16:creationId xmlns:a16="http://schemas.microsoft.com/office/drawing/2014/main" id="{685AA3A3-93F4-4455-C0B7-8F7035A71C73}"/>
              </a:ext>
            </a:extLst>
          </p:cNvPr>
          <p:cNvSpPr txBox="1"/>
          <p:nvPr/>
        </p:nvSpPr>
        <p:spPr>
          <a:xfrm>
            <a:off x="8049135" y="4758773"/>
            <a:ext cx="1193660" cy="954107"/>
          </a:xfrm>
          <a:prstGeom prst="rect">
            <a:avLst/>
          </a:prstGeom>
          <a:noFill/>
        </p:spPr>
        <p:txBody>
          <a:bodyPr wrap="non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Power</a:t>
            </a:r>
          </a:p>
          <a:p>
            <a:r>
              <a:rPr lang="en-US" sz="2800" dirty="0">
                <a:latin typeface="Tahoma" panose="020B0604030504040204" pitchFamily="34" charset="0"/>
                <a:ea typeface="Tahoma" panose="020B0604030504040204" pitchFamily="34" charset="0"/>
                <a:cs typeface="Tahoma" panose="020B0604030504040204" pitchFamily="34" charset="0"/>
              </a:rPr>
              <a:t>Inside</a:t>
            </a:r>
          </a:p>
        </p:txBody>
      </p:sp>
    </p:spTree>
    <p:extLst>
      <p:ext uri="{BB962C8B-B14F-4D97-AF65-F5344CB8AC3E}">
        <p14:creationId xmlns:p14="http://schemas.microsoft.com/office/powerpoint/2010/main" val="40359821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9CA6EB-EE64-55F3-D0C1-E0AAED2F3CC0}"/>
              </a:ext>
            </a:extLst>
          </p:cNvPr>
          <p:cNvSpPr>
            <a:spLocks noGrp="1"/>
          </p:cNvSpPr>
          <p:nvPr>
            <p:ph type="title"/>
          </p:nvPr>
        </p:nvSpPr>
        <p:spPr>
          <a:xfrm>
            <a:off x="838200" y="365125"/>
            <a:ext cx="10515600" cy="1325563"/>
          </a:xfrm>
        </p:spPr>
        <p:txBody>
          <a:bodyPr>
            <a:normAutofit/>
          </a:bodyPr>
          <a:lstStyle/>
          <a:p>
            <a:r>
              <a:rPr lang="en-US" sz="5400">
                <a:latin typeface="Tahoma" panose="020B0604030504040204" pitchFamily="34" charset="0"/>
                <a:ea typeface="Tahoma" panose="020B0604030504040204" pitchFamily="34" charset="0"/>
                <a:cs typeface="Tahoma" panose="020B0604030504040204" pitchFamily="34" charset="0"/>
              </a:rPr>
              <a:t>Ableism</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FC2A790-73CE-068D-8168-E7F5D8FDF201}"/>
              </a:ext>
            </a:extLst>
          </p:cNvPr>
          <p:cNvSpPr>
            <a:spLocks noGrp="1"/>
          </p:cNvSpPr>
          <p:nvPr>
            <p:ph idx="1"/>
          </p:nvPr>
        </p:nvSpPr>
        <p:spPr>
          <a:xfrm>
            <a:off x="838200" y="1929384"/>
            <a:ext cx="10515600" cy="4251960"/>
          </a:xfrm>
        </p:spPr>
        <p:txBody>
          <a:bodyPr>
            <a:normAutofit/>
          </a:bodyPr>
          <a:lstStyle/>
          <a:p>
            <a:r>
              <a:rPr lang="en-US" dirty="0">
                <a:latin typeface="Tahoma" panose="020B0604030504040204" pitchFamily="34" charset="0"/>
                <a:ea typeface="Tahoma" panose="020B0604030504040204" pitchFamily="34" charset="0"/>
                <a:cs typeface="Tahoma" panose="020B0604030504040204" pitchFamily="34" charset="0"/>
              </a:rPr>
              <a:t>Ableism is a set of beliefs or practices that devalue and discriminate against people with physical, intellectual, or psychiatric disabilities and often rests on the assumption that disabled people need to be ‘fixed’ in one form or the other. </a:t>
            </a:r>
          </a:p>
          <a:p>
            <a:pPr marL="0" indent="0">
              <a:buNone/>
            </a:pPr>
            <a:r>
              <a:rPr lang="en-US" dirty="0">
                <a:latin typeface="Tahoma" panose="020B0604030504040204" pitchFamily="34" charset="0"/>
                <a:ea typeface="Tahoma" panose="020B0604030504040204" pitchFamily="34" charset="0"/>
                <a:cs typeface="Tahoma" panose="020B0604030504040204" pitchFamily="34" charset="0"/>
              </a:rPr>
              <a:t>				            (Center for Disability Rights)</a:t>
            </a:r>
          </a:p>
        </p:txBody>
      </p:sp>
      <p:pic>
        <p:nvPicPr>
          <p:cNvPr id="6" name="Picture 5" descr="A picture containing icon&#10;&#10;Description automatically generated">
            <a:extLst>
              <a:ext uri="{FF2B5EF4-FFF2-40B4-BE49-F238E27FC236}">
                <a16:creationId xmlns:a16="http://schemas.microsoft.com/office/drawing/2014/main" id="{7EE6FB41-ADB9-EEDC-F3B8-3F5BBBB88F30}"/>
              </a:ext>
            </a:extLst>
          </p:cNvPr>
          <p:cNvPicPr>
            <a:picLocks noChangeAspect="1"/>
          </p:cNvPicPr>
          <p:nvPr/>
        </p:nvPicPr>
        <p:blipFill>
          <a:blip r:embed="rId3"/>
          <a:stretch>
            <a:fillRect/>
          </a:stretch>
        </p:blipFill>
        <p:spPr>
          <a:xfrm>
            <a:off x="9745473" y="4869435"/>
            <a:ext cx="1803399" cy="1803399"/>
          </a:xfrm>
          <a:prstGeom prst="rect">
            <a:avLst/>
          </a:prstGeom>
        </p:spPr>
      </p:pic>
    </p:spTree>
    <p:extLst>
      <p:ext uri="{BB962C8B-B14F-4D97-AF65-F5344CB8AC3E}">
        <p14:creationId xmlns:p14="http://schemas.microsoft.com/office/powerpoint/2010/main" val="9195143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10544C7-6DA2-635C-A05E-1099C6362E61}"/>
              </a:ext>
            </a:extLst>
          </p:cNvPr>
          <p:cNvSpPr>
            <a:spLocks noGrp="1"/>
          </p:cNvSpPr>
          <p:nvPr>
            <p:ph type="title"/>
          </p:nvPr>
        </p:nvSpPr>
        <p:spPr>
          <a:xfrm>
            <a:off x="838200" y="365125"/>
            <a:ext cx="10515600" cy="1325563"/>
          </a:xfrm>
        </p:spPr>
        <p:txBody>
          <a:bodyPr>
            <a:normAutofit/>
          </a:bodyPr>
          <a:lstStyle/>
          <a:p>
            <a:r>
              <a:rPr lang="en-US" sz="5400" dirty="0">
                <a:latin typeface="Tahoma" panose="020B0604030504040204" pitchFamily="34" charset="0"/>
                <a:ea typeface="Tahoma" panose="020B0604030504040204" pitchFamily="34" charset="0"/>
                <a:cs typeface="Tahoma" panose="020B0604030504040204" pitchFamily="34" charset="0"/>
              </a:rPr>
              <a:t>Ageism</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88C0077-DBFF-5A50-0289-093C65DC7DCF}"/>
              </a:ext>
            </a:extLst>
          </p:cNvPr>
          <p:cNvSpPr>
            <a:spLocks noGrp="1"/>
          </p:cNvSpPr>
          <p:nvPr>
            <p:ph idx="1"/>
          </p:nvPr>
        </p:nvSpPr>
        <p:spPr>
          <a:xfrm>
            <a:off x="838200" y="1929384"/>
            <a:ext cx="10515600" cy="4251960"/>
          </a:xfrm>
        </p:spPr>
        <p:txBody>
          <a:bodyPr>
            <a:normAutofit/>
          </a:bodyPr>
          <a:lstStyle/>
          <a:p>
            <a:r>
              <a:rPr lang="en-US" dirty="0">
                <a:latin typeface="Tahoma" panose="020B0604030504040204" pitchFamily="34" charset="0"/>
                <a:ea typeface="Tahoma" panose="020B0604030504040204" pitchFamily="34" charset="0"/>
                <a:cs typeface="Tahoma" panose="020B0604030504040204" pitchFamily="34" charset="0"/>
              </a:rPr>
              <a:t>Ageism refers to the stereotypes (how we think), prejudice (how we feel) and discrimination (how we act) towards others or oneself based on age.</a:t>
            </a:r>
          </a:p>
          <a:p>
            <a:endParaRPr lang="en-US" dirty="0">
              <a:latin typeface="Tahoma" panose="020B0604030504040204" pitchFamily="34" charset="0"/>
              <a:ea typeface="Tahoma" panose="020B0604030504040204" pitchFamily="34" charset="0"/>
              <a:cs typeface="Tahoma" panose="020B0604030504040204" pitchFamily="34" charset="0"/>
            </a:endParaRPr>
          </a:p>
          <a:p>
            <a:r>
              <a:rPr lang="en-US" dirty="0">
                <a:latin typeface="Tahoma" panose="020B0604030504040204" pitchFamily="34" charset="0"/>
                <a:ea typeface="Tahoma" panose="020B0604030504040204" pitchFamily="34" charset="0"/>
                <a:cs typeface="Tahoma" panose="020B0604030504040204" pitchFamily="34" charset="0"/>
              </a:rPr>
              <a:t>Half the world’s population is ageist against older people.</a:t>
            </a:r>
          </a:p>
          <a:p>
            <a:endParaRPr lang="en-US" dirty="0">
              <a:latin typeface="Tahoma" panose="020B0604030504040204" pitchFamily="34" charset="0"/>
              <a:ea typeface="Tahoma" panose="020B0604030504040204" pitchFamily="34" charset="0"/>
              <a:cs typeface="Tahoma" panose="020B0604030504040204" pitchFamily="34" charset="0"/>
            </a:endParaRPr>
          </a:p>
          <a:p>
            <a:pPr marL="1828800" lvl="4" indent="0">
              <a:buNone/>
            </a:pPr>
            <a:r>
              <a:rPr lang="en-US" sz="2800" dirty="0">
                <a:latin typeface="Tahoma" panose="020B0604030504040204" pitchFamily="34" charset="0"/>
                <a:ea typeface="Tahoma" panose="020B0604030504040204" pitchFamily="34" charset="0"/>
                <a:cs typeface="Tahoma" panose="020B0604030504040204" pitchFamily="34" charset="0"/>
              </a:rPr>
              <a:t>(World Health Organization, 2021)</a:t>
            </a:r>
          </a:p>
        </p:txBody>
      </p:sp>
      <p:pic>
        <p:nvPicPr>
          <p:cNvPr id="6" name="Picture 5" descr="A picture containing icon&#10;&#10;Description automatically generated">
            <a:extLst>
              <a:ext uri="{FF2B5EF4-FFF2-40B4-BE49-F238E27FC236}">
                <a16:creationId xmlns:a16="http://schemas.microsoft.com/office/drawing/2014/main" id="{154FD3F8-700A-CAF8-BA95-18AC17546506}"/>
              </a:ext>
            </a:extLst>
          </p:cNvPr>
          <p:cNvPicPr>
            <a:picLocks noChangeAspect="1"/>
          </p:cNvPicPr>
          <p:nvPr/>
        </p:nvPicPr>
        <p:blipFill>
          <a:blip r:embed="rId3"/>
          <a:stretch>
            <a:fillRect/>
          </a:stretch>
        </p:blipFill>
        <p:spPr>
          <a:xfrm>
            <a:off x="9745473" y="4869435"/>
            <a:ext cx="1803399" cy="1803399"/>
          </a:xfrm>
          <a:prstGeom prst="rect">
            <a:avLst/>
          </a:prstGeom>
        </p:spPr>
      </p:pic>
    </p:spTree>
    <p:extLst>
      <p:ext uri="{BB962C8B-B14F-4D97-AF65-F5344CB8AC3E}">
        <p14:creationId xmlns:p14="http://schemas.microsoft.com/office/powerpoint/2010/main" val="20672516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1BAF5E-161E-CD9D-5516-DAB394716989}"/>
              </a:ext>
            </a:extLst>
          </p:cNvPr>
          <p:cNvSpPr>
            <a:spLocks noGrp="1"/>
          </p:cNvSpPr>
          <p:nvPr>
            <p:ph type="title"/>
          </p:nvPr>
        </p:nvSpPr>
        <p:spPr>
          <a:xfrm>
            <a:off x="630936" y="639520"/>
            <a:ext cx="3429000" cy="1719072"/>
          </a:xfrm>
        </p:spPr>
        <p:txBody>
          <a:bodyPr anchor="b">
            <a:normAutofit fontScale="90000"/>
          </a:bodyPr>
          <a:lstStyle/>
          <a:p>
            <a:r>
              <a:rPr lang="en-US" sz="5400" dirty="0">
                <a:latin typeface="Tahoma" panose="020B0604030504040204" pitchFamily="34" charset="0"/>
                <a:ea typeface="Tahoma" panose="020B0604030504040204" pitchFamily="34" charset="0"/>
                <a:cs typeface="Tahoma" panose="020B0604030504040204" pitchFamily="34" charset="0"/>
              </a:rPr>
              <a:t>Ableism and Ageism</a:t>
            </a:r>
          </a:p>
        </p:txBody>
      </p:sp>
      <p:sp>
        <p:nvSpPr>
          <p:cNvPr id="11"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4C19CF0-7066-2506-D8D1-944D024FBEFF}"/>
              </a:ext>
            </a:extLst>
          </p:cNvPr>
          <p:cNvSpPr>
            <a:spLocks noGrp="1"/>
          </p:cNvSpPr>
          <p:nvPr>
            <p:ph idx="1"/>
          </p:nvPr>
        </p:nvSpPr>
        <p:spPr>
          <a:xfrm>
            <a:off x="630936" y="2807208"/>
            <a:ext cx="3429000" cy="3410712"/>
          </a:xfrm>
        </p:spPr>
        <p:txBody>
          <a:bodyPr anchor="t">
            <a:normAutofit/>
          </a:bodyPr>
          <a:lstStyle/>
          <a:p>
            <a:pPr>
              <a:spcBef>
                <a:spcPts val="0"/>
              </a:spcBef>
              <a:spcAft>
                <a:spcPts val="600"/>
              </a:spcAft>
            </a:pPr>
            <a:r>
              <a:rPr lang="en-US" dirty="0">
                <a:latin typeface="Tahoma" panose="020B0604030504040204" pitchFamily="34" charset="0"/>
                <a:ea typeface="Tahoma" panose="020B0604030504040204" pitchFamily="34" charset="0"/>
                <a:cs typeface="Tahoma" panose="020B0604030504040204" pitchFamily="34" charset="0"/>
              </a:rPr>
              <a:t>Ableism and Ageism create barriers that separate us from people with disabilities, Deaf people and older adults. </a:t>
            </a:r>
            <a:endParaRPr lang="en-US" dirty="0"/>
          </a:p>
        </p:txBody>
      </p:sp>
      <p:pic>
        <p:nvPicPr>
          <p:cNvPr id="4" name="Picture 3" descr="Two stick figures face each other, divided by a tall brick wall. One figure is standing on one side, scratching their head and there is a question mark over their head. The other figure is seated facing the wall in a wheelchair.">
            <a:extLst>
              <a:ext uri="{FF2B5EF4-FFF2-40B4-BE49-F238E27FC236}">
                <a16:creationId xmlns:a16="http://schemas.microsoft.com/office/drawing/2014/main" id="{97F009DE-D336-804E-D6FD-0B235B6A9784}"/>
              </a:ext>
            </a:extLst>
          </p:cNvPr>
          <p:cNvPicPr>
            <a:picLocks noChangeAspect="1"/>
          </p:cNvPicPr>
          <p:nvPr/>
        </p:nvPicPr>
        <p:blipFill>
          <a:blip r:embed="rId3"/>
          <a:stretch>
            <a:fillRect/>
          </a:stretch>
        </p:blipFill>
        <p:spPr>
          <a:xfrm>
            <a:off x="4882896" y="1055846"/>
            <a:ext cx="6675120" cy="4589145"/>
          </a:xfrm>
          <a:prstGeom prst="rect">
            <a:avLst/>
          </a:prstGeom>
        </p:spPr>
      </p:pic>
      <p:pic>
        <p:nvPicPr>
          <p:cNvPr id="7" name="Picture 6" descr="A picture containing icon&#10;&#10;Description automatically generated">
            <a:extLst>
              <a:ext uri="{FF2B5EF4-FFF2-40B4-BE49-F238E27FC236}">
                <a16:creationId xmlns:a16="http://schemas.microsoft.com/office/drawing/2014/main" id="{AA6422A2-0C5E-23E8-632F-2D5D751426EF}"/>
              </a:ext>
            </a:extLst>
          </p:cNvPr>
          <p:cNvPicPr>
            <a:picLocks noChangeAspect="1"/>
          </p:cNvPicPr>
          <p:nvPr/>
        </p:nvPicPr>
        <p:blipFill>
          <a:blip r:embed="rId4"/>
          <a:stretch>
            <a:fillRect/>
          </a:stretch>
        </p:blipFill>
        <p:spPr>
          <a:xfrm>
            <a:off x="9886950" y="5010912"/>
            <a:ext cx="1661922" cy="1661922"/>
          </a:xfrm>
          <a:prstGeom prst="rect">
            <a:avLst/>
          </a:prstGeom>
        </p:spPr>
      </p:pic>
    </p:spTree>
    <p:extLst>
      <p:ext uri="{BB962C8B-B14F-4D97-AF65-F5344CB8AC3E}">
        <p14:creationId xmlns:p14="http://schemas.microsoft.com/office/powerpoint/2010/main" val="19578140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Content Placeholder 18" descr="This image has four pictures and arrows going from one picture to the next one. The top center image is a police officer standing in uniform, writing on a notepad. The second image below and to the right is a police car, the third image in the bottom center is a modern looking Police station with several glass doors, the fourth image above and to the left is a courthouse with large columns and steps in front.">
            <a:extLst>
              <a:ext uri="{FF2B5EF4-FFF2-40B4-BE49-F238E27FC236}">
                <a16:creationId xmlns:a16="http://schemas.microsoft.com/office/drawing/2014/main" id="{04A46EE8-7346-6B44-C4D6-F3E93B320E56}"/>
              </a:ext>
            </a:extLst>
          </p:cNvPr>
          <p:cNvPicPr>
            <a:picLocks noChangeAspect="1"/>
          </p:cNvPicPr>
          <p:nvPr/>
        </p:nvPicPr>
        <p:blipFill>
          <a:blip r:embed="rId3"/>
          <a:srcRect/>
          <a:stretch/>
        </p:blipFill>
        <p:spPr>
          <a:xfrm>
            <a:off x="179705" y="981975"/>
            <a:ext cx="6917202" cy="5178553"/>
          </a:xfrm>
          <a:prstGeom prst="rect">
            <a:avLst/>
          </a:prstGeom>
        </p:spPr>
      </p:pic>
      <p:sp>
        <p:nvSpPr>
          <p:cNvPr id="2" name="Title 1">
            <a:extLst>
              <a:ext uri="{FF2B5EF4-FFF2-40B4-BE49-F238E27FC236}">
                <a16:creationId xmlns:a16="http://schemas.microsoft.com/office/drawing/2014/main" id="{CDFFA8E1-3424-EF9C-B896-BAA654B634A4}"/>
              </a:ext>
            </a:extLst>
          </p:cNvPr>
          <p:cNvSpPr>
            <a:spLocks noGrp="1"/>
          </p:cNvSpPr>
          <p:nvPr>
            <p:ph type="title"/>
          </p:nvPr>
        </p:nvSpPr>
        <p:spPr>
          <a:xfrm>
            <a:off x="6739128" y="638089"/>
            <a:ext cx="4818888" cy="1476801"/>
          </a:xfrm>
        </p:spPr>
        <p:txBody>
          <a:bodyPr anchor="b">
            <a:normAutofit/>
          </a:bodyPr>
          <a:lstStyle/>
          <a:p>
            <a:r>
              <a:rPr lang="en-US" sz="4200" dirty="0">
                <a:latin typeface="Tahoma" panose="020B0604030504040204" pitchFamily="34" charset="0"/>
                <a:ea typeface="Tahoma" panose="020B0604030504040204" pitchFamily="34" charset="0"/>
                <a:cs typeface="Tahoma" panose="020B0604030504040204" pitchFamily="34" charset="0"/>
              </a:rPr>
              <a:t>Accessibility Obstacles - Activity</a:t>
            </a:r>
          </a:p>
        </p:txBody>
      </p:sp>
      <p:sp>
        <p:nvSpPr>
          <p:cNvPr id="28" name="sketch line">
            <a:extLst>
              <a:ext uri="{FF2B5EF4-FFF2-40B4-BE49-F238E27FC236}">
                <a16:creationId xmlns:a16="http://schemas.microsoft.com/office/drawing/2014/main" id="{953EE71A-6488-4203-A7C4-77102FD0DC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912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descr="A picture containing icon&#10;&#10;Description automatically generated">
            <a:extLst>
              <a:ext uri="{FF2B5EF4-FFF2-40B4-BE49-F238E27FC236}">
                <a16:creationId xmlns:a16="http://schemas.microsoft.com/office/drawing/2014/main" id="{AFBFA850-5B4D-FD95-102E-82E42F502BDA}"/>
              </a:ext>
            </a:extLst>
          </p:cNvPr>
          <p:cNvPicPr>
            <a:picLocks noChangeAspect="1"/>
          </p:cNvPicPr>
          <p:nvPr/>
        </p:nvPicPr>
        <p:blipFill>
          <a:blip r:embed="rId4"/>
          <a:stretch>
            <a:fillRect/>
          </a:stretch>
        </p:blipFill>
        <p:spPr>
          <a:xfrm>
            <a:off x="9745473" y="4869435"/>
            <a:ext cx="1803399" cy="1803399"/>
          </a:xfrm>
          <a:prstGeom prst="rect">
            <a:avLst/>
          </a:prstGeom>
        </p:spPr>
      </p:pic>
    </p:spTree>
    <p:extLst>
      <p:ext uri="{BB962C8B-B14F-4D97-AF65-F5344CB8AC3E}">
        <p14:creationId xmlns:p14="http://schemas.microsoft.com/office/powerpoint/2010/main" val="14466394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78B26B9-ADA1-89AC-84EF-26947AE9AD53}"/>
              </a:ext>
            </a:extLst>
          </p:cNvPr>
          <p:cNvSpPr>
            <a:spLocks noGrp="1"/>
          </p:cNvSpPr>
          <p:nvPr>
            <p:ph type="title"/>
          </p:nvPr>
        </p:nvSpPr>
        <p:spPr>
          <a:xfrm>
            <a:off x="838200" y="365125"/>
            <a:ext cx="10515600" cy="1325563"/>
          </a:xfrm>
        </p:spPr>
        <p:txBody>
          <a:bodyPr>
            <a:normAutofit/>
          </a:bodyPr>
          <a:lstStyle/>
          <a:p>
            <a:r>
              <a:rPr lang="en-US" sz="5400">
                <a:latin typeface="Tahoma" panose="020B0604030504040204" pitchFamily="34" charset="0"/>
                <a:ea typeface="Tahoma" panose="020B0604030504040204" pitchFamily="34" charset="0"/>
                <a:cs typeface="Tahoma" panose="020B0604030504040204" pitchFamily="34" charset="0"/>
              </a:rPr>
              <a:t>Check your assumptions</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245FD6A-706C-330A-1DF0-FE799F976293}"/>
              </a:ext>
            </a:extLst>
          </p:cNvPr>
          <p:cNvSpPr>
            <a:spLocks noGrp="1"/>
          </p:cNvSpPr>
          <p:nvPr>
            <p:ph idx="1"/>
          </p:nvPr>
        </p:nvSpPr>
        <p:spPr>
          <a:xfrm>
            <a:off x="838200" y="1929384"/>
            <a:ext cx="10515600" cy="4251960"/>
          </a:xfrm>
        </p:spPr>
        <p:txBody>
          <a:bodyPr>
            <a:normAutofit/>
          </a:bodyPr>
          <a:lstStyle/>
          <a:p>
            <a:r>
              <a:rPr lang="en-US" dirty="0">
                <a:latin typeface="Tahoma" panose="020B0604030504040204" pitchFamily="34" charset="0"/>
                <a:ea typeface="Tahoma" panose="020B0604030504040204" pitchFamily="34" charset="0"/>
                <a:cs typeface="Tahoma" panose="020B0604030504040204" pitchFamily="34" charset="0"/>
              </a:rPr>
              <a:t>Ethical dilemma: Balancing the need to respond quickly and ensure safety with offering choices and self-determination</a:t>
            </a:r>
          </a:p>
          <a:p>
            <a:endParaRPr lang="en-US" sz="2200" dirty="0"/>
          </a:p>
          <a:p>
            <a:endParaRPr lang="en-US" sz="2200" dirty="0"/>
          </a:p>
        </p:txBody>
      </p:sp>
      <p:pic>
        <p:nvPicPr>
          <p:cNvPr id="6" name="Picture 5" descr="A picture containing icon&#10;&#10;Description automatically generated">
            <a:extLst>
              <a:ext uri="{FF2B5EF4-FFF2-40B4-BE49-F238E27FC236}">
                <a16:creationId xmlns:a16="http://schemas.microsoft.com/office/drawing/2014/main" id="{E9986375-715D-889E-31F9-635D204B461A}"/>
              </a:ext>
            </a:extLst>
          </p:cNvPr>
          <p:cNvPicPr>
            <a:picLocks noChangeAspect="1"/>
          </p:cNvPicPr>
          <p:nvPr/>
        </p:nvPicPr>
        <p:blipFill>
          <a:blip r:embed="rId3"/>
          <a:stretch>
            <a:fillRect/>
          </a:stretch>
        </p:blipFill>
        <p:spPr>
          <a:xfrm>
            <a:off x="9745473" y="4869435"/>
            <a:ext cx="1803399" cy="1803399"/>
          </a:xfrm>
          <a:prstGeom prst="rect">
            <a:avLst/>
          </a:prstGeom>
        </p:spPr>
      </p:pic>
      <p:pic>
        <p:nvPicPr>
          <p:cNvPr id="5" name="Picture 4" descr="Scale of justice. Currently the two sides are in balance.">
            <a:extLst>
              <a:ext uri="{FF2B5EF4-FFF2-40B4-BE49-F238E27FC236}">
                <a16:creationId xmlns:a16="http://schemas.microsoft.com/office/drawing/2014/main" id="{D19D4D61-3964-5C72-815D-26D0B51198CB}"/>
              </a:ext>
            </a:extLst>
          </p:cNvPr>
          <p:cNvPicPr>
            <a:picLocks noChangeAspect="1"/>
          </p:cNvPicPr>
          <p:nvPr/>
        </p:nvPicPr>
        <p:blipFill rotWithShape="1">
          <a:blip r:embed="rId4"/>
          <a:srcRect b="14114"/>
          <a:stretch/>
        </p:blipFill>
        <p:spPr>
          <a:xfrm>
            <a:off x="4600341" y="3002936"/>
            <a:ext cx="2991318" cy="3631276"/>
          </a:xfrm>
          <a:prstGeom prst="rect">
            <a:avLst/>
          </a:prstGeom>
        </p:spPr>
      </p:pic>
    </p:spTree>
    <p:extLst>
      <p:ext uri="{BB962C8B-B14F-4D97-AF65-F5344CB8AC3E}">
        <p14:creationId xmlns:p14="http://schemas.microsoft.com/office/powerpoint/2010/main" val="17548659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F95ED3-E950-29C2-28D8-F8AC091EC77A}"/>
              </a:ext>
            </a:extLst>
          </p:cNvPr>
          <p:cNvSpPr>
            <a:spLocks noGrp="1"/>
          </p:cNvSpPr>
          <p:nvPr>
            <p:ph type="title"/>
          </p:nvPr>
        </p:nvSpPr>
        <p:spPr>
          <a:xfrm>
            <a:off x="630936" y="640080"/>
            <a:ext cx="4818888" cy="1481328"/>
          </a:xfrm>
        </p:spPr>
        <p:txBody>
          <a:bodyPr anchor="b">
            <a:normAutofit/>
          </a:bodyPr>
          <a:lstStyle/>
          <a:p>
            <a:r>
              <a:rPr lang="en-US" sz="4600">
                <a:latin typeface="Tahoma" panose="020B0604030504040204" pitchFamily="34" charset="0"/>
                <a:ea typeface="Tahoma" panose="020B0604030504040204" pitchFamily="34" charset="0"/>
                <a:cs typeface="Tahoma" panose="020B0604030504040204" pitchFamily="34" charset="0"/>
              </a:rPr>
              <a:t>Respond – Power in Relationships</a:t>
            </a:r>
          </a:p>
        </p:txBody>
      </p:sp>
      <p:sp>
        <p:nvSpPr>
          <p:cNvPr id="12"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303ECE4-D5B2-9792-59A5-F7217D5C8F2C}"/>
              </a:ext>
            </a:extLst>
          </p:cNvPr>
          <p:cNvSpPr>
            <a:spLocks noGrp="1"/>
          </p:cNvSpPr>
          <p:nvPr>
            <p:ph idx="1"/>
          </p:nvPr>
        </p:nvSpPr>
        <p:spPr>
          <a:xfrm>
            <a:off x="630936" y="2660904"/>
            <a:ext cx="6024882" cy="3547872"/>
          </a:xfrm>
        </p:spPr>
        <p:txBody>
          <a:bodyPr anchor="t">
            <a:normAutofit fontScale="92500"/>
          </a:bodyPr>
          <a:lstStyle/>
          <a:p>
            <a:pPr marL="457200" lvl="1" indent="0">
              <a:buNone/>
            </a:pPr>
            <a:endParaRPr lang="en-US" sz="2000" dirty="0">
              <a:latin typeface="Tahoma" panose="020B0604030504040204" pitchFamily="34" charset="0"/>
              <a:ea typeface="Tahoma" panose="020B0604030504040204" pitchFamily="34" charset="0"/>
              <a:cs typeface="Tahoma" panose="020B0604030504040204" pitchFamily="34" charset="0"/>
            </a:endParaRPr>
          </a:p>
          <a:p>
            <a:pPr marL="914400" lvl="1" indent="-457200">
              <a:buFont typeface="+mj-lt"/>
              <a:buAutoNum type="arabicPeriod"/>
            </a:pPr>
            <a:r>
              <a:rPr lang="en-US" sz="2800" b="1" dirty="0">
                <a:latin typeface="Tahoma" panose="020B0604030504040204" pitchFamily="34" charset="0"/>
                <a:ea typeface="Tahoma" panose="020B0604030504040204" pitchFamily="34" charset="0"/>
                <a:cs typeface="Tahoma" panose="020B0604030504040204" pitchFamily="34" charset="0"/>
              </a:rPr>
              <a:t>Acknowledge the power </a:t>
            </a:r>
            <a:r>
              <a:rPr lang="en-US" sz="2800" dirty="0">
                <a:latin typeface="Tahoma" panose="020B0604030504040204" pitchFamily="34" charset="0"/>
                <a:ea typeface="Tahoma" panose="020B0604030504040204" pitchFamily="34" charset="0"/>
                <a:cs typeface="Tahoma" panose="020B0604030504040204" pitchFamily="34" charset="0"/>
              </a:rPr>
              <a:t>in your role and who you represent                          </a:t>
            </a:r>
          </a:p>
          <a:p>
            <a:pPr marL="914400" lvl="1" indent="-457200">
              <a:buFont typeface="+mj-lt"/>
              <a:buAutoNum type="arabicPeriod"/>
            </a:pPr>
            <a:endParaRPr lang="en-US" sz="2800" dirty="0">
              <a:latin typeface="Tahoma" panose="020B0604030504040204" pitchFamily="34" charset="0"/>
              <a:ea typeface="Tahoma" panose="020B0604030504040204" pitchFamily="34" charset="0"/>
              <a:cs typeface="Tahoma" panose="020B0604030504040204" pitchFamily="34" charset="0"/>
            </a:endParaRPr>
          </a:p>
          <a:p>
            <a:pPr marL="914400" lvl="1" indent="-457200">
              <a:buFont typeface="+mj-lt"/>
              <a:buAutoNum type="arabicPeriod"/>
            </a:pPr>
            <a:r>
              <a:rPr lang="en-US" sz="2800" b="1" dirty="0">
                <a:latin typeface="Tahoma" panose="020B0604030504040204" pitchFamily="34" charset="0"/>
                <a:ea typeface="Tahoma" panose="020B0604030504040204" pitchFamily="34" charset="0"/>
                <a:cs typeface="Tahoma" panose="020B0604030504040204" pitchFamily="34" charset="0"/>
              </a:rPr>
              <a:t>Give power back </a:t>
            </a:r>
            <a:r>
              <a:rPr lang="en-US" sz="2800" dirty="0">
                <a:latin typeface="Tahoma" panose="020B0604030504040204" pitchFamily="34" charset="0"/>
                <a:ea typeface="Tahoma" panose="020B0604030504040204" pitchFamily="34" charset="0"/>
                <a:cs typeface="Tahoma" panose="020B0604030504040204" pitchFamily="34" charset="0"/>
              </a:rPr>
              <a:t>when you can</a:t>
            </a:r>
          </a:p>
          <a:p>
            <a:pPr lvl="2"/>
            <a:r>
              <a:rPr lang="en-US" sz="2800" dirty="0">
                <a:latin typeface="Tahoma" panose="020B0604030504040204" pitchFamily="34" charset="0"/>
                <a:ea typeface="Tahoma" panose="020B0604030504040204" pitchFamily="34" charset="0"/>
                <a:cs typeface="Tahoma" panose="020B0604030504040204" pitchFamily="34" charset="0"/>
              </a:rPr>
              <a:t>Active listening and respect</a:t>
            </a:r>
          </a:p>
          <a:p>
            <a:pPr lvl="2"/>
            <a:r>
              <a:rPr lang="en-US" sz="2800" dirty="0">
                <a:latin typeface="Tahoma" panose="020B0604030504040204" pitchFamily="34" charset="0"/>
                <a:ea typeface="Tahoma" panose="020B0604030504040204" pitchFamily="34" charset="0"/>
                <a:cs typeface="Tahoma" panose="020B0604030504040204" pitchFamily="34" charset="0"/>
              </a:rPr>
              <a:t>Collaborate on safety planning</a:t>
            </a:r>
          </a:p>
          <a:p>
            <a:pPr lvl="2"/>
            <a:r>
              <a:rPr lang="en-US" sz="2800" dirty="0">
                <a:latin typeface="Tahoma" panose="020B0604030504040204" pitchFamily="34" charset="0"/>
                <a:ea typeface="Tahoma" panose="020B0604030504040204" pitchFamily="34" charset="0"/>
                <a:cs typeface="Tahoma" panose="020B0604030504040204" pitchFamily="34" charset="0"/>
              </a:rPr>
              <a:t>Offer choices </a:t>
            </a:r>
          </a:p>
        </p:txBody>
      </p:sp>
      <p:pic>
        <p:nvPicPr>
          <p:cNvPr id="5" name="Picture 4" descr="Two stick figures facing each other and shaking hands. Indicates an effort to treat each other fairly and in good faith.">
            <a:extLst>
              <a:ext uri="{FF2B5EF4-FFF2-40B4-BE49-F238E27FC236}">
                <a16:creationId xmlns:a16="http://schemas.microsoft.com/office/drawing/2014/main" id="{E3B74670-88CE-D9B1-6D29-827A6BEBB306}"/>
              </a:ext>
            </a:extLst>
          </p:cNvPr>
          <p:cNvPicPr>
            <a:picLocks noChangeAspect="1"/>
          </p:cNvPicPr>
          <p:nvPr/>
        </p:nvPicPr>
        <p:blipFill>
          <a:blip r:embed="rId3"/>
          <a:stretch>
            <a:fillRect/>
          </a:stretch>
        </p:blipFill>
        <p:spPr>
          <a:xfrm>
            <a:off x="6726054" y="640080"/>
            <a:ext cx="4752582" cy="4323454"/>
          </a:xfrm>
          <a:prstGeom prst="rect">
            <a:avLst/>
          </a:prstGeom>
        </p:spPr>
      </p:pic>
      <p:pic>
        <p:nvPicPr>
          <p:cNvPr id="7" name="Picture 6" descr="A picture containing icon&#10;&#10;Description automatically generated">
            <a:extLst>
              <a:ext uri="{FF2B5EF4-FFF2-40B4-BE49-F238E27FC236}">
                <a16:creationId xmlns:a16="http://schemas.microsoft.com/office/drawing/2014/main" id="{F70707F1-4FD5-5076-99D4-8AE6929390E1}"/>
              </a:ext>
            </a:extLst>
          </p:cNvPr>
          <p:cNvPicPr>
            <a:picLocks noChangeAspect="1"/>
          </p:cNvPicPr>
          <p:nvPr/>
        </p:nvPicPr>
        <p:blipFill>
          <a:blip r:embed="rId4"/>
          <a:stretch>
            <a:fillRect/>
          </a:stretch>
        </p:blipFill>
        <p:spPr>
          <a:xfrm>
            <a:off x="9745473" y="4869435"/>
            <a:ext cx="1803399" cy="1803399"/>
          </a:xfrm>
          <a:prstGeom prst="rect">
            <a:avLst/>
          </a:prstGeom>
        </p:spPr>
      </p:pic>
    </p:spTree>
    <p:extLst>
      <p:ext uri="{BB962C8B-B14F-4D97-AF65-F5344CB8AC3E}">
        <p14:creationId xmlns:p14="http://schemas.microsoft.com/office/powerpoint/2010/main" val="36953367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8EB33B-A04A-E52C-EA22-DD4D9A95FEDC}"/>
              </a:ext>
            </a:extLst>
          </p:cNvPr>
          <p:cNvSpPr>
            <a:spLocks noGrp="1"/>
          </p:cNvSpPr>
          <p:nvPr>
            <p:ph type="title"/>
          </p:nvPr>
        </p:nvSpPr>
        <p:spPr>
          <a:xfrm>
            <a:off x="838200" y="365125"/>
            <a:ext cx="10515600" cy="1325563"/>
          </a:xfrm>
        </p:spPr>
        <p:txBody>
          <a:bodyPr>
            <a:normAutofit/>
          </a:bodyPr>
          <a:lstStyle/>
          <a:p>
            <a:r>
              <a:rPr lang="en-US" sz="5400">
                <a:latin typeface="Tahoma" panose="020B0604030504040204" pitchFamily="34" charset="0"/>
                <a:ea typeface="Tahoma" panose="020B0604030504040204" pitchFamily="34" charset="0"/>
                <a:cs typeface="Tahoma" panose="020B0604030504040204" pitchFamily="34" charset="0"/>
              </a:rPr>
              <a:t>Respond - Challenge the “ism”</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59CE7C1-5E80-A136-C049-C4E61C7C9D9D}"/>
              </a:ext>
            </a:extLst>
          </p:cNvPr>
          <p:cNvSpPr>
            <a:spLocks noGrp="1"/>
          </p:cNvSpPr>
          <p:nvPr>
            <p:ph idx="1"/>
          </p:nvPr>
        </p:nvSpPr>
        <p:spPr>
          <a:xfrm>
            <a:off x="838200" y="1929384"/>
            <a:ext cx="10515600" cy="4251960"/>
          </a:xfrm>
        </p:spPr>
        <p:txBody>
          <a:bodyPr>
            <a:normAutofit/>
          </a:bodyPr>
          <a:lstStyle/>
          <a:p>
            <a:r>
              <a:rPr lang="en-US" b="1" dirty="0">
                <a:latin typeface="Tahoma" panose="020B0604030504040204" pitchFamily="34" charset="0"/>
                <a:ea typeface="Tahoma" panose="020B0604030504040204" pitchFamily="34" charset="0"/>
                <a:cs typeface="Tahoma" panose="020B0604030504040204" pitchFamily="34" charset="0"/>
              </a:rPr>
              <a:t>Believe</a:t>
            </a:r>
            <a:r>
              <a:rPr lang="en-US" dirty="0">
                <a:latin typeface="Tahoma" panose="020B0604030504040204" pitchFamily="34" charset="0"/>
                <a:ea typeface="Tahoma" panose="020B0604030504040204" pitchFamily="34" charset="0"/>
                <a:cs typeface="Tahoma" panose="020B0604030504040204" pitchFamily="34" charset="0"/>
              </a:rPr>
              <a:t> that the person with a disability and older adult is the expert on what they need</a:t>
            </a:r>
          </a:p>
          <a:p>
            <a:endParaRPr lang="en-US" dirty="0">
              <a:latin typeface="Tahoma" panose="020B0604030504040204" pitchFamily="34" charset="0"/>
              <a:ea typeface="Tahoma" panose="020B0604030504040204" pitchFamily="34" charset="0"/>
              <a:cs typeface="Tahoma" panose="020B0604030504040204" pitchFamily="34" charset="0"/>
            </a:endParaRPr>
          </a:p>
          <a:p>
            <a:r>
              <a:rPr lang="en-US" b="1" dirty="0">
                <a:latin typeface="Tahoma" panose="020B0604030504040204" pitchFamily="34" charset="0"/>
                <a:ea typeface="Tahoma" panose="020B0604030504040204" pitchFamily="34" charset="0"/>
                <a:cs typeface="Tahoma" panose="020B0604030504040204" pitchFamily="34" charset="0"/>
              </a:rPr>
              <a:t>Establish </a:t>
            </a:r>
            <a:r>
              <a:rPr lang="en-US" dirty="0">
                <a:latin typeface="Tahoma" panose="020B0604030504040204" pitchFamily="34" charset="0"/>
                <a:ea typeface="Tahoma" panose="020B0604030504040204" pitchFamily="34" charset="0"/>
                <a:cs typeface="Tahoma" panose="020B0604030504040204" pitchFamily="34" charset="0"/>
              </a:rPr>
              <a:t>a communication plan, including</a:t>
            </a:r>
            <a:r>
              <a:rPr lang="en-US" b="1" dirty="0">
                <a:latin typeface="Tahoma" panose="020B0604030504040204" pitchFamily="34" charset="0"/>
                <a:ea typeface="Tahoma" panose="020B0604030504040204" pitchFamily="34" charset="0"/>
                <a:cs typeface="Tahoma" panose="020B0604030504040204" pitchFamily="34" charset="0"/>
              </a:rPr>
              <a:t> </a:t>
            </a:r>
            <a:r>
              <a:rPr lang="en-US" dirty="0">
                <a:latin typeface="Tahoma" panose="020B0604030504040204" pitchFamily="34" charset="0"/>
                <a:ea typeface="Tahoma" panose="020B0604030504040204" pitchFamily="34" charset="0"/>
                <a:cs typeface="Tahoma" panose="020B0604030504040204" pitchFamily="34" charset="0"/>
              </a:rPr>
              <a:t>accessible formats for any materials or procedures</a:t>
            </a:r>
          </a:p>
          <a:p>
            <a:endParaRPr lang="en-US" dirty="0">
              <a:latin typeface="Tahoma" panose="020B0604030504040204" pitchFamily="34" charset="0"/>
              <a:ea typeface="Tahoma" panose="020B0604030504040204" pitchFamily="34" charset="0"/>
              <a:cs typeface="Tahoma" panose="020B0604030504040204" pitchFamily="34" charset="0"/>
            </a:endParaRPr>
          </a:p>
          <a:p>
            <a:r>
              <a:rPr lang="en-US" b="1" dirty="0">
                <a:latin typeface="Tahoma" panose="020B0604030504040204" pitchFamily="34" charset="0"/>
                <a:ea typeface="Tahoma" panose="020B0604030504040204" pitchFamily="34" charset="0"/>
                <a:cs typeface="Tahoma" panose="020B0604030504040204" pitchFamily="34" charset="0"/>
              </a:rPr>
              <a:t>Engage </a:t>
            </a:r>
            <a:r>
              <a:rPr lang="en-US" dirty="0">
                <a:latin typeface="Tahoma" panose="020B0604030504040204" pitchFamily="34" charset="0"/>
                <a:ea typeface="Tahoma" panose="020B0604030504040204" pitchFamily="34" charset="0"/>
                <a:cs typeface="Tahoma" panose="020B0604030504040204" pitchFamily="34" charset="0"/>
              </a:rPr>
              <a:t>people to participate in making decisions</a:t>
            </a:r>
          </a:p>
        </p:txBody>
      </p:sp>
      <p:pic>
        <p:nvPicPr>
          <p:cNvPr id="6" name="Picture 5" descr="A picture containing icon&#10;&#10;Description automatically generated">
            <a:extLst>
              <a:ext uri="{FF2B5EF4-FFF2-40B4-BE49-F238E27FC236}">
                <a16:creationId xmlns:a16="http://schemas.microsoft.com/office/drawing/2014/main" id="{5AEEA135-BE1F-FD33-1578-B280CF7839E3}"/>
              </a:ext>
            </a:extLst>
          </p:cNvPr>
          <p:cNvPicPr>
            <a:picLocks noChangeAspect="1"/>
          </p:cNvPicPr>
          <p:nvPr/>
        </p:nvPicPr>
        <p:blipFill>
          <a:blip r:embed="rId3"/>
          <a:stretch>
            <a:fillRect/>
          </a:stretch>
        </p:blipFill>
        <p:spPr>
          <a:xfrm>
            <a:off x="9745473" y="4869435"/>
            <a:ext cx="1803399" cy="1803399"/>
          </a:xfrm>
          <a:prstGeom prst="rect">
            <a:avLst/>
          </a:prstGeom>
        </p:spPr>
      </p:pic>
    </p:spTree>
    <p:extLst>
      <p:ext uri="{BB962C8B-B14F-4D97-AF65-F5344CB8AC3E}">
        <p14:creationId xmlns:p14="http://schemas.microsoft.com/office/powerpoint/2010/main" val="42403131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8908DB7-C3A6-4FCB-9820-CEE02B398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6D543B-A03E-9405-A62E-F58F484DCCDE}"/>
              </a:ext>
            </a:extLst>
          </p:cNvPr>
          <p:cNvSpPr>
            <a:spLocks noGrp="1"/>
          </p:cNvSpPr>
          <p:nvPr>
            <p:ph type="title"/>
          </p:nvPr>
        </p:nvSpPr>
        <p:spPr>
          <a:xfrm>
            <a:off x="630936" y="640823"/>
            <a:ext cx="3419856" cy="5583148"/>
          </a:xfrm>
        </p:spPr>
        <p:txBody>
          <a:bodyPr anchor="ctr">
            <a:normAutofit/>
          </a:bodyPr>
          <a:lstStyle/>
          <a:p>
            <a:r>
              <a:rPr lang="en-US" sz="5400">
                <a:latin typeface="Tahoma" panose="020B0604030504040204" pitchFamily="34" charset="0"/>
                <a:ea typeface="Tahoma" panose="020B0604030504040204" pitchFamily="34" charset="0"/>
                <a:cs typeface="Tahoma" panose="020B0604030504040204" pitchFamily="34" charset="0"/>
              </a:rPr>
              <a:t>Respond - Take one step</a:t>
            </a:r>
          </a:p>
        </p:txBody>
      </p:sp>
      <p:sp>
        <p:nvSpPr>
          <p:cNvPr id="14" name="sketch line">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267200" y="630936"/>
            <a:ext cx="18288" cy="5590381"/>
          </a:xfrm>
          <a:custGeom>
            <a:avLst/>
            <a:gdLst>
              <a:gd name="connsiteX0" fmla="*/ 0 w 18288"/>
              <a:gd name="connsiteY0" fmla="*/ 0 h 5590381"/>
              <a:gd name="connsiteX1" fmla="*/ 18288 w 18288"/>
              <a:gd name="connsiteY1" fmla="*/ 0 h 5590381"/>
              <a:gd name="connsiteX2" fmla="*/ 18288 w 18288"/>
              <a:gd name="connsiteY2" fmla="*/ 754701 h 5590381"/>
              <a:gd name="connsiteX3" fmla="*/ 18288 w 18288"/>
              <a:gd name="connsiteY3" fmla="*/ 1565307 h 5590381"/>
              <a:gd name="connsiteX4" fmla="*/ 18288 w 18288"/>
              <a:gd name="connsiteY4" fmla="*/ 2152297 h 5590381"/>
              <a:gd name="connsiteX5" fmla="*/ 18288 w 18288"/>
              <a:gd name="connsiteY5" fmla="*/ 2906998 h 5590381"/>
              <a:gd name="connsiteX6" fmla="*/ 18288 w 18288"/>
              <a:gd name="connsiteY6" fmla="*/ 3549892 h 5590381"/>
              <a:gd name="connsiteX7" fmla="*/ 18288 w 18288"/>
              <a:gd name="connsiteY7" fmla="*/ 4080978 h 5590381"/>
              <a:gd name="connsiteX8" fmla="*/ 18288 w 18288"/>
              <a:gd name="connsiteY8" fmla="*/ 4835680 h 5590381"/>
              <a:gd name="connsiteX9" fmla="*/ 18288 w 18288"/>
              <a:gd name="connsiteY9" fmla="*/ 5590381 h 5590381"/>
              <a:gd name="connsiteX10" fmla="*/ 0 w 18288"/>
              <a:gd name="connsiteY10" fmla="*/ 5590381 h 5590381"/>
              <a:gd name="connsiteX11" fmla="*/ 0 w 18288"/>
              <a:gd name="connsiteY11" fmla="*/ 4835680 h 5590381"/>
              <a:gd name="connsiteX12" fmla="*/ 0 w 18288"/>
              <a:gd name="connsiteY12" fmla="*/ 4304593 h 5590381"/>
              <a:gd name="connsiteX13" fmla="*/ 0 w 18288"/>
              <a:gd name="connsiteY13" fmla="*/ 3773507 h 5590381"/>
              <a:gd name="connsiteX14" fmla="*/ 0 w 18288"/>
              <a:gd name="connsiteY14" fmla="*/ 3186517 h 5590381"/>
              <a:gd name="connsiteX15" fmla="*/ 0 w 18288"/>
              <a:gd name="connsiteY15" fmla="*/ 2487720 h 5590381"/>
              <a:gd name="connsiteX16" fmla="*/ 0 w 18288"/>
              <a:gd name="connsiteY16" fmla="*/ 1956633 h 5590381"/>
              <a:gd name="connsiteX17" fmla="*/ 0 w 18288"/>
              <a:gd name="connsiteY17" fmla="*/ 1425547 h 5590381"/>
              <a:gd name="connsiteX18" fmla="*/ 0 w 18288"/>
              <a:gd name="connsiteY18" fmla="*/ 614942 h 5590381"/>
              <a:gd name="connsiteX19" fmla="*/ 0 w 18288"/>
              <a:gd name="connsiteY19" fmla="*/ 0 h 559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288" h="5590381" fill="none" extrusionOk="0">
                <a:moveTo>
                  <a:pt x="0" y="0"/>
                </a:moveTo>
                <a:cubicBezTo>
                  <a:pt x="7726" y="-435"/>
                  <a:pt x="14198" y="437"/>
                  <a:pt x="18288" y="0"/>
                </a:cubicBezTo>
                <a:cubicBezTo>
                  <a:pt x="-5226" y="225076"/>
                  <a:pt x="46275" y="562283"/>
                  <a:pt x="18288" y="754701"/>
                </a:cubicBezTo>
                <a:cubicBezTo>
                  <a:pt x="-9699" y="947119"/>
                  <a:pt x="30081" y="1239251"/>
                  <a:pt x="18288" y="1565307"/>
                </a:cubicBezTo>
                <a:cubicBezTo>
                  <a:pt x="6495" y="1891363"/>
                  <a:pt x="7160" y="1999140"/>
                  <a:pt x="18288" y="2152297"/>
                </a:cubicBezTo>
                <a:cubicBezTo>
                  <a:pt x="29417" y="2305454"/>
                  <a:pt x="28705" y="2598333"/>
                  <a:pt x="18288" y="2906998"/>
                </a:cubicBezTo>
                <a:cubicBezTo>
                  <a:pt x="7871" y="3215663"/>
                  <a:pt x="35263" y="3327412"/>
                  <a:pt x="18288" y="3549892"/>
                </a:cubicBezTo>
                <a:cubicBezTo>
                  <a:pt x="1313" y="3772372"/>
                  <a:pt x="38561" y="3843836"/>
                  <a:pt x="18288" y="4080978"/>
                </a:cubicBezTo>
                <a:cubicBezTo>
                  <a:pt x="-1985" y="4318120"/>
                  <a:pt x="-3806" y="4511166"/>
                  <a:pt x="18288" y="4835680"/>
                </a:cubicBezTo>
                <a:cubicBezTo>
                  <a:pt x="40382" y="5160194"/>
                  <a:pt x="-13070" y="5401748"/>
                  <a:pt x="18288" y="5590381"/>
                </a:cubicBezTo>
                <a:cubicBezTo>
                  <a:pt x="12010" y="5589863"/>
                  <a:pt x="6799" y="5589982"/>
                  <a:pt x="0" y="5590381"/>
                </a:cubicBezTo>
                <a:cubicBezTo>
                  <a:pt x="-6480" y="5250523"/>
                  <a:pt x="-32148" y="5052531"/>
                  <a:pt x="0" y="4835680"/>
                </a:cubicBezTo>
                <a:cubicBezTo>
                  <a:pt x="32148" y="4618829"/>
                  <a:pt x="5352" y="4496374"/>
                  <a:pt x="0" y="4304593"/>
                </a:cubicBezTo>
                <a:cubicBezTo>
                  <a:pt x="-5352" y="4112812"/>
                  <a:pt x="9645" y="3919423"/>
                  <a:pt x="0" y="3773507"/>
                </a:cubicBezTo>
                <a:cubicBezTo>
                  <a:pt x="-9645" y="3627591"/>
                  <a:pt x="-10654" y="3330687"/>
                  <a:pt x="0" y="3186517"/>
                </a:cubicBezTo>
                <a:cubicBezTo>
                  <a:pt x="10654" y="3042347"/>
                  <a:pt x="18181" y="2635923"/>
                  <a:pt x="0" y="2487720"/>
                </a:cubicBezTo>
                <a:cubicBezTo>
                  <a:pt x="-18181" y="2339517"/>
                  <a:pt x="-7947" y="2113537"/>
                  <a:pt x="0" y="1956633"/>
                </a:cubicBezTo>
                <a:cubicBezTo>
                  <a:pt x="7947" y="1799729"/>
                  <a:pt x="-15145" y="1657735"/>
                  <a:pt x="0" y="1425547"/>
                </a:cubicBezTo>
                <a:cubicBezTo>
                  <a:pt x="15145" y="1193359"/>
                  <a:pt x="-23832" y="948054"/>
                  <a:pt x="0" y="614942"/>
                </a:cubicBezTo>
                <a:cubicBezTo>
                  <a:pt x="23832" y="281831"/>
                  <a:pt x="2816" y="129878"/>
                  <a:pt x="0" y="0"/>
                </a:cubicBezTo>
                <a:close/>
              </a:path>
              <a:path w="18288" h="5590381" stroke="0" extrusionOk="0">
                <a:moveTo>
                  <a:pt x="0" y="0"/>
                </a:moveTo>
                <a:cubicBezTo>
                  <a:pt x="5871" y="848"/>
                  <a:pt x="11713" y="-200"/>
                  <a:pt x="18288" y="0"/>
                </a:cubicBezTo>
                <a:cubicBezTo>
                  <a:pt x="41141" y="165299"/>
                  <a:pt x="3613" y="427555"/>
                  <a:pt x="18288" y="698798"/>
                </a:cubicBezTo>
                <a:cubicBezTo>
                  <a:pt x="32963" y="970041"/>
                  <a:pt x="19680" y="1226199"/>
                  <a:pt x="18288" y="1397595"/>
                </a:cubicBezTo>
                <a:cubicBezTo>
                  <a:pt x="16896" y="1568991"/>
                  <a:pt x="38798" y="1794517"/>
                  <a:pt x="18288" y="2152297"/>
                </a:cubicBezTo>
                <a:cubicBezTo>
                  <a:pt x="-2222" y="2510077"/>
                  <a:pt x="40846" y="2594424"/>
                  <a:pt x="18288" y="2739287"/>
                </a:cubicBezTo>
                <a:cubicBezTo>
                  <a:pt x="-4270" y="2884150"/>
                  <a:pt x="27117" y="3129706"/>
                  <a:pt x="18288" y="3493988"/>
                </a:cubicBezTo>
                <a:cubicBezTo>
                  <a:pt x="9459" y="3858270"/>
                  <a:pt x="54201" y="4041447"/>
                  <a:pt x="18288" y="4304593"/>
                </a:cubicBezTo>
                <a:cubicBezTo>
                  <a:pt x="-17625" y="4567740"/>
                  <a:pt x="49627" y="5149125"/>
                  <a:pt x="18288" y="5590381"/>
                </a:cubicBezTo>
                <a:cubicBezTo>
                  <a:pt x="10860" y="5590744"/>
                  <a:pt x="7568" y="5590157"/>
                  <a:pt x="0" y="5590381"/>
                </a:cubicBezTo>
                <a:cubicBezTo>
                  <a:pt x="36767" y="5266821"/>
                  <a:pt x="-16223" y="5116146"/>
                  <a:pt x="0" y="4835680"/>
                </a:cubicBezTo>
                <a:cubicBezTo>
                  <a:pt x="16223" y="4555214"/>
                  <a:pt x="-16316" y="4356490"/>
                  <a:pt x="0" y="4136882"/>
                </a:cubicBezTo>
                <a:cubicBezTo>
                  <a:pt x="16316" y="3917274"/>
                  <a:pt x="8005" y="3773465"/>
                  <a:pt x="0" y="3549892"/>
                </a:cubicBezTo>
                <a:cubicBezTo>
                  <a:pt x="-8005" y="3326319"/>
                  <a:pt x="27623" y="3052456"/>
                  <a:pt x="0" y="2851094"/>
                </a:cubicBezTo>
                <a:cubicBezTo>
                  <a:pt x="-27623" y="2649732"/>
                  <a:pt x="5614" y="2455815"/>
                  <a:pt x="0" y="2264104"/>
                </a:cubicBezTo>
                <a:cubicBezTo>
                  <a:pt x="-5614" y="2072393"/>
                  <a:pt x="22598" y="1990723"/>
                  <a:pt x="0" y="1733018"/>
                </a:cubicBezTo>
                <a:cubicBezTo>
                  <a:pt x="-22598" y="1475313"/>
                  <a:pt x="-6965" y="1369123"/>
                  <a:pt x="0" y="1090124"/>
                </a:cubicBezTo>
                <a:cubicBezTo>
                  <a:pt x="6965" y="811125"/>
                  <a:pt x="-19273" y="50704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311409761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Footsteps shown walking off to the right.">
            <a:extLst>
              <a:ext uri="{FF2B5EF4-FFF2-40B4-BE49-F238E27FC236}">
                <a16:creationId xmlns:a16="http://schemas.microsoft.com/office/drawing/2014/main" id="{E3BB161A-4D6F-E881-9938-1396636B12E2}"/>
              </a:ext>
            </a:extLst>
          </p:cNvPr>
          <p:cNvPicPr>
            <a:picLocks noChangeAspect="1"/>
          </p:cNvPicPr>
          <p:nvPr/>
        </p:nvPicPr>
        <p:blipFill>
          <a:blip r:embed="rId3"/>
          <a:stretch>
            <a:fillRect/>
          </a:stretch>
        </p:blipFill>
        <p:spPr>
          <a:xfrm rot="21600000">
            <a:off x="4654296" y="1340074"/>
            <a:ext cx="6894576" cy="2495355"/>
          </a:xfrm>
          <a:prstGeom prst="rect">
            <a:avLst/>
          </a:prstGeom>
        </p:spPr>
      </p:pic>
      <p:pic>
        <p:nvPicPr>
          <p:cNvPr id="10" name="Picture 9" descr="A picture containing icon&#10;&#10;Description automatically generated">
            <a:extLst>
              <a:ext uri="{FF2B5EF4-FFF2-40B4-BE49-F238E27FC236}">
                <a16:creationId xmlns:a16="http://schemas.microsoft.com/office/drawing/2014/main" id="{8354C6ED-479E-5A63-E9C9-ED7E654188B4}"/>
              </a:ext>
            </a:extLst>
          </p:cNvPr>
          <p:cNvPicPr>
            <a:picLocks noChangeAspect="1"/>
          </p:cNvPicPr>
          <p:nvPr/>
        </p:nvPicPr>
        <p:blipFill>
          <a:blip r:embed="rId4"/>
          <a:stretch>
            <a:fillRect/>
          </a:stretch>
        </p:blipFill>
        <p:spPr>
          <a:xfrm>
            <a:off x="9745473" y="4869435"/>
            <a:ext cx="1803399" cy="1803399"/>
          </a:xfrm>
          <a:prstGeom prst="rect">
            <a:avLst/>
          </a:prstGeom>
        </p:spPr>
      </p:pic>
    </p:spTree>
    <p:extLst>
      <p:ext uri="{BB962C8B-B14F-4D97-AF65-F5344CB8AC3E}">
        <p14:creationId xmlns:p14="http://schemas.microsoft.com/office/powerpoint/2010/main" val="19382102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F0E4FF-9517-138D-480D-00EBFDA9390E}"/>
              </a:ext>
            </a:extLst>
          </p:cNvPr>
          <p:cNvSpPr>
            <a:spLocks noGrp="1"/>
          </p:cNvSpPr>
          <p:nvPr>
            <p:ph type="title"/>
          </p:nvPr>
        </p:nvSpPr>
        <p:spPr>
          <a:xfrm>
            <a:off x="838200" y="365125"/>
            <a:ext cx="10515600" cy="1325563"/>
          </a:xfrm>
        </p:spPr>
        <p:txBody>
          <a:bodyPr>
            <a:normAutofit/>
          </a:bodyPr>
          <a:lstStyle/>
          <a:p>
            <a:r>
              <a:rPr lang="en-US" sz="5400">
                <a:latin typeface="Tahoma" panose="020B0604030504040204" pitchFamily="34" charset="0"/>
                <a:ea typeface="Tahoma" panose="020B0604030504040204" pitchFamily="34" charset="0"/>
                <a:cs typeface="Tahoma" panose="020B0604030504040204" pitchFamily="34" charset="0"/>
              </a:rPr>
              <a:t>Resources</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1DBD420-2DB2-6974-2E09-AAA24752CFF2}"/>
              </a:ext>
            </a:extLst>
          </p:cNvPr>
          <p:cNvSpPr>
            <a:spLocks noGrp="1"/>
          </p:cNvSpPr>
          <p:nvPr>
            <p:ph idx="1"/>
          </p:nvPr>
        </p:nvSpPr>
        <p:spPr>
          <a:xfrm>
            <a:off x="838200" y="1929384"/>
            <a:ext cx="10515600" cy="4251960"/>
          </a:xfrm>
        </p:spPr>
        <p:txBody>
          <a:bodyPr>
            <a:normAutofit fontScale="77500" lnSpcReduction="20000"/>
          </a:bodyPr>
          <a:lstStyle/>
          <a:p>
            <a:r>
              <a:rPr lang="en-US" sz="2600" dirty="0">
                <a:latin typeface="Tahoma" panose="020B0604030504040204" pitchFamily="34" charset="0"/>
                <a:ea typeface="Tahoma" panose="020B0604030504040204" pitchFamily="34" charset="0"/>
                <a:cs typeface="Tahoma" panose="020B0604030504040204" pitchFamily="34" charset="0"/>
              </a:rPr>
              <a:t>Illinois Family Violence Coordinating Councils Model Protocols on Responding to People with Disabilities and Older Adults</a:t>
            </a:r>
          </a:p>
          <a:p>
            <a:pPr marL="0" indent="0">
              <a:buNone/>
            </a:pPr>
            <a:r>
              <a:rPr lang="en-US" sz="2000" dirty="0">
                <a:latin typeface="Tahoma" panose="020B0604030504040204" pitchFamily="34" charset="0"/>
                <a:ea typeface="Tahoma" panose="020B0604030504040204" pitchFamily="34" charset="0"/>
                <a:cs typeface="Tahoma" panose="020B0604030504040204" pitchFamily="34" charset="0"/>
                <a:hlinkClick r:id="rId3"/>
              </a:rPr>
              <a:t>http://www.icjia.org/ifvcc/projects</a:t>
            </a:r>
            <a:endParaRPr lang="en-US" sz="20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2000" dirty="0">
              <a:latin typeface="Tahoma" panose="020B0604030504040204" pitchFamily="34" charset="0"/>
              <a:ea typeface="Tahoma" panose="020B0604030504040204" pitchFamily="34" charset="0"/>
              <a:cs typeface="Tahoma" panose="020B0604030504040204" pitchFamily="34" charset="0"/>
            </a:endParaRPr>
          </a:p>
          <a:p>
            <a:r>
              <a:rPr lang="en-US" sz="2600" dirty="0">
                <a:latin typeface="Tahoma" panose="020B0604030504040204" pitchFamily="34" charset="0"/>
                <a:ea typeface="Tahoma" panose="020B0604030504040204" pitchFamily="34" charset="0"/>
                <a:cs typeface="Tahoma" panose="020B0604030504040204" pitchFamily="34" charset="0"/>
              </a:rPr>
              <a:t>National Clearinghouse on Abuse in Later Life – Combating Ageism is Combating Abuse</a:t>
            </a:r>
          </a:p>
          <a:p>
            <a:pPr marL="0" indent="0">
              <a:buNone/>
            </a:pPr>
            <a:r>
              <a:rPr lang="en-US" sz="2000" dirty="0">
                <a:latin typeface="Tahoma" panose="020B0604030504040204" pitchFamily="34" charset="0"/>
                <a:ea typeface="Tahoma" panose="020B0604030504040204" pitchFamily="34" charset="0"/>
                <a:cs typeface="Tahoma" panose="020B0604030504040204" pitchFamily="34" charset="0"/>
                <a:hlinkClick r:id="rId4"/>
              </a:rPr>
              <a:t>https://www.ncall.us/2021/05/25/combating_ageism_abuse/</a:t>
            </a:r>
            <a:endParaRPr lang="en-US" sz="20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2000" dirty="0">
              <a:latin typeface="Tahoma" panose="020B0604030504040204" pitchFamily="34" charset="0"/>
              <a:ea typeface="Tahoma" panose="020B0604030504040204" pitchFamily="34" charset="0"/>
              <a:cs typeface="Tahoma" panose="020B0604030504040204" pitchFamily="34" charset="0"/>
            </a:endParaRPr>
          </a:p>
          <a:p>
            <a:r>
              <a:rPr lang="en-US" dirty="0">
                <a:latin typeface="Tahoma" panose="020B0604030504040204" pitchFamily="34" charset="0"/>
                <a:ea typeface="Tahoma" panose="020B0604030504040204" pitchFamily="34" charset="0"/>
                <a:cs typeface="Tahoma" panose="020B0604030504040204" pitchFamily="34" charset="0"/>
              </a:rPr>
              <a:t>World Health Organization Global Report on Ageism: Executive Summary</a:t>
            </a:r>
          </a:p>
          <a:p>
            <a:pPr marL="0" indent="0">
              <a:buNone/>
            </a:pPr>
            <a:r>
              <a:rPr lang="en-US" sz="2000" dirty="0">
                <a:latin typeface="Tahoma" panose="020B0604030504040204" pitchFamily="34" charset="0"/>
                <a:ea typeface="Tahoma" panose="020B0604030504040204" pitchFamily="34" charset="0"/>
                <a:cs typeface="Tahoma" panose="020B0604030504040204" pitchFamily="34" charset="0"/>
                <a:hlinkClick r:id="rId5"/>
              </a:rPr>
              <a:t>https://www.who.int/publications/i/item/9789240020504</a:t>
            </a:r>
            <a:r>
              <a:rPr lang="en-US" sz="2000" dirty="0">
                <a:latin typeface="Tahoma" panose="020B0604030504040204" pitchFamily="34" charset="0"/>
                <a:ea typeface="Tahoma" panose="020B0604030504040204" pitchFamily="34" charset="0"/>
                <a:cs typeface="Tahoma" panose="020B0604030504040204" pitchFamily="34" charset="0"/>
              </a:rPr>
              <a:t> </a:t>
            </a:r>
          </a:p>
          <a:p>
            <a:pPr marL="0" indent="0">
              <a:buNone/>
            </a:pPr>
            <a:endParaRPr lang="en-US" sz="2000" dirty="0">
              <a:latin typeface="Tahoma" panose="020B0604030504040204" pitchFamily="34" charset="0"/>
              <a:ea typeface="Tahoma" panose="020B0604030504040204" pitchFamily="34" charset="0"/>
              <a:cs typeface="Tahoma" panose="020B0604030504040204" pitchFamily="34" charset="0"/>
            </a:endParaRPr>
          </a:p>
          <a:p>
            <a:r>
              <a:rPr lang="en-US" dirty="0">
                <a:latin typeface="Tahoma" panose="020B0604030504040204" pitchFamily="34" charset="0"/>
                <a:ea typeface="Tahoma" panose="020B0604030504040204" pitchFamily="34" charset="0"/>
                <a:cs typeface="Tahoma" panose="020B0604030504040204" pitchFamily="34" charset="0"/>
              </a:rPr>
              <a:t>United Nations Access to Justice: Rights of People with Disabilities</a:t>
            </a:r>
          </a:p>
          <a:p>
            <a:pPr marL="0" indent="0">
              <a:buNone/>
            </a:pPr>
            <a:r>
              <a:rPr lang="en-US" sz="2000" u="sng" dirty="0">
                <a:latin typeface="Tahoma" panose="020B0604030504040204" pitchFamily="34" charset="0"/>
                <a:ea typeface="Tahoma" panose="020B0604030504040204" pitchFamily="34" charset="0"/>
                <a:cs typeface="Tahoma" panose="020B0604030504040204" pitchFamily="34" charset="0"/>
                <a:hlinkClick r:id="rId6"/>
              </a:rPr>
              <a:t>https://www.ohchr.org/Documents/Issues/Disability/SR_Disability/GoodPractices/Access-to-Justice-easy-en.pdf</a:t>
            </a:r>
            <a:endParaRPr lang="en-US" sz="2000" u="sng"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5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5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500" dirty="0">
              <a:latin typeface="Tahoma" panose="020B0604030504040204" pitchFamily="34" charset="0"/>
              <a:ea typeface="Tahoma" panose="020B0604030504040204" pitchFamily="34" charset="0"/>
              <a:cs typeface="Tahoma" panose="020B0604030504040204" pitchFamily="34" charset="0"/>
            </a:endParaRPr>
          </a:p>
        </p:txBody>
      </p:sp>
      <p:pic>
        <p:nvPicPr>
          <p:cNvPr id="6" name="Picture 5" descr="A picture containing icon&#10;&#10;Description automatically generated">
            <a:extLst>
              <a:ext uri="{FF2B5EF4-FFF2-40B4-BE49-F238E27FC236}">
                <a16:creationId xmlns:a16="http://schemas.microsoft.com/office/drawing/2014/main" id="{1BAC7085-11A2-9509-E145-6D9249BD592E}"/>
              </a:ext>
            </a:extLst>
          </p:cNvPr>
          <p:cNvPicPr>
            <a:picLocks noChangeAspect="1"/>
          </p:cNvPicPr>
          <p:nvPr/>
        </p:nvPicPr>
        <p:blipFill>
          <a:blip r:embed="rId7"/>
          <a:stretch>
            <a:fillRect/>
          </a:stretch>
        </p:blipFill>
        <p:spPr>
          <a:xfrm>
            <a:off x="10104895" y="0"/>
            <a:ext cx="1666481" cy="1666481"/>
          </a:xfrm>
          <a:prstGeom prst="rect">
            <a:avLst/>
          </a:prstGeom>
        </p:spPr>
      </p:pic>
    </p:spTree>
    <p:extLst>
      <p:ext uri="{BB962C8B-B14F-4D97-AF65-F5344CB8AC3E}">
        <p14:creationId xmlns:p14="http://schemas.microsoft.com/office/powerpoint/2010/main" val="23285218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3C3E0-6726-4653-931E-E2A78B841D81}"/>
              </a:ext>
            </a:extLst>
          </p:cNvPr>
          <p:cNvSpPr>
            <a:spLocks noGrp="1"/>
          </p:cNvSpPr>
          <p:nvPr>
            <p:ph type="title"/>
          </p:nvPr>
        </p:nvSpPr>
        <p:spPr>
          <a:xfrm>
            <a:off x="804673" y="3320859"/>
            <a:ext cx="4524973" cy="2076333"/>
          </a:xfrm>
        </p:spPr>
        <p:txBody>
          <a:bodyPr vert="horz" lIns="91440" tIns="45720" rIns="91440" bIns="45720" rtlCol="0" anchor="t">
            <a:noAutofit/>
          </a:bodyPr>
          <a:lstStyle/>
          <a:p>
            <a:r>
              <a:rPr lang="en-US" sz="4000" dirty="0"/>
              <a:t>Framing the Conversation for PWDOA-who experience harm</a:t>
            </a:r>
          </a:p>
        </p:txBody>
      </p:sp>
      <p:sp>
        <p:nvSpPr>
          <p:cNvPr id="19" name="Freeform: Shape 18">
            <a:extLst>
              <a:ext uri="{FF2B5EF4-FFF2-40B4-BE49-F238E27FC236}">
                <a16:creationId xmlns:a16="http://schemas.microsoft.com/office/drawing/2014/main" id="{BCC55ACC-A2F6-403C-A3A4-D59B3734D4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57312" y="381000"/>
            <a:ext cx="6334689" cy="6477000"/>
          </a:xfrm>
          <a:custGeom>
            <a:avLst/>
            <a:gdLst>
              <a:gd name="connsiteX0" fmla="*/ 3561588 w 6334689"/>
              <a:gd name="connsiteY0" fmla="*/ 0 h 6477000"/>
              <a:gd name="connsiteX1" fmla="*/ 6309883 w 6334689"/>
              <a:gd name="connsiteY1" fmla="*/ 1296087 h 6477000"/>
              <a:gd name="connsiteX2" fmla="*/ 6334689 w 6334689"/>
              <a:gd name="connsiteY2" fmla="*/ 1329261 h 6477000"/>
              <a:gd name="connsiteX3" fmla="*/ 6334689 w 6334689"/>
              <a:gd name="connsiteY3" fmla="*/ 5793916 h 6477000"/>
              <a:gd name="connsiteX4" fmla="*/ 6309883 w 6334689"/>
              <a:gd name="connsiteY4" fmla="*/ 5827089 h 6477000"/>
              <a:gd name="connsiteX5" fmla="*/ 5760467 w 6334689"/>
              <a:gd name="connsiteY5" fmla="*/ 6363539 h 6477000"/>
              <a:gd name="connsiteX6" fmla="*/ 5607796 w 6334689"/>
              <a:gd name="connsiteY6" fmla="*/ 6477000 h 6477000"/>
              <a:gd name="connsiteX7" fmla="*/ 1519571 w 6334689"/>
              <a:gd name="connsiteY7" fmla="*/ 6477000 h 6477000"/>
              <a:gd name="connsiteX8" fmla="*/ 1296088 w 6334689"/>
              <a:gd name="connsiteY8" fmla="*/ 6309883 h 6477000"/>
              <a:gd name="connsiteX9" fmla="*/ 0 w 6334689"/>
              <a:gd name="connsiteY9" fmla="*/ 3561588 h 6477000"/>
              <a:gd name="connsiteX10" fmla="*/ 3561588 w 6334689"/>
              <a:gd name="connsiteY10" fmla="*/ 0 h 647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34689" h="6477000">
                <a:moveTo>
                  <a:pt x="3561588" y="0"/>
                </a:moveTo>
                <a:cubicBezTo>
                  <a:pt x="4668032" y="0"/>
                  <a:pt x="5656635" y="504534"/>
                  <a:pt x="6309883" y="1296087"/>
                </a:cubicBezTo>
                <a:lnTo>
                  <a:pt x="6334689" y="1329261"/>
                </a:lnTo>
                <a:lnTo>
                  <a:pt x="6334689" y="5793916"/>
                </a:lnTo>
                <a:lnTo>
                  <a:pt x="6309883" y="5827089"/>
                </a:lnTo>
                <a:cubicBezTo>
                  <a:pt x="6146571" y="6024977"/>
                  <a:pt x="5962299" y="6204927"/>
                  <a:pt x="5760467" y="6363539"/>
                </a:cubicBezTo>
                <a:lnTo>
                  <a:pt x="5607796" y="6477000"/>
                </a:lnTo>
                <a:lnTo>
                  <a:pt x="1519571" y="6477000"/>
                </a:lnTo>
                <a:lnTo>
                  <a:pt x="1296088" y="6309883"/>
                </a:lnTo>
                <a:cubicBezTo>
                  <a:pt x="504535" y="5656635"/>
                  <a:pt x="0" y="4668032"/>
                  <a:pt x="0" y="3561588"/>
                </a:cubicBezTo>
                <a:cubicBezTo>
                  <a:pt x="0" y="1594577"/>
                  <a:pt x="1594577" y="0"/>
                  <a:pt x="356158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Content Placeholder 4" descr="A group of people posing for a photo&#10;&#10;Description automatically generated">
            <a:extLst>
              <a:ext uri="{FF2B5EF4-FFF2-40B4-BE49-F238E27FC236}">
                <a16:creationId xmlns:a16="http://schemas.microsoft.com/office/drawing/2014/main" id="{AE52CD0C-0192-4C89-89BF-00DF384B2CE7}"/>
              </a:ext>
            </a:extLst>
          </p:cNvPr>
          <p:cNvPicPr>
            <a:picLocks noGrp="1" noChangeAspect="1"/>
          </p:cNvPicPr>
          <p:nvPr>
            <p:ph idx="1"/>
          </p:nvPr>
        </p:nvPicPr>
        <p:blipFill rotWithShape="1">
          <a:blip r:embed="rId3">
            <a:extLst>
              <a:ext uri="{837473B0-CC2E-450A-ABE3-18F120FF3D39}">
                <a1611:picAttrSrcUrl xmlns:a1611="http://schemas.microsoft.com/office/drawing/2016/11/main" r:id="rId4"/>
              </a:ext>
            </a:extLst>
          </a:blip>
          <a:srcRect l="12895" r="14283" b="-2"/>
          <a:stretch/>
        </p:blipFill>
        <p:spPr>
          <a:xfrm>
            <a:off x="5857312" y="381000"/>
            <a:ext cx="6170914" cy="6313225"/>
          </a:xfrm>
          <a:custGeom>
            <a:avLst/>
            <a:gdLst/>
            <a:ahLst/>
            <a:cxnLst/>
            <a:rect l="l" t="t" r="r" b="b"/>
            <a:pathLst>
              <a:path w="6170914" h="6313225">
                <a:moveTo>
                  <a:pt x="3397813" y="0"/>
                </a:moveTo>
                <a:cubicBezTo>
                  <a:pt x="4453378" y="0"/>
                  <a:pt x="5396522" y="481334"/>
                  <a:pt x="6019731" y="1236489"/>
                </a:cubicBezTo>
                <a:lnTo>
                  <a:pt x="6170914" y="1438663"/>
                </a:lnTo>
                <a:lnTo>
                  <a:pt x="6170914" y="5356963"/>
                </a:lnTo>
                <a:lnTo>
                  <a:pt x="6019731" y="5559138"/>
                </a:lnTo>
                <a:cubicBezTo>
                  <a:pt x="5786028" y="5842321"/>
                  <a:pt x="5507333" y="6086998"/>
                  <a:pt x="5194591" y="6282226"/>
                </a:cubicBezTo>
                <a:lnTo>
                  <a:pt x="5141791" y="6313225"/>
                </a:lnTo>
                <a:lnTo>
                  <a:pt x="1659199" y="6313225"/>
                </a:lnTo>
                <a:lnTo>
                  <a:pt x="1498064" y="6215333"/>
                </a:lnTo>
                <a:cubicBezTo>
                  <a:pt x="594240" y="5604721"/>
                  <a:pt x="0" y="4570663"/>
                  <a:pt x="0" y="3397813"/>
                </a:cubicBezTo>
                <a:cubicBezTo>
                  <a:pt x="0" y="1521253"/>
                  <a:pt x="1521253" y="0"/>
                  <a:pt x="3397813" y="0"/>
                </a:cubicBezTo>
                <a:close/>
              </a:path>
            </a:pathLst>
          </a:custGeom>
        </p:spPr>
      </p:pic>
    </p:spTree>
    <p:extLst>
      <p:ext uri="{BB962C8B-B14F-4D97-AF65-F5344CB8AC3E}">
        <p14:creationId xmlns:p14="http://schemas.microsoft.com/office/powerpoint/2010/main" val="696054397"/>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2ECC37-CD73-5556-364B-FFCD0C141332}"/>
              </a:ext>
            </a:extLst>
          </p:cNvPr>
          <p:cNvSpPr>
            <a:spLocks noGrp="1"/>
          </p:cNvSpPr>
          <p:nvPr>
            <p:ph type="title"/>
          </p:nvPr>
        </p:nvSpPr>
        <p:spPr>
          <a:xfrm>
            <a:off x="640080" y="325369"/>
            <a:ext cx="4368602" cy="1956841"/>
          </a:xfrm>
        </p:spPr>
        <p:txBody>
          <a:bodyPr anchor="b">
            <a:normAutofit/>
          </a:bodyPr>
          <a:lstStyle/>
          <a:p>
            <a:r>
              <a:rPr lang="en-US" sz="5400" dirty="0">
                <a:latin typeface="Tahoma" panose="020B0604030504040204" pitchFamily="34" charset="0"/>
                <a:ea typeface="Tahoma" panose="020B0604030504040204" pitchFamily="34" charset="0"/>
                <a:cs typeface="Tahoma" panose="020B0604030504040204" pitchFamily="34" charset="0"/>
              </a:rPr>
              <a:t>Hear my voice</a:t>
            </a:r>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5A74367-CDA4-4977-6740-11AE1FDABBA6}"/>
              </a:ext>
            </a:extLst>
          </p:cNvPr>
          <p:cNvSpPr>
            <a:spLocks noGrp="1"/>
          </p:cNvSpPr>
          <p:nvPr>
            <p:ph idx="1"/>
          </p:nvPr>
        </p:nvSpPr>
        <p:spPr>
          <a:xfrm>
            <a:off x="640080" y="2872899"/>
            <a:ext cx="4243589" cy="3320668"/>
          </a:xfrm>
        </p:spPr>
        <p:txBody>
          <a:bodyPr>
            <a:normAutofit/>
          </a:bodyPr>
          <a:lstStyle/>
          <a:p>
            <a:r>
              <a:rPr lang="en-US" sz="2600" dirty="0" err="1">
                <a:latin typeface="Tahoma" panose="020B0604030504040204" pitchFamily="34" charset="0"/>
                <a:ea typeface="Tahoma" panose="020B0604030504040204" pitchFamily="34" charset="0"/>
                <a:cs typeface="Tahoma" panose="020B0604030504040204" pitchFamily="34" charset="0"/>
              </a:rPr>
              <a:t>DeafHope</a:t>
            </a:r>
            <a:r>
              <a:rPr lang="en-US" sz="2600" dirty="0">
                <a:latin typeface="Tahoma" panose="020B0604030504040204" pitchFamily="34" charset="0"/>
                <a:ea typeface="Tahoma" panose="020B0604030504040204" pitchFamily="34" charset="0"/>
                <a:cs typeface="Tahoma" panose="020B0604030504040204" pitchFamily="34" charset="0"/>
              </a:rPr>
              <a:t> – Ruthie’s Story</a:t>
            </a:r>
          </a:p>
          <a:p>
            <a:pPr marL="457200" lvl="1" indent="0">
              <a:buNone/>
            </a:pPr>
            <a:r>
              <a:rPr lang="en-US" sz="2600" dirty="0">
                <a:latin typeface="Tahoma" panose="020B0604030504040204" pitchFamily="34" charset="0"/>
                <a:ea typeface="Tahoma" panose="020B0604030504040204" pitchFamily="34" charset="0"/>
                <a:cs typeface="Tahoma" panose="020B0604030504040204" pitchFamily="34" charset="0"/>
                <a:hlinkClick r:id="rId3"/>
              </a:rPr>
              <a:t>https://www.deaf-hope.org/project/ruthies-story/</a:t>
            </a:r>
            <a:r>
              <a:rPr lang="en-US" sz="2600" dirty="0">
                <a:latin typeface="Tahoma" panose="020B0604030504040204" pitchFamily="34" charset="0"/>
                <a:ea typeface="Tahoma" panose="020B0604030504040204" pitchFamily="34" charset="0"/>
                <a:cs typeface="Tahoma" panose="020B0604030504040204" pitchFamily="34" charset="0"/>
              </a:rPr>
              <a:t> </a:t>
            </a:r>
          </a:p>
          <a:p>
            <a:pPr marL="457200" lvl="1" indent="0">
              <a:buNone/>
            </a:pPr>
            <a:endParaRPr lang="en-US" sz="2200" dirty="0"/>
          </a:p>
          <a:p>
            <a:pPr marL="457200" lvl="1" indent="0">
              <a:buNone/>
            </a:pPr>
            <a:endParaRPr lang="en-US" sz="2200" dirty="0"/>
          </a:p>
        </p:txBody>
      </p:sp>
      <p:pic>
        <p:nvPicPr>
          <p:cNvPr id="5" name="Picture 4" descr="A picture showing a woman named Ruthie, wearing glasses with short brown hair. She is signing in ASL with her right hand. She has a serious expression on her face.">
            <a:extLst>
              <a:ext uri="{FF2B5EF4-FFF2-40B4-BE49-F238E27FC236}">
                <a16:creationId xmlns:a16="http://schemas.microsoft.com/office/drawing/2014/main" id="{FD59DF41-77B3-CAFA-D8B3-F6003B6DF344}"/>
              </a:ext>
            </a:extLst>
          </p:cNvPr>
          <p:cNvPicPr>
            <a:picLocks noChangeAspect="1"/>
          </p:cNvPicPr>
          <p:nvPr/>
        </p:nvPicPr>
        <p:blipFill rotWithShape="1">
          <a:blip r:embed="rId4"/>
          <a:srcRect l="15310" r="23756" b="-1"/>
          <a:stretch/>
        </p:blipFill>
        <p:spPr>
          <a:xfrm>
            <a:off x="5007157" y="325369"/>
            <a:ext cx="718179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8" name="Picture 7" descr="A picture containing icon&#10;&#10;Description automatically generated">
            <a:extLst>
              <a:ext uri="{FF2B5EF4-FFF2-40B4-BE49-F238E27FC236}">
                <a16:creationId xmlns:a16="http://schemas.microsoft.com/office/drawing/2014/main" id="{474EBCB0-3DA5-A818-7726-9877F6ED17F5}"/>
              </a:ext>
            </a:extLst>
          </p:cNvPr>
          <p:cNvPicPr>
            <a:picLocks noChangeAspect="1"/>
          </p:cNvPicPr>
          <p:nvPr/>
        </p:nvPicPr>
        <p:blipFill>
          <a:blip r:embed="rId5"/>
          <a:stretch>
            <a:fillRect/>
          </a:stretch>
        </p:blipFill>
        <p:spPr>
          <a:xfrm>
            <a:off x="3845363" y="-2309"/>
            <a:ext cx="1803399" cy="1803399"/>
          </a:xfrm>
          <a:prstGeom prst="rect">
            <a:avLst/>
          </a:prstGeom>
        </p:spPr>
      </p:pic>
    </p:spTree>
    <p:extLst>
      <p:ext uri="{BB962C8B-B14F-4D97-AF65-F5344CB8AC3E}">
        <p14:creationId xmlns:p14="http://schemas.microsoft.com/office/powerpoint/2010/main" val="29937817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4E66D3-0DE3-1767-A9C4-B72ACB9B0200}"/>
              </a:ext>
            </a:extLst>
          </p:cNvPr>
          <p:cNvSpPr>
            <a:spLocks noGrp="1"/>
          </p:cNvSpPr>
          <p:nvPr>
            <p:ph type="title"/>
          </p:nvPr>
        </p:nvSpPr>
        <p:spPr>
          <a:xfrm>
            <a:off x="5297762" y="610363"/>
            <a:ext cx="6251110" cy="1648253"/>
          </a:xfrm>
        </p:spPr>
        <p:txBody>
          <a:bodyPr anchor="b">
            <a:normAutofit/>
          </a:bodyPr>
          <a:lstStyle/>
          <a:p>
            <a:r>
              <a:rPr lang="en-US" sz="5400" dirty="0">
                <a:latin typeface="Tahoma" panose="020B0604030504040204" pitchFamily="34" charset="0"/>
                <a:ea typeface="Tahoma" panose="020B0604030504040204" pitchFamily="34" charset="0"/>
                <a:cs typeface="Tahoma" panose="020B0604030504040204" pitchFamily="34" charset="0"/>
              </a:rPr>
              <a:t>What did we just learn?</a:t>
            </a:r>
          </a:p>
        </p:txBody>
      </p:sp>
      <p:pic>
        <p:nvPicPr>
          <p:cNvPr id="5" name="Picture 4" descr="A picture containing an image of Rodin's sculpture The Thinker. &#10;&#10;">
            <a:extLst>
              <a:ext uri="{FF2B5EF4-FFF2-40B4-BE49-F238E27FC236}">
                <a16:creationId xmlns:a16="http://schemas.microsoft.com/office/drawing/2014/main" id="{7A173C97-24AC-06EC-DE3D-6BBA3C5635FD}"/>
              </a:ext>
            </a:extLst>
          </p:cNvPr>
          <p:cNvPicPr>
            <a:picLocks noChangeAspect="1"/>
          </p:cNvPicPr>
          <p:nvPr/>
        </p:nvPicPr>
        <p:blipFill rotWithShape="1">
          <a:blip r:embed="rId3"/>
          <a:srcRect l="2899" r="7744"/>
          <a:stretch/>
        </p:blipFill>
        <p:spPr>
          <a:xfrm flipH="1">
            <a:off x="242290" y="178143"/>
            <a:ext cx="4415392" cy="6501713"/>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2"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E83B3EB-C78F-C666-272C-30207434410A}"/>
              </a:ext>
            </a:extLst>
          </p:cNvPr>
          <p:cNvSpPr>
            <a:spLocks noGrp="1"/>
          </p:cNvSpPr>
          <p:nvPr>
            <p:ph idx="1"/>
          </p:nvPr>
        </p:nvSpPr>
        <p:spPr>
          <a:xfrm>
            <a:off x="5297762" y="3003805"/>
            <a:ext cx="6251110" cy="3483864"/>
          </a:xfrm>
        </p:spPr>
        <p:txBody>
          <a:bodyPr>
            <a:normAutofit/>
          </a:bodyPr>
          <a:lstStyle/>
          <a:p>
            <a:r>
              <a:rPr lang="en-US" dirty="0">
                <a:latin typeface="Tahoma" panose="020B0604030504040204" pitchFamily="34" charset="0"/>
                <a:ea typeface="Tahoma" panose="020B0604030504040204" pitchFamily="34" charset="0"/>
                <a:cs typeface="Tahoma" panose="020B0604030504040204" pitchFamily="34" charset="0"/>
              </a:rPr>
              <a:t>Reflect  </a:t>
            </a:r>
          </a:p>
          <a:p>
            <a:endParaRPr lang="en-US" dirty="0">
              <a:latin typeface="Tahoma" panose="020B0604030504040204" pitchFamily="34" charset="0"/>
              <a:ea typeface="Tahoma" panose="020B0604030504040204" pitchFamily="34" charset="0"/>
              <a:cs typeface="Tahoma" panose="020B0604030504040204" pitchFamily="34" charset="0"/>
            </a:endParaRPr>
          </a:p>
          <a:p>
            <a:r>
              <a:rPr lang="en-US" dirty="0">
                <a:latin typeface="Tahoma" panose="020B0604030504040204" pitchFamily="34" charset="0"/>
                <a:ea typeface="Tahoma" panose="020B0604030504040204" pitchFamily="34" charset="0"/>
                <a:cs typeface="Tahoma" panose="020B0604030504040204" pitchFamily="34" charset="0"/>
              </a:rPr>
              <a:t>Learn</a:t>
            </a:r>
          </a:p>
          <a:p>
            <a:endParaRPr lang="en-US" dirty="0">
              <a:latin typeface="Tahoma" panose="020B0604030504040204" pitchFamily="34" charset="0"/>
              <a:ea typeface="Tahoma" panose="020B0604030504040204" pitchFamily="34" charset="0"/>
              <a:cs typeface="Tahoma" panose="020B0604030504040204" pitchFamily="34" charset="0"/>
            </a:endParaRPr>
          </a:p>
          <a:p>
            <a:r>
              <a:rPr lang="en-US" dirty="0">
                <a:latin typeface="Tahoma" panose="020B0604030504040204" pitchFamily="34" charset="0"/>
                <a:ea typeface="Tahoma" panose="020B0604030504040204" pitchFamily="34" charset="0"/>
                <a:cs typeface="Tahoma" panose="020B0604030504040204" pitchFamily="34" charset="0"/>
              </a:rPr>
              <a:t>Respond</a:t>
            </a:r>
          </a:p>
        </p:txBody>
      </p:sp>
      <p:pic>
        <p:nvPicPr>
          <p:cNvPr id="8" name="Picture 7" descr="A picture containing icon&#10;&#10;Description automatically generated">
            <a:extLst>
              <a:ext uri="{FF2B5EF4-FFF2-40B4-BE49-F238E27FC236}">
                <a16:creationId xmlns:a16="http://schemas.microsoft.com/office/drawing/2014/main" id="{80D8BBA6-20AF-25C1-1ABD-33C05566380C}"/>
              </a:ext>
            </a:extLst>
          </p:cNvPr>
          <p:cNvPicPr>
            <a:picLocks noChangeAspect="1"/>
          </p:cNvPicPr>
          <p:nvPr/>
        </p:nvPicPr>
        <p:blipFill>
          <a:blip r:embed="rId4"/>
          <a:stretch>
            <a:fillRect/>
          </a:stretch>
        </p:blipFill>
        <p:spPr>
          <a:xfrm>
            <a:off x="9745473" y="4869435"/>
            <a:ext cx="1803399" cy="1803399"/>
          </a:xfrm>
          <a:prstGeom prst="rect">
            <a:avLst/>
          </a:prstGeom>
        </p:spPr>
      </p:pic>
    </p:spTree>
    <p:extLst>
      <p:ext uri="{BB962C8B-B14F-4D97-AF65-F5344CB8AC3E}">
        <p14:creationId xmlns:p14="http://schemas.microsoft.com/office/powerpoint/2010/main" val="35067368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6839A9-35B4-0B99-0161-CE30C0BC842A}"/>
              </a:ext>
            </a:extLst>
          </p:cNvPr>
          <p:cNvSpPr>
            <a:spLocks noGrp="1"/>
          </p:cNvSpPr>
          <p:nvPr>
            <p:ph type="title"/>
          </p:nvPr>
        </p:nvSpPr>
        <p:spPr>
          <a:xfrm>
            <a:off x="630936" y="639520"/>
            <a:ext cx="3429000" cy="1719072"/>
          </a:xfrm>
        </p:spPr>
        <p:txBody>
          <a:bodyPr anchor="b">
            <a:normAutofit/>
          </a:bodyPr>
          <a:lstStyle/>
          <a:p>
            <a:r>
              <a:rPr lang="en-US" sz="5400" b="1">
                <a:latin typeface="Tahoma" panose="020B0604030504040204" pitchFamily="34" charset="0"/>
                <a:ea typeface="Tahoma" panose="020B0604030504040204" pitchFamily="34" charset="0"/>
                <a:cs typeface="Tahoma" panose="020B0604030504040204" pitchFamily="34" charset="0"/>
              </a:rPr>
              <a:t>Reflect</a:t>
            </a:r>
          </a:p>
        </p:txBody>
      </p:sp>
      <p:sp>
        <p:nvSpPr>
          <p:cNvPr id="12"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8178D04-B0E5-3781-E918-B2C09BEB3502}"/>
              </a:ext>
            </a:extLst>
          </p:cNvPr>
          <p:cNvSpPr>
            <a:spLocks noGrp="1"/>
          </p:cNvSpPr>
          <p:nvPr>
            <p:ph idx="1"/>
          </p:nvPr>
        </p:nvSpPr>
        <p:spPr>
          <a:xfrm>
            <a:off x="630936" y="2807208"/>
            <a:ext cx="3429000" cy="3410712"/>
          </a:xfrm>
        </p:spPr>
        <p:txBody>
          <a:bodyPr anchor="t">
            <a:normAutofit/>
          </a:bodyPr>
          <a:lstStyle/>
          <a:p>
            <a:r>
              <a:rPr lang="en-US" dirty="0">
                <a:latin typeface="Tahoma" panose="020B0604030504040204" pitchFamily="34" charset="0"/>
                <a:ea typeface="Tahoma" panose="020B0604030504040204" pitchFamily="34" charset="0"/>
                <a:cs typeface="Tahoma" panose="020B0604030504040204" pitchFamily="34" charset="0"/>
              </a:rPr>
              <a:t>Pair and Share</a:t>
            </a:r>
          </a:p>
          <a:p>
            <a:endParaRPr lang="en-US" sz="2200" dirty="0">
              <a:latin typeface="Tahoma" panose="020B0604030504040204" pitchFamily="34" charset="0"/>
              <a:ea typeface="Tahoma" panose="020B0604030504040204" pitchFamily="34" charset="0"/>
              <a:cs typeface="Tahoma" panose="020B0604030504040204" pitchFamily="34" charset="0"/>
            </a:endParaRPr>
          </a:p>
          <a:p>
            <a:endParaRPr lang="en-US" sz="2200" dirty="0">
              <a:latin typeface="Tahoma" panose="020B0604030504040204" pitchFamily="34" charset="0"/>
              <a:ea typeface="Tahoma" panose="020B0604030504040204" pitchFamily="34" charset="0"/>
              <a:cs typeface="Tahoma" panose="020B0604030504040204" pitchFamily="34" charset="0"/>
            </a:endParaRPr>
          </a:p>
        </p:txBody>
      </p:sp>
      <p:pic>
        <p:nvPicPr>
          <p:cNvPr id="5" name="Picture 4" descr="An image showing two figures facing each other. Each has a speech bubble over their heads indicating they are in conversation with each other.&#10;&#10;">
            <a:extLst>
              <a:ext uri="{FF2B5EF4-FFF2-40B4-BE49-F238E27FC236}">
                <a16:creationId xmlns:a16="http://schemas.microsoft.com/office/drawing/2014/main" id="{8CB78EEC-7F50-3D40-3E0D-28C658496FB3}"/>
              </a:ext>
            </a:extLst>
          </p:cNvPr>
          <p:cNvPicPr>
            <a:picLocks noChangeAspect="1"/>
          </p:cNvPicPr>
          <p:nvPr/>
        </p:nvPicPr>
        <p:blipFill>
          <a:blip r:embed="rId3"/>
          <a:stretch>
            <a:fillRect/>
          </a:stretch>
        </p:blipFill>
        <p:spPr>
          <a:xfrm>
            <a:off x="4864655" y="1163454"/>
            <a:ext cx="4880818" cy="4343927"/>
          </a:xfrm>
          <a:prstGeom prst="rect">
            <a:avLst/>
          </a:prstGeom>
        </p:spPr>
      </p:pic>
      <p:pic>
        <p:nvPicPr>
          <p:cNvPr id="8" name="Picture 7" descr="A picture containing icon&#10;&#10;Description automatically generated">
            <a:extLst>
              <a:ext uri="{FF2B5EF4-FFF2-40B4-BE49-F238E27FC236}">
                <a16:creationId xmlns:a16="http://schemas.microsoft.com/office/drawing/2014/main" id="{33E4B5A0-7C2A-6F49-4642-CA572161F5F6}"/>
              </a:ext>
            </a:extLst>
          </p:cNvPr>
          <p:cNvPicPr>
            <a:picLocks noChangeAspect="1"/>
          </p:cNvPicPr>
          <p:nvPr/>
        </p:nvPicPr>
        <p:blipFill>
          <a:blip r:embed="rId4"/>
          <a:stretch>
            <a:fillRect/>
          </a:stretch>
        </p:blipFill>
        <p:spPr>
          <a:xfrm>
            <a:off x="9745473" y="4869435"/>
            <a:ext cx="1803399" cy="1803399"/>
          </a:xfrm>
          <a:prstGeom prst="rect">
            <a:avLst/>
          </a:prstGeom>
        </p:spPr>
      </p:pic>
    </p:spTree>
    <p:extLst>
      <p:ext uri="{BB962C8B-B14F-4D97-AF65-F5344CB8AC3E}">
        <p14:creationId xmlns:p14="http://schemas.microsoft.com/office/powerpoint/2010/main" val="22653854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3F17A-AEB2-451D-AE3D-563F1BDAAA8D}"/>
              </a:ext>
            </a:extLst>
          </p:cNvPr>
          <p:cNvSpPr>
            <a:spLocks noGrp="1"/>
          </p:cNvSpPr>
          <p:nvPr>
            <p:ph type="title"/>
          </p:nvPr>
        </p:nvSpPr>
        <p:spPr/>
        <p:txBody>
          <a:bodyPr/>
          <a:lstStyle/>
          <a:p>
            <a:r>
              <a:rPr lang="en-US" dirty="0"/>
              <a:t>Additional resource links to Ruthie’s Story</a:t>
            </a:r>
          </a:p>
        </p:txBody>
      </p:sp>
      <p:sp>
        <p:nvSpPr>
          <p:cNvPr id="3" name="Content Placeholder 2">
            <a:extLst>
              <a:ext uri="{FF2B5EF4-FFF2-40B4-BE49-F238E27FC236}">
                <a16:creationId xmlns:a16="http://schemas.microsoft.com/office/drawing/2014/main" id="{0D5F1141-901D-406C-839E-C7F95B5C39C3}"/>
              </a:ext>
            </a:extLst>
          </p:cNvPr>
          <p:cNvSpPr>
            <a:spLocks noGrp="1"/>
          </p:cNvSpPr>
          <p:nvPr>
            <p:ph idx="1"/>
          </p:nvPr>
        </p:nvSpPr>
        <p:spPr/>
        <p:txBody>
          <a:bodyPr/>
          <a:lstStyle/>
          <a:p>
            <a:r>
              <a:rPr lang="en-US" dirty="0"/>
              <a:t>Ruthie now:</a:t>
            </a:r>
          </a:p>
          <a:p>
            <a:r>
              <a:rPr lang="en-US" u="sng" dirty="0">
                <a:hlinkClick r:id="rId3"/>
              </a:rPr>
              <a:t>https://www.rit.edu/ntid/50reunion/entertainment/ruthie-jordan</a:t>
            </a:r>
            <a:endParaRPr lang="en-US" dirty="0"/>
          </a:p>
          <a:p>
            <a:r>
              <a:rPr lang="en-US" dirty="0"/>
              <a:t>Ruthie’s work with the Colorado Coalition Against Sexual Assault</a:t>
            </a:r>
          </a:p>
          <a:p>
            <a:r>
              <a:rPr lang="en-US" u="sng" dirty="0">
                <a:hlinkClick r:id="rId4"/>
              </a:rPr>
              <a:t>https://www.ccasa.org/programs/special-projects/digitalstorytelling/</a:t>
            </a:r>
            <a:endParaRPr lang="en-US" dirty="0"/>
          </a:p>
          <a:p>
            <a:r>
              <a:rPr lang="en-US" dirty="0"/>
              <a:t>Article about her testimony for </a:t>
            </a:r>
            <a:r>
              <a:rPr lang="en-US" dirty="0" err="1"/>
              <a:t>Jini</a:t>
            </a:r>
            <a:r>
              <a:rPr lang="en-US" dirty="0"/>
              <a:t> Barnum:</a:t>
            </a:r>
          </a:p>
          <a:p>
            <a:r>
              <a:rPr lang="en-US" u="sng" dirty="0">
                <a:hlinkClick r:id="rId5"/>
              </a:rPr>
              <a:t>https://www.courant.com/news/connecticut/hc-middletown-garofalo-sentencing-20150616-story.html</a:t>
            </a:r>
            <a:endParaRPr lang="en-US" dirty="0"/>
          </a:p>
          <a:p>
            <a:pPr marL="0" indent="0">
              <a:buNone/>
            </a:pPr>
            <a:endParaRPr lang="en-US" dirty="0"/>
          </a:p>
        </p:txBody>
      </p:sp>
    </p:spTree>
    <p:extLst>
      <p:ext uri="{BB962C8B-B14F-4D97-AF65-F5344CB8AC3E}">
        <p14:creationId xmlns:p14="http://schemas.microsoft.com/office/powerpoint/2010/main" val="37886467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70E675-F5BC-B712-61A8-B70575483F48}"/>
              </a:ext>
            </a:extLst>
          </p:cNvPr>
          <p:cNvSpPr>
            <a:spLocks noGrp="1"/>
          </p:cNvSpPr>
          <p:nvPr>
            <p:ph type="title"/>
          </p:nvPr>
        </p:nvSpPr>
        <p:spPr>
          <a:xfrm>
            <a:off x="838200" y="365125"/>
            <a:ext cx="10515600" cy="1325563"/>
          </a:xfrm>
        </p:spPr>
        <p:txBody>
          <a:bodyPr>
            <a:normAutofit/>
          </a:bodyPr>
          <a:lstStyle/>
          <a:p>
            <a:r>
              <a:rPr lang="en-US" sz="4200" dirty="0">
                <a:latin typeface="Tahoma" panose="020B0604030504040204" pitchFamily="34" charset="0"/>
                <a:ea typeface="Tahoma" panose="020B0604030504040204" pitchFamily="34" charset="0"/>
                <a:cs typeface="Tahoma" panose="020B0604030504040204" pitchFamily="34" charset="0"/>
              </a:rPr>
              <a:t>What do we mean by “Disability”?</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picture containing icon&#10;&#10;Description automatically generated">
            <a:extLst>
              <a:ext uri="{FF2B5EF4-FFF2-40B4-BE49-F238E27FC236}">
                <a16:creationId xmlns:a16="http://schemas.microsoft.com/office/drawing/2014/main" id="{4131B1B6-ADDA-9F7B-842E-66454AFA29B7}"/>
              </a:ext>
            </a:extLst>
          </p:cNvPr>
          <p:cNvPicPr>
            <a:picLocks noGrp="1" noChangeAspect="1"/>
          </p:cNvPicPr>
          <p:nvPr>
            <p:ph idx="1"/>
          </p:nvPr>
        </p:nvPicPr>
        <p:blipFill>
          <a:blip r:embed="rId3"/>
          <a:stretch>
            <a:fillRect/>
          </a:stretch>
        </p:blipFill>
        <p:spPr>
          <a:xfrm>
            <a:off x="9451736" y="4421647"/>
            <a:ext cx="2071228" cy="2071228"/>
          </a:xfrm>
          <a:prstGeom prst="rect">
            <a:avLst/>
          </a:prstGeom>
        </p:spPr>
      </p:pic>
      <p:sp>
        <p:nvSpPr>
          <p:cNvPr id="4" name="TextBox 3">
            <a:extLst>
              <a:ext uri="{FF2B5EF4-FFF2-40B4-BE49-F238E27FC236}">
                <a16:creationId xmlns:a16="http://schemas.microsoft.com/office/drawing/2014/main" id="{26C0D0DA-9B7C-66D7-6202-44606A7B840C}"/>
              </a:ext>
            </a:extLst>
          </p:cNvPr>
          <p:cNvSpPr txBox="1"/>
          <p:nvPr/>
        </p:nvSpPr>
        <p:spPr>
          <a:xfrm>
            <a:off x="838200" y="1827980"/>
            <a:ext cx="8713695" cy="4524315"/>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Disabilities can be visual, auditory, physical, communicative, developmental or emotional. Some individuals have a combination of disabilities.</a:t>
            </a:r>
          </a:p>
          <a:p>
            <a:endParaRPr lang="en-US" sz="2800" dirty="0">
              <a:latin typeface="Tahoma" panose="020B0604030504040204" pitchFamily="34" charset="0"/>
              <a:ea typeface="Tahoma" panose="020B0604030504040204" pitchFamily="34" charset="0"/>
              <a:cs typeface="Tahoma" panose="020B0604030504040204" pitchFamily="34" charset="0"/>
            </a:endParaRPr>
          </a:p>
          <a:p>
            <a:r>
              <a:rPr lang="en-US" sz="2800" dirty="0">
                <a:latin typeface="Tahoma" panose="020B0604030504040204" pitchFamily="34" charset="0"/>
                <a:ea typeface="Tahoma" panose="020B0604030504040204" pitchFamily="34" charset="0"/>
                <a:cs typeface="Tahoma" panose="020B0604030504040204" pitchFamily="34" charset="0"/>
              </a:rPr>
              <a:t>Not all disabilities can be seen.</a:t>
            </a:r>
          </a:p>
          <a:p>
            <a:endParaRPr lang="en-US" sz="2800" dirty="0">
              <a:latin typeface="Tahoma" panose="020B0604030504040204" pitchFamily="34" charset="0"/>
              <a:ea typeface="Tahoma" panose="020B0604030504040204" pitchFamily="34" charset="0"/>
              <a:cs typeface="Tahoma" panose="020B0604030504040204" pitchFamily="34" charset="0"/>
            </a:endParaRPr>
          </a:p>
          <a:p>
            <a:r>
              <a:rPr lang="en-US" sz="2800" dirty="0">
                <a:latin typeface="Tahoma" panose="020B0604030504040204" pitchFamily="34" charset="0"/>
                <a:ea typeface="Tahoma" panose="020B0604030504040204" pitchFamily="34" charset="0"/>
                <a:cs typeface="Tahoma" panose="020B0604030504040204" pitchFamily="34" charset="0"/>
              </a:rPr>
              <a:t>The Americans Disabilities Act (ADA) covers more than 900 different disabilities.</a:t>
            </a:r>
          </a:p>
          <a:p>
            <a:pPr algn="ctr"/>
            <a:endParaRPr lang="en-US" sz="3200" b="1" u="sng" dirty="0">
              <a:latin typeface="Tahoma" panose="020B0604030504040204" pitchFamily="34" charset="0"/>
              <a:ea typeface="Tahoma" panose="020B0604030504040204" pitchFamily="34" charset="0"/>
              <a:cs typeface="Tahoma" panose="020B0604030504040204" pitchFamily="34" charset="0"/>
            </a:endParaRPr>
          </a:p>
          <a:p>
            <a:pPr algn="ctr"/>
            <a:r>
              <a:rPr lang="en-US" sz="3200" b="1" u="sng" dirty="0" err="1">
                <a:latin typeface="Tahoma" panose="020B0604030504040204" pitchFamily="34" charset="0"/>
                <a:ea typeface="Tahoma" panose="020B0604030504040204" pitchFamily="34" charset="0"/>
                <a:cs typeface="Tahoma" panose="020B0604030504040204" pitchFamily="34" charset="0"/>
              </a:rPr>
              <a:t>DIS</a:t>
            </a:r>
            <a:r>
              <a:rPr lang="en-US" sz="3200" b="1" dirty="0" err="1">
                <a:latin typeface="Tahoma" panose="020B0604030504040204" pitchFamily="34" charset="0"/>
                <a:ea typeface="Tahoma" panose="020B0604030504040204" pitchFamily="34" charset="0"/>
                <a:cs typeface="Tahoma" panose="020B0604030504040204" pitchFamily="34" charset="0"/>
              </a:rPr>
              <a:t>ability</a:t>
            </a:r>
            <a:r>
              <a:rPr lang="en-US" sz="3200" b="1" dirty="0">
                <a:latin typeface="Tahoma" panose="020B0604030504040204" pitchFamily="34" charset="0"/>
                <a:ea typeface="Tahoma" panose="020B0604030504040204" pitchFamily="34" charset="0"/>
                <a:cs typeface="Tahoma" panose="020B0604030504040204" pitchFamily="34" charset="0"/>
              </a:rPr>
              <a:t>     </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b="1" u="sng" dirty="0">
                <a:latin typeface="Tahoma" panose="020B0604030504040204" pitchFamily="34" charset="0"/>
                <a:ea typeface="Tahoma" panose="020B0604030504040204" pitchFamily="34" charset="0"/>
                <a:cs typeface="Tahoma" panose="020B0604030504040204" pitchFamily="34" charset="0"/>
              </a:rPr>
              <a:t>In</a:t>
            </a:r>
            <a:r>
              <a:rPr lang="en-US" sz="3200" b="1" dirty="0">
                <a:latin typeface="Tahoma" panose="020B0604030504040204" pitchFamily="34" charset="0"/>
                <a:ea typeface="Tahoma" panose="020B0604030504040204" pitchFamily="34" charset="0"/>
                <a:cs typeface="Tahoma" panose="020B0604030504040204" pitchFamily="34" charset="0"/>
              </a:rPr>
              <a:t>ability</a:t>
            </a:r>
            <a:r>
              <a:rPr lang="en-US" sz="3200" dirty="0">
                <a:latin typeface="Tahoma" panose="020B0604030504040204" pitchFamily="34" charset="0"/>
                <a:ea typeface="Tahoma" panose="020B0604030504040204" pitchFamily="34" charset="0"/>
                <a:cs typeface="Tahoma" panose="020B0604030504040204" pitchFamily="34" charset="0"/>
              </a:rPr>
              <a:t>. </a:t>
            </a:r>
            <a:endParaRPr lang="en-US" sz="2800" dirty="0">
              <a:latin typeface="Tahoma" panose="020B0604030504040204" pitchFamily="34" charset="0"/>
              <a:ea typeface="Tahoma" panose="020B0604030504040204" pitchFamily="34" charset="0"/>
              <a:cs typeface="Tahoma" panose="020B0604030504040204" pitchFamily="34" charset="0"/>
            </a:endParaRPr>
          </a:p>
        </p:txBody>
      </p:sp>
      <p:sp>
        <p:nvSpPr>
          <p:cNvPr id="5" name="Not Equal 4" descr="Unequal sign">
            <a:extLst>
              <a:ext uri="{FF2B5EF4-FFF2-40B4-BE49-F238E27FC236}">
                <a16:creationId xmlns:a16="http://schemas.microsoft.com/office/drawing/2014/main" id="{1BC00BAE-6A95-F304-1346-28E1F2FC9412}"/>
              </a:ext>
            </a:extLst>
          </p:cNvPr>
          <p:cNvSpPr/>
          <p:nvPr/>
        </p:nvSpPr>
        <p:spPr>
          <a:xfrm>
            <a:off x="4917141" y="5761088"/>
            <a:ext cx="806823" cy="548640"/>
          </a:xfrm>
          <a:prstGeom prst="mathNotEqual">
            <a:avLst/>
          </a:prstGeom>
          <a:solidFill>
            <a:schemeClr val="tx1"/>
          </a:solidFill>
          <a:ln w="0">
            <a:extLst>
              <a:ext uri="{C807C97D-BFC1-408E-A445-0C87EB9F89A2}">
                <ask:lineSketchStyleProps xmlns:ask="http://schemas.microsoft.com/office/drawing/2018/sketchyshapes" xmln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5368264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70E675-F5BC-B712-61A8-B70575483F48}"/>
              </a:ext>
            </a:extLst>
          </p:cNvPr>
          <p:cNvSpPr>
            <a:spLocks noGrp="1"/>
          </p:cNvSpPr>
          <p:nvPr>
            <p:ph type="title"/>
          </p:nvPr>
        </p:nvSpPr>
        <p:spPr>
          <a:xfrm>
            <a:off x="838200" y="365125"/>
            <a:ext cx="10515600" cy="1325563"/>
          </a:xfrm>
        </p:spPr>
        <p:txBody>
          <a:bodyPr>
            <a:normAutofit/>
          </a:bodyPr>
          <a:lstStyle/>
          <a:p>
            <a:r>
              <a:rPr lang="en-US" sz="5000">
                <a:latin typeface="Tahoma" panose="020B0604030504040204" pitchFamily="34" charset="0"/>
                <a:ea typeface="Tahoma" panose="020B0604030504040204" pitchFamily="34" charset="0"/>
                <a:cs typeface="Tahoma" panose="020B0604030504040204" pitchFamily="34" charset="0"/>
              </a:rPr>
              <a:t>What do we mean by “Older Adult”?</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picture containing icon&#10;&#10;Description automatically generated">
            <a:extLst>
              <a:ext uri="{FF2B5EF4-FFF2-40B4-BE49-F238E27FC236}">
                <a16:creationId xmlns:a16="http://schemas.microsoft.com/office/drawing/2014/main" id="{69DB41DC-02A5-DA22-F6CE-AB906E4CF98E}"/>
              </a:ext>
            </a:extLst>
          </p:cNvPr>
          <p:cNvPicPr>
            <a:picLocks noGrp="1" noChangeAspect="1"/>
          </p:cNvPicPr>
          <p:nvPr>
            <p:ph idx="1"/>
          </p:nvPr>
        </p:nvPicPr>
        <p:blipFill>
          <a:blip r:embed="rId3"/>
          <a:stretch>
            <a:fillRect/>
          </a:stretch>
        </p:blipFill>
        <p:spPr>
          <a:xfrm>
            <a:off x="9735671" y="4705582"/>
            <a:ext cx="1787293" cy="1787293"/>
          </a:xfrm>
          <a:prstGeom prst="rect">
            <a:avLst/>
          </a:prstGeom>
        </p:spPr>
      </p:pic>
      <p:sp>
        <p:nvSpPr>
          <p:cNvPr id="4" name="TextBox 3">
            <a:extLst>
              <a:ext uri="{FF2B5EF4-FFF2-40B4-BE49-F238E27FC236}">
                <a16:creationId xmlns:a16="http://schemas.microsoft.com/office/drawing/2014/main" id="{234CA786-26AF-FEFA-5ACD-BF93A469AAF4}"/>
              </a:ext>
            </a:extLst>
          </p:cNvPr>
          <p:cNvSpPr txBox="1"/>
          <p:nvPr/>
        </p:nvSpPr>
        <p:spPr>
          <a:xfrm>
            <a:off x="669036" y="2055813"/>
            <a:ext cx="9584436" cy="3108543"/>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As defined in Illinois Compiled Statutes, an elderly person means a person 60 years of age or older. Although older adult is the preferred term for someone 60 and older in Illinois, statutory definitions use the term elderly person.</a:t>
            </a:r>
          </a:p>
          <a:p>
            <a:endParaRPr lang="en-US" sz="2800" dirty="0">
              <a:latin typeface="Tahoma" panose="020B0604030504040204" pitchFamily="34" charset="0"/>
              <a:ea typeface="Tahoma" panose="020B0604030504040204" pitchFamily="34" charset="0"/>
              <a:cs typeface="Tahoma" panose="020B0604030504040204" pitchFamily="34" charset="0"/>
            </a:endParaRPr>
          </a:p>
          <a:p>
            <a:r>
              <a:rPr lang="en-US" sz="2800" dirty="0">
                <a:latin typeface="Tahoma" panose="020B0604030504040204" pitchFamily="34" charset="0"/>
                <a:ea typeface="Tahoma" panose="020B0604030504040204" pitchFamily="34" charset="0"/>
                <a:cs typeface="Tahoma" panose="020B0604030504040204" pitchFamily="34" charset="0"/>
              </a:rPr>
              <a:t>More than one in every seven Americans is over age 65. (2020 data) This number is expected to grow.</a:t>
            </a:r>
          </a:p>
        </p:txBody>
      </p:sp>
    </p:spTree>
    <p:extLst>
      <p:ext uri="{BB962C8B-B14F-4D97-AF65-F5344CB8AC3E}">
        <p14:creationId xmlns:p14="http://schemas.microsoft.com/office/powerpoint/2010/main" val="25479915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6989F6-33EE-CB04-936F-2B25B2D504AA}"/>
              </a:ext>
            </a:extLst>
          </p:cNvPr>
          <p:cNvSpPr>
            <a:spLocks noGrp="1"/>
          </p:cNvSpPr>
          <p:nvPr>
            <p:ph type="title"/>
          </p:nvPr>
        </p:nvSpPr>
        <p:spPr>
          <a:xfrm>
            <a:off x="6739128" y="638089"/>
            <a:ext cx="4818888" cy="1476801"/>
          </a:xfrm>
        </p:spPr>
        <p:txBody>
          <a:bodyPr anchor="b">
            <a:normAutofit/>
          </a:bodyPr>
          <a:lstStyle/>
          <a:p>
            <a:r>
              <a:rPr lang="en-US" sz="5000">
                <a:latin typeface="Tahoma" panose="020B0604030504040204" pitchFamily="34" charset="0"/>
                <a:ea typeface="Tahoma" panose="020B0604030504040204" pitchFamily="34" charset="0"/>
                <a:cs typeface="Tahoma" panose="020B0604030504040204" pitchFamily="34" charset="0"/>
              </a:rPr>
              <a:t>Culture of Compliance</a:t>
            </a:r>
          </a:p>
        </p:txBody>
      </p:sp>
      <p:pic>
        <p:nvPicPr>
          <p:cNvPr id="5" name="Picture 4" descr="Two figures are standing next to a table with a safe full of money on it. One person looks stern and holds the key to the safe in one hand. The other hand is holding money. There are motion indicators to show that this person has just taken the money away from the other person, who appears surprised and distressed and is holding their hands in front of their body. &#10;">
            <a:extLst>
              <a:ext uri="{FF2B5EF4-FFF2-40B4-BE49-F238E27FC236}">
                <a16:creationId xmlns:a16="http://schemas.microsoft.com/office/drawing/2014/main" id="{CB24011D-E212-16D3-9FE1-FCB33974DD21}"/>
              </a:ext>
            </a:extLst>
          </p:cNvPr>
          <p:cNvPicPr>
            <a:picLocks noChangeAspect="1"/>
          </p:cNvPicPr>
          <p:nvPr/>
        </p:nvPicPr>
        <p:blipFill>
          <a:blip r:embed="rId3"/>
          <a:srcRect/>
          <a:stretch/>
        </p:blipFill>
        <p:spPr>
          <a:xfrm>
            <a:off x="1026343" y="1115762"/>
            <a:ext cx="4668154" cy="4626475"/>
          </a:xfrm>
          <a:prstGeom prst="rect">
            <a:avLst/>
          </a:prstGeom>
        </p:spPr>
      </p:pic>
      <p:sp>
        <p:nvSpPr>
          <p:cNvPr id="12" name="sketch line">
            <a:extLst>
              <a:ext uri="{FF2B5EF4-FFF2-40B4-BE49-F238E27FC236}">
                <a16:creationId xmlns:a16="http://schemas.microsoft.com/office/drawing/2014/main" id="{953EE71A-6488-4203-A7C4-77102FD0DC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912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5523BDB-2254-6FA6-B2E5-F485A30F74A7}"/>
              </a:ext>
            </a:extLst>
          </p:cNvPr>
          <p:cNvSpPr>
            <a:spLocks noGrp="1"/>
          </p:cNvSpPr>
          <p:nvPr>
            <p:ph idx="1"/>
          </p:nvPr>
        </p:nvSpPr>
        <p:spPr>
          <a:xfrm>
            <a:off x="6739128" y="2664886"/>
            <a:ext cx="4818888" cy="3550789"/>
          </a:xfrm>
        </p:spPr>
        <p:txBody>
          <a:bodyPr anchor="t">
            <a:normAutofit/>
          </a:bodyPr>
          <a:lstStyle/>
          <a:p>
            <a:r>
              <a:rPr lang="en-US" sz="2200" dirty="0">
                <a:latin typeface="Tahoma" panose="020B0604030504040204" pitchFamily="34" charset="0"/>
                <a:ea typeface="Tahoma" panose="020B0604030504040204" pitchFamily="34" charset="0"/>
                <a:cs typeface="Tahoma" panose="020B0604030504040204" pitchFamily="34" charset="0"/>
              </a:rPr>
              <a:t>How Power is used in relationships creates a </a:t>
            </a:r>
            <a:r>
              <a:rPr lang="en-US" sz="2200" b="1" dirty="0">
                <a:latin typeface="Tahoma" panose="020B0604030504040204" pitchFamily="34" charset="0"/>
                <a:ea typeface="Tahoma" panose="020B0604030504040204" pitchFamily="34" charset="0"/>
                <a:cs typeface="Tahoma" panose="020B0604030504040204" pitchFamily="34" charset="0"/>
              </a:rPr>
              <a:t>culture of compliance </a:t>
            </a:r>
            <a:r>
              <a:rPr lang="en-US" sz="2200" dirty="0">
                <a:latin typeface="Tahoma" panose="020B0604030504040204" pitchFamily="34" charset="0"/>
                <a:ea typeface="Tahoma" panose="020B0604030504040204" pitchFamily="34" charset="0"/>
                <a:cs typeface="Tahoma" panose="020B0604030504040204" pitchFamily="34" charset="0"/>
              </a:rPr>
              <a:t>for people with disabilities and older adults. </a:t>
            </a:r>
          </a:p>
          <a:p>
            <a:endParaRPr lang="en-US" sz="2200" dirty="0">
              <a:latin typeface="Tahoma" panose="020B0604030504040204" pitchFamily="34" charset="0"/>
              <a:ea typeface="Tahoma" panose="020B0604030504040204" pitchFamily="34" charset="0"/>
              <a:cs typeface="Tahoma" panose="020B0604030504040204" pitchFamily="34" charset="0"/>
            </a:endParaRPr>
          </a:p>
          <a:p>
            <a:r>
              <a:rPr lang="en-US" sz="2200" dirty="0">
                <a:latin typeface="Tahoma" panose="020B0604030504040204" pitchFamily="34" charset="0"/>
                <a:ea typeface="Tahoma" panose="020B0604030504040204" pitchFamily="34" charset="0"/>
                <a:cs typeface="Tahoma" panose="020B0604030504040204" pitchFamily="34" charset="0"/>
              </a:rPr>
              <a:t>It is a </a:t>
            </a:r>
            <a:r>
              <a:rPr lang="en-US" sz="2200" b="1" dirty="0">
                <a:latin typeface="Tahoma" panose="020B0604030504040204" pitchFamily="34" charset="0"/>
                <a:ea typeface="Tahoma" panose="020B0604030504040204" pitchFamily="34" charset="0"/>
                <a:cs typeface="Tahoma" panose="020B0604030504040204" pitchFamily="34" charset="0"/>
              </a:rPr>
              <a:t>survival strategy!</a:t>
            </a:r>
          </a:p>
        </p:txBody>
      </p:sp>
      <p:pic>
        <p:nvPicPr>
          <p:cNvPr id="8" name="Picture 7" descr="A picture containing icon&#10;&#10;Description automatically generated">
            <a:extLst>
              <a:ext uri="{FF2B5EF4-FFF2-40B4-BE49-F238E27FC236}">
                <a16:creationId xmlns:a16="http://schemas.microsoft.com/office/drawing/2014/main" id="{E641955A-6D65-38AC-43AA-1611F02706E3}"/>
              </a:ext>
            </a:extLst>
          </p:cNvPr>
          <p:cNvPicPr>
            <a:picLocks noChangeAspect="1"/>
          </p:cNvPicPr>
          <p:nvPr/>
        </p:nvPicPr>
        <p:blipFill>
          <a:blip r:embed="rId4"/>
          <a:stretch>
            <a:fillRect/>
          </a:stretch>
        </p:blipFill>
        <p:spPr>
          <a:xfrm>
            <a:off x="9960102" y="5084064"/>
            <a:ext cx="1588770" cy="1588770"/>
          </a:xfrm>
          <a:prstGeom prst="rect">
            <a:avLst/>
          </a:prstGeom>
        </p:spPr>
      </p:pic>
    </p:spTree>
    <p:extLst>
      <p:ext uri="{BB962C8B-B14F-4D97-AF65-F5344CB8AC3E}">
        <p14:creationId xmlns:p14="http://schemas.microsoft.com/office/powerpoint/2010/main" val="37316747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4582</TotalTime>
  <Words>3386</Words>
  <Application>Microsoft Office PowerPoint</Application>
  <PresentationFormat>Widescreen</PresentationFormat>
  <Paragraphs>263</Paragraphs>
  <Slides>19</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Calibri Light</vt:lpstr>
      <vt:lpstr>Tahoma</vt:lpstr>
      <vt:lpstr>Times New Roman</vt:lpstr>
      <vt:lpstr>Office Theme</vt:lpstr>
      <vt:lpstr>Understanding Dynamics</vt:lpstr>
      <vt:lpstr>Framing the Conversation for PWDOA-who experience harm</vt:lpstr>
      <vt:lpstr>Hear my voice</vt:lpstr>
      <vt:lpstr>What did we just learn?</vt:lpstr>
      <vt:lpstr>Reflect</vt:lpstr>
      <vt:lpstr>Additional resource links to Ruthie’s Story</vt:lpstr>
      <vt:lpstr>What do we mean by “Disability”?</vt:lpstr>
      <vt:lpstr>What do we mean by “Older Adult”?</vt:lpstr>
      <vt:lpstr>Culture of Compliance</vt:lpstr>
      <vt:lpstr>Role of Power in Relationships</vt:lpstr>
      <vt:lpstr>Ableism</vt:lpstr>
      <vt:lpstr>Ageism</vt:lpstr>
      <vt:lpstr>Ableism and Ageism</vt:lpstr>
      <vt:lpstr>Accessibility Obstacles - Activity</vt:lpstr>
      <vt:lpstr>Check your assumptions</vt:lpstr>
      <vt:lpstr>Respond – Power in Relationships</vt:lpstr>
      <vt:lpstr>Respond - Challenge the “ism”</vt:lpstr>
      <vt:lpstr>Respond - Take one step</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Dynamics</dc:title>
  <dc:creator>Hassebrock, Michelle</dc:creator>
  <cp:lastModifiedBy>Hassebrock, Michelle</cp:lastModifiedBy>
  <cp:revision>34</cp:revision>
  <dcterms:created xsi:type="dcterms:W3CDTF">2022-08-12T20:34:44Z</dcterms:created>
  <dcterms:modified xsi:type="dcterms:W3CDTF">2023-02-17T15:51:22Z</dcterms:modified>
</cp:coreProperties>
</file>