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6" r:id="rId3"/>
    <p:sldId id="273" r:id="rId4"/>
    <p:sldId id="279" r:id="rId5"/>
    <p:sldId id="282" r:id="rId6"/>
    <p:sldId id="257" r:id="rId7"/>
    <p:sldId id="289" r:id="rId8"/>
    <p:sldId id="259" r:id="rId9"/>
    <p:sldId id="281" r:id="rId10"/>
    <p:sldId id="283" r:id="rId11"/>
    <p:sldId id="276" r:id="rId12"/>
    <p:sldId id="287" r:id="rId13"/>
    <p:sldId id="285" r:id="rId14"/>
    <p:sldId id="284" r:id="rId15"/>
    <p:sldId id="278"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718" autoAdjust="0"/>
  </p:normalViewPr>
  <p:slideViewPr>
    <p:cSldViewPr snapToGrid="0">
      <p:cViewPr varScale="1">
        <p:scale>
          <a:sx n="53" d="100"/>
          <a:sy n="53" d="100"/>
        </p:scale>
        <p:origin x="114" y="678"/>
      </p:cViewPr>
      <p:guideLst/>
    </p:cSldViewPr>
  </p:slideViewPr>
  <p:outlineViewPr>
    <p:cViewPr>
      <p:scale>
        <a:sx n="33" d="100"/>
        <a:sy n="33" d="100"/>
      </p:scale>
      <p:origin x="0" y="0"/>
    </p:cViewPr>
    <p:sldLst>
      <p:sld r:id="rId1" collapse="1"/>
    </p:sldLst>
  </p:outlineViewPr>
  <p:notesTextViewPr>
    <p:cViewPr>
      <p:scale>
        <a:sx n="1" d="1"/>
        <a:sy n="1" d="1"/>
      </p:scale>
      <p:origin x="0" y="-6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1CCA1-F75F-4740-87DA-6E508C33D76C}"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6F6DA-5724-4342-9309-929EE2AF4D35}" type="slidenum">
              <a:rPr lang="en-US" smtClean="0"/>
              <a:t>‹#›</a:t>
            </a:fld>
            <a:endParaRPr lang="en-US"/>
          </a:p>
        </p:txBody>
      </p:sp>
    </p:spTree>
    <p:extLst>
      <p:ext uri="{BB962C8B-B14F-4D97-AF65-F5344CB8AC3E}">
        <p14:creationId xmlns:p14="http://schemas.microsoft.com/office/powerpoint/2010/main" val="214270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laging.illinois.gov/engag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 to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“This is the third in a three-part series on Working with people with disabilities and older adults who have experienced harm through domestic violence. The first part is on Understanding the Dynamics of domestic violence as it impacts people with disabilities and older adults. The second part is focused on Communication Strategies to better support your interactions with older adults and people with disabilities. This third part is focused on Resources in your Community and how to form working partnerships to better serve people with disabilities and older adults who have been harmed through domestic violence.”</a:t>
            </a:r>
          </a:p>
          <a:p>
            <a:endParaRPr lang="en-US" dirty="0"/>
          </a:p>
        </p:txBody>
      </p:sp>
      <p:sp>
        <p:nvSpPr>
          <p:cNvPr id="4" name="Slide Number Placeholder 3"/>
          <p:cNvSpPr>
            <a:spLocks noGrp="1"/>
          </p:cNvSpPr>
          <p:nvPr>
            <p:ph type="sldNum" sz="quarter" idx="5"/>
          </p:nvPr>
        </p:nvSpPr>
        <p:spPr/>
        <p:txBody>
          <a:bodyPr/>
          <a:lstStyle/>
          <a:p>
            <a:fld id="{F206F6DA-5724-4342-9309-929EE2AF4D35}" type="slidenum">
              <a:rPr lang="en-US" smtClean="0"/>
              <a:t>1</a:t>
            </a:fld>
            <a:endParaRPr lang="en-US"/>
          </a:p>
        </p:txBody>
      </p:sp>
    </p:spTree>
    <p:extLst>
      <p:ext uri="{BB962C8B-B14F-4D97-AF65-F5344CB8AC3E}">
        <p14:creationId xmlns:p14="http://schemas.microsoft.com/office/powerpoint/2010/main" val="167382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p>
          <a:p>
            <a:r>
              <a:rPr lang="en-US" dirty="0"/>
              <a:t>Say: “The green bi-directional arrow is a second key difference between the two models. The green arrow connects system and organizations to each other. Transparency, trust and collaboration among these entities turn the dynamic toward healing and recovery for the person who has been harmed. Organizations learn from the survivor and from each other about how they can better support the individual and the family. Relationships between community partners are strengthened and responses are more fine-tuned as the individual plays a key role in identifying and advocating for their needs.”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F206F6DA-5724-4342-9309-929EE2AF4D35}" type="slidenum">
              <a:rPr lang="en-US" smtClean="0"/>
              <a:t>10</a:t>
            </a:fld>
            <a:endParaRPr lang="en-US"/>
          </a:p>
        </p:txBody>
      </p:sp>
    </p:spTree>
    <p:extLst>
      <p:ext uri="{BB962C8B-B14F-4D97-AF65-F5344CB8AC3E}">
        <p14:creationId xmlns:p14="http://schemas.microsoft.com/office/powerpoint/2010/main" val="403620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p>
          <a:p>
            <a:r>
              <a:rPr lang="en-US" dirty="0"/>
              <a:t>Say: “We will now turn to the community partners you may already be working with or if not, will want to get to know. This slide lists the general categories that are included among the circles we have seen in slides 6 and 7, such as Legal and justice services, Adult protective services, Disability services and domestic violence organizations. But the list expands beyond these for additional important resources in your community, like social services, health care and faith-based services. </a:t>
            </a:r>
          </a:p>
          <a:p>
            <a:endParaRPr lang="en-US" dirty="0"/>
          </a:p>
          <a:p>
            <a:r>
              <a:rPr lang="en-US" dirty="0"/>
              <a:t>Let’s look at the Handout titled ”Get to Know Your Community Partners” for a description of each of these categories and an explanation of some of their unique roles in serving individuals with disabilities and older adults who have been harmed through domestic violence.”</a:t>
            </a:r>
          </a:p>
          <a:p>
            <a:endParaRPr lang="en-US" dirty="0"/>
          </a:p>
          <a:p>
            <a:r>
              <a:rPr lang="en-US" dirty="0"/>
              <a:t>Opportunity for engagement:</a:t>
            </a:r>
          </a:p>
          <a:p>
            <a:r>
              <a:rPr lang="en-US" dirty="0"/>
              <a:t>ASK for volunteers to pick at least two categories and read the descriptions, including the dot points for the selected categories. </a:t>
            </a:r>
          </a:p>
          <a:p>
            <a:r>
              <a:rPr lang="en-US" dirty="0"/>
              <a:t>ASK if there are any questions about the description? </a:t>
            </a:r>
          </a:p>
          <a:p>
            <a:r>
              <a:rPr lang="en-US" dirty="0"/>
              <a:t>ASK if anyone has had any experience engaging with this community partner and would like to share about it with the group? (Be prepared they may share a positive or negative experience). ASK any follow-up questions that may arise after group members share about their experiences.</a:t>
            </a:r>
          </a:p>
          <a:p>
            <a:endParaRPr lang="en-US" dirty="0"/>
          </a:p>
        </p:txBody>
      </p:sp>
      <p:sp>
        <p:nvSpPr>
          <p:cNvPr id="4" name="Slide Number Placeholder 3"/>
          <p:cNvSpPr>
            <a:spLocks noGrp="1"/>
          </p:cNvSpPr>
          <p:nvPr>
            <p:ph type="sldNum" sz="quarter" idx="5"/>
          </p:nvPr>
        </p:nvSpPr>
        <p:spPr/>
        <p:txBody>
          <a:bodyPr/>
          <a:lstStyle/>
          <a:p>
            <a:fld id="{F206F6DA-5724-4342-9309-929EE2AF4D35}" type="slidenum">
              <a:rPr lang="en-US" smtClean="0"/>
              <a:t>11</a:t>
            </a:fld>
            <a:endParaRPr lang="en-US"/>
          </a:p>
        </p:txBody>
      </p:sp>
    </p:spTree>
    <p:extLst>
      <p:ext uri="{BB962C8B-B14F-4D97-AF65-F5344CB8AC3E}">
        <p14:creationId xmlns:p14="http://schemas.microsoft.com/office/powerpoint/2010/main" val="339696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p>
          <a:p>
            <a:r>
              <a:rPr lang="en-US" dirty="0"/>
              <a:t>Say: There are many examples where partnership in action has made a difference for individuals with disabilities and older adults who have experienced domestic violence. These examples all come from the Protocols for Law Enforcement and for Prosecutors on responding to victims with disabilities who experience sexual assault, domestic violence, abuse, neglect, or exploitation.</a:t>
            </a:r>
          </a:p>
          <a:p>
            <a:endParaRPr lang="en-US" dirty="0"/>
          </a:p>
          <a:p>
            <a:r>
              <a:rPr lang="en-US" dirty="0"/>
              <a:t>READ SLIDE with additional comments, such as:</a:t>
            </a:r>
          </a:p>
          <a:p>
            <a:pPr marL="171450" indent="-171450">
              <a:buFont typeface="Arial" panose="020B0604020202020204" pitchFamily="34" charset="0"/>
              <a:buChar char="•"/>
            </a:pPr>
            <a:r>
              <a:rPr lang="en-US" dirty="0"/>
              <a:t>SANE nurses are skilled in conducting a forensic sexual assault examination for individuals with disabilities and older adults who may need accommodations. They can coordinate their work with law enforcement. (Protocol for law enforcement, section 6, p. 108) Joint interventions like this can help reduce the number of unnecessary professional contacts and benefit the quality of the investigation and the well-being of victims. </a:t>
            </a:r>
          </a:p>
          <a:p>
            <a:pPr marL="171450" indent="-171450">
              <a:buFont typeface="Arial" panose="020B0604020202020204" pitchFamily="34" charset="0"/>
              <a:buChar char="•"/>
            </a:pPr>
            <a:r>
              <a:rPr lang="en-US" dirty="0"/>
              <a:t>ADA coordinators may be a stand-alone position or one of the duties assigned to the Circuit Clerk or Judicial Secretary. The ADA Coordinator can help ensure that any necessary accommodations are made so that the individual with a disability or older adult can fully participate in the judicial process. This may include assisting with transportation logistics, locating the courtroom, and helping arrange a tour of the courtroom. This role is to comply with the Illinois Supreme Court Policy on Access for Persons with Disabilities  (see https://</a:t>
            </a:r>
            <a:r>
              <a:rPr lang="en-US" dirty="0" err="1"/>
              <a:t>www.illinoiscourts.gov</a:t>
            </a:r>
            <a:r>
              <a:rPr lang="en-US" dirty="0"/>
              <a:t>/Resources/3654b29e-6c60-4aa3-aa9c-20a79e72f7b9/disability-policy%20(1).pdf )</a:t>
            </a:r>
          </a:p>
          <a:p>
            <a:pPr marL="171450" indent="-171450">
              <a:buFont typeface="Arial" panose="020B0604020202020204" pitchFamily="34" charset="0"/>
              <a:buChar char="•"/>
            </a:pPr>
            <a:r>
              <a:rPr lang="en-US" dirty="0"/>
              <a:t>Adult Protective Services, as we’ve just seen, is the investigative arm of the Illinois Department on Aging for allegations of abuse, neglect and financial exploitation. Joint investigations may also be held with other state investigative entities, like the Office of Inspector General or the Department of Public Health. The primary purpose of a joint intervention is to provide protection to the individual who has been harmed and to utilize law enforcement options that may be available. The model response reminds us to remember to be flexible and to take into consideration the preferences of the individual with a disability or older adult. (Protocol for Law Enforcement, Section 3, p. 32)</a:t>
            </a:r>
          </a:p>
        </p:txBody>
      </p:sp>
      <p:sp>
        <p:nvSpPr>
          <p:cNvPr id="4" name="Slide Number Placeholder 3"/>
          <p:cNvSpPr>
            <a:spLocks noGrp="1"/>
          </p:cNvSpPr>
          <p:nvPr>
            <p:ph type="sldNum" sz="quarter" idx="5"/>
          </p:nvPr>
        </p:nvSpPr>
        <p:spPr/>
        <p:txBody>
          <a:bodyPr/>
          <a:lstStyle/>
          <a:p>
            <a:fld id="{F206F6DA-5724-4342-9309-929EE2AF4D35}" type="slidenum">
              <a:rPr lang="en-US" smtClean="0"/>
              <a:t>12</a:t>
            </a:fld>
            <a:endParaRPr lang="en-US"/>
          </a:p>
        </p:txBody>
      </p:sp>
    </p:spTree>
    <p:extLst>
      <p:ext uri="{BB962C8B-B14F-4D97-AF65-F5344CB8AC3E}">
        <p14:creationId xmlns:p14="http://schemas.microsoft.com/office/powerpoint/2010/main" val="357936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Say: “We are now going to move into an activity, based on the Handout and the illustration you see on this slide. The image resembles the picture on slide 7, doesn’t it? We want you to imagine those yellow and green bi-directional arrows going to the survivor in the center and between the different community partner categories listed here. These are the same categories we just reviewed from the Handout “Get to Know Your Community Partners”. This image has been adapted from the Coordinated Community Action Model, developed by the National Center on Domestic and Sexual Violence. The model was designed to demonstrate how communities can accountably act to support adults and children harmed by domestic violence and hold persons causing harm accountable for their behavior. The adaptation was to include community partners that specialize in services to older adults and people with disabilities. The goal of this activity is to help you </a:t>
            </a:r>
            <a:r>
              <a:rPr lang="en-US" sz="1200" dirty="0">
                <a:latin typeface="+mn-lt"/>
                <a:ea typeface="Tahoma" panose="020B0604030504040204" pitchFamily="34" charset="0"/>
                <a:cs typeface="Tahoma" panose="020B0604030504040204" pitchFamily="34" charset="0"/>
              </a:rPr>
              <a:t>form a plan of action for establishing or strengthening your relationship with local community partners to better serve those impacted by domestic violence.”</a:t>
            </a:r>
          </a:p>
          <a:p>
            <a:endParaRPr lang="en-US" sz="1200" dirty="0">
              <a:latin typeface="+mn-lt"/>
            </a:endParaRPr>
          </a:p>
          <a:p>
            <a:r>
              <a:rPr lang="en-US" dirty="0"/>
              <a:t>Follow the instructions included in the Activity: “Coordinated Community Response”. Each participant will receive pages 3 – 5 of the Activity, along with the Handout they received on the previous slide.</a:t>
            </a:r>
          </a:p>
        </p:txBody>
      </p:sp>
      <p:sp>
        <p:nvSpPr>
          <p:cNvPr id="4" name="Slide Number Placeholder 3"/>
          <p:cNvSpPr>
            <a:spLocks noGrp="1"/>
          </p:cNvSpPr>
          <p:nvPr>
            <p:ph type="sldNum" sz="quarter" idx="5"/>
          </p:nvPr>
        </p:nvSpPr>
        <p:spPr/>
        <p:txBody>
          <a:bodyPr/>
          <a:lstStyle/>
          <a:p>
            <a:fld id="{F206F6DA-5724-4342-9309-929EE2AF4D35}" type="slidenum">
              <a:rPr lang="en-US" smtClean="0"/>
              <a:t>13</a:t>
            </a:fld>
            <a:endParaRPr lang="en-US"/>
          </a:p>
        </p:txBody>
      </p:sp>
    </p:spTree>
    <p:extLst>
      <p:ext uri="{BB962C8B-B14F-4D97-AF65-F5344CB8AC3E}">
        <p14:creationId xmlns:p14="http://schemas.microsoft.com/office/powerpoint/2010/main" val="297350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p>
          <a:p>
            <a:r>
              <a:rPr lang="en-US" dirty="0"/>
              <a:t>SAY: “As we move forward with our plan to develop and strengthen our relationships with community partners, let’s turn back to our engagement with the person who has been harmed.</a:t>
            </a:r>
          </a:p>
          <a:p>
            <a:r>
              <a:rPr lang="en-US" dirty="0"/>
              <a:t>Knowing that we have a network of community partners who are ready to work with us and with the person who has been harmed, we can be confident that our approach will be trauma-informed by following this guidance.”</a:t>
            </a:r>
          </a:p>
          <a:p>
            <a:r>
              <a:rPr lang="en-US" dirty="0"/>
              <a:t>READ SLIDE</a:t>
            </a:r>
            <a:br>
              <a:rPr lang="en-US" dirty="0"/>
            </a:br>
            <a:r>
              <a:rPr lang="en-US" dirty="0"/>
              <a:t>ASK participants to reflect:</a:t>
            </a:r>
          </a:p>
          <a:p>
            <a:r>
              <a:rPr lang="en-US" dirty="0"/>
              <a:t>“How does this approach support the six core principles of a Trauma-informed approach?” </a:t>
            </a:r>
          </a:p>
          <a:p>
            <a:r>
              <a:rPr lang="en-US" dirty="0"/>
              <a:t>ASK for examples.</a:t>
            </a:r>
          </a:p>
          <a:p>
            <a:r>
              <a:rPr lang="en-US" b="1" dirty="0"/>
              <a:t>Six Core Principles:</a:t>
            </a:r>
          </a:p>
          <a:p>
            <a:pPr marL="171450" indent="-171450">
              <a:buFont typeface="Arial" panose="020B0604020202020204" pitchFamily="34" charset="0"/>
              <a:buChar char="•"/>
            </a:pPr>
            <a:r>
              <a:rPr lang="en-US" b="1" dirty="0"/>
              <a:t>Safety</a:t>
            </a:r>
          </a:p>
          <a:p>
            <a:pPr marL="171450" indent="-171450">
              <a:buFont typeface="Arial" panose="020B0604020202020204" pitchFamily="34" charset="0"/>
              <a:buChar char="•"/>
            </a:pPr>
            <a:r>
              <a:rPr lang="en-US" b="1" dirty="0"/>
              <a:t>Trustworthy and transparent</a:t>
            </a:r>
          </a:p>
          <a:p>
            <a:pPr marL="171450" indent="-171450">
              <a:buFont typeface="Arial" panose="020B0604020202020204" pitchFamily="34" charset="0"/>
              <a:buChar char="•"/>
            </a:pPr>
            <a:r>
              <a:rPr lang="en-US" b="1" dirty="0"/>
              <a:t>Peer Support</a:t>
            </a:r>
          </a:p>
          <a:p>
            <a:pPr marL="171450" indent="-171450">
              <a:buFont typeface="Arial" panose="020B0604020202020204" pitchFamily="34" charset="0"/>
              <a:buChar char="•"/>
            </a:pPr>
            <a:r>
              <a:rPr lang="en-US" b="1" dirty="0"/>
              <a:t>Collaboration and mutuality</a:t>
            </a:r>
          </a:p>
          <a:p>
            <a:pPr marL="171450" indent="-171450">
              <a:buFont typeface="Arial" panose="020B0604020202020204" pitchFamily="34" charset="0"/>
              <a:buChar char="•"/>
            </a:pPr>
            <a:r>
              <a:rPr lang="en-US" b="1" dirty="0"/>
              <a:t>Empowerment, voice and choice</a:t>
            </a:r>
          </a:p>
          <a:p>
            <a:pPr marL="171450" indent="-171450">
              <a:buFont typeface="Arial" panose="020B0604020202020204" pitchFamily="34" charset="0"/>
              <a:buChar char="•"/>
            </a:pPr>
            <a:r>
              <a:rPr lang="en-US" b="1" dirty="0"/>
              <a:t>Cultural, historical and gender issues</a:t>
            </a:r>
          </a:p>
          <a:p>
            <a:endParaRPr lang="en-US" b="1" dirty="0"/>
          </a:p>
          <a:p>
            <a:endParaRPr lang="en-US" dirty="0"/>
          </a:p>
        </p:txBody>
      </p:sp>
      <p:sp>
        <p:nvSpPr>
          <p:cNvPr id="4" name="Slide Number Placeholder 3"/>
          <p:cNvSpPr>
            <a:spLocks noGrp="1"/>
          </p:cNvSpPr>
          <p:nvPr>
            <p:ph type="sldNum" sz="quarter" idx="5"/>
          </p:nvPr>
        </p:nvSpPr>
        <p:spPr/>
        <p:txBody>
          <a:bodyPr/>
          <a:lstStyle/>
          <a:p>
            <a:fld id="{F206F6DA-5724-4342-9309-929EE2AF4D35}" type="slidenum">
              <a:rPr lang="en-US" smtClean="0"/>
              <a:t>14</a:t>
            </a:fld>
            <a:endParaRPr lang="en-US"/>
          </a:p>
        </p:txBody>
      </p:sp>
    </p:spTree>
    <p:extLst>
      <p:ext uri="{BB962C8B-B14F-4D97-AF65-F5344CB8AC3E}">
        <p14:creationId xmlns:p14="http://schemas.microsoft.com/office/powerpoint/2010/main" val="349692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In Illinois, we can make this work - a coordinated community response. The local Family Violence Coordinating Council is an example of partnership in action. The Multi-disciplinary teams at local law enforcement agencies or Children’s Advocacy Centers. The Rockford Family Peace Center. The Sexual Assault Response and Resource Team (SARRT).  I want to share a success story that comes from the Illinois Department on Aging Adult Protective Services campaign called Engage2Change, as told by the social worker involved in supporting a woman with an intellectual disability.</a:t>
            </a:r>
          </a:p>
          <a:p>
            <a:r>
              <a:rPr lang="en-US" dirty="0"/>
              <a:t>PLAY AUDIO CLIP OR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E14"/>
                </a:solidFill>
                <a:effectLst/>
                <a:latin typeface="+mn-lt"/>
                <a:ea typeface="Times New Roman" panose="02020603050405020304" pitchFamily="18" charset="0"/>
                <a:cs typeface="Times New Roman" panose="02020603050405020304" pitchFamily="18" charset="0"/>
              </a:rPr>
              <a:t>“I suspected abuse of a woman who has intellectual disabilities and called to report. I saw a relative hit her and yell at her. After thoroughly and sensitively investigating what was going on, the worker found out she had been forced to have sex with the relative. APS helped get an emergency Order of Protection, counseling, and day services for her. APS even helped to get food for her family, coordinated with a court advocate and worked with the State’s Attorney to pursue charges against the man who abused her. She’s safe now.”</a:t>
            </a:r>
            <a:endParaRPr lang="en-US" sz="1200" kern="100" dirty="0">
              <a:effectLst/>
              <a:latin typeface="+mn-lt"/>
              <a:ea typeface="Calibri" panose="020F0502020204030204" pitchFamily="34" charset="0"/>
              <a:cs typeface="Times New Roman" panose="02020603050405020304" pitchFamily="18" charset="0"/>
            </a:endParaRPr>
          </a:p>
          <a:p>
            <a:r>
              <a:rPr lang="en-US" dirty="0"/>
              <a:t>This story talks about coordination between a number of community partners: APS, social work, law enforcement, court – Order of Protection, DV legal advocate, counseling, disability services, Asst. States Attorney, and emergency food. The account goes on to say: </a:t>
            </a:r>
          </a:p>
          <a:p>
            <a:r>
              <a:rPr lang="en-US" sz="1200" kern="0" dirty="0">
                <a:solidFill>
                  <a:srgbClr val="000E14"/>
                </a:solidFill>
                <a:effectLst/>
                <a:latin typeface="+mn-lt"/>
                <a:ea typeface="Times New Roman" panose="02020603050405020304" pitchFamily="18" charset="0"/>
              </a:rPr>
              <a:t>“[This story is] based on real cases received, investigated and resolved by APS. Some details have been changed to maintain confidentiality. Individuals were able to stay in their homes . . .  . Their risk of harm was reduced and their quality of life improved.”</a:t>
            </a:r>
            <a:endParaRPr lang="en-US" sz="1200" dirty="0">
              <a:latin typeface="+mn-lt"/>
            </a:endParaRPr>
          </a:p>
          <a:p>
            <a:endParaRPr lang="en-US" dirty="0"/>
          </a:p>
          <a:p>
            <a:r>
              <a:rPr lang="en-US" dirty="0"/>
              <a:t>Illinois APS story from #Engage2Change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https://ilaging.illinois.gov/engage.html</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NOTE: </a:t>
            </a:r>
          </a:p>
          <a:p>
            <a:r>
              <a:rPr lang="en-US" dirty="0"/>
              <a:t>An alternate success story from NPR Abused and Betrayed series (2018): “How prosecutors changed the odds to start winning some of the toughest rape cases” – 8-minute story</a:t>
            </a:r>
          </a:p>
          <a:p>
            <a:r>
              <a:rPr lang="en-US" dirty="0"/>
              <a:t>https://www.npr.org/2018/01/16/577063976/its-an-easy-crime-to-get-away-with-but-prosecutors-are-trying-to-change-that</a:t>
            </a:r>
          </a:p>
          <a:p>
            <a:r>
              <a:rPr lang="en-US" dirty="0"/>
              <a:t> </a:t>
            </a:r>
          </a:p>
          <a:p>
            <a:r>
              <a:rPr lang="en-US" dirty="0"/>
              <a:t>Talks about prosecutors, Children’s Advocacy Centers, SANE nurse, law enforcement, court accommodations (including tour of the court beforehand)</a:t>
            </a:r>
          </a:p>
          <a:p>
            <a:endParaRPr lang="en-US" sz="1200" dirty="0">
              <a:solidFill>
                <a:schemeClr val="tx1">
                  <a:alpha val="60000"/>
                </a:schemeClr>
              </a:solidFill>
              <a:latin typeface="+mn-lt"/>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F206F6DA-5724-4342-9309-929EE2AF4D35}" type="slidenum">
              <a:rPr lang="en-US" smtClean="0"/>
              <a:t>15</a:t>
            </a:fld>
            <a:endParaRPr lang="en-US"/>
          </a:p>
        </p:txBody>
      </p:sp>
    </p:spTree>
    <p:extLst>
      <p:ext uri="{BB962C8B-B14F-4D97-AF65-F5344CB8AC3E}">
        <p14:creationId xmlns:p14="http://schemas.microsoft.com/office/powerpoint/2010/main" val="2690137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6F6DA-5724-4342-9309-929EE2AF4D35}" type="slidenum">
              <a:rPr lang="en-US" smtClean="0"/>
              <a:t>16</a:t>
            </a:fld>
            <a:endParaRPr lang="en-US"/>
          </a:p>
        </p:txBody>
      </p:sp>
    </p:spTree>
    <p:extLst>
      <p:ext uri="{BB962C8B-B14F-4D97-AF65-F5344CB8AC3E}">
        <p14:creationId xmlns:p14="http://schemas.microsoft.com/office/powerpoint/2010/main" val="109486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sz="1200" dirty="0">
                <a:latin typeface="Tahoma" panose="020B0604030504040204" pitchFamily="34" charset="0"/>
                <a:ea typeface="Tahoma" panose="020B0604030504040204" pitchFamily="34" charset="0"/>
                <a:cs typeface="Tahoma" panose="020B0604030504040204" pitchFamily="34" charset="0"/>
              </a:rPr>
              <a:t>Read slide content. </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2</a:t>
            </a:fld>
            <a:endParaRPr lang="en-US"/>
          </a:p>
        </p:txBody>
      </p:sp>
    </p:spTree>
    <p:extLst>
      <p:ext uri="{BB962C8B-B14F-4D97-AF65-F5344CB8AC3E}">
        <p14:creationId xmlns:p14="http://schemas.microsoft.com/office/powerpoint/2010/main" val="164776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sz="1200" dirty="0">
                <a:latin typeface="Tahoma" panose="020B0604030504040204" pitchFamily="34" charset="0"/>
                <a:ea typeface="Tahoma" panose="020B0604030504040204" pitchFamily="34" charset="0"/>
                <a:cs typeface="Tahoma" panose="020B0604030504040204" pitchFamily="34" charset="0"/>
              </a:rPr>
              <a:t>Read slide content. Can add the following quote for emphasis.</a:t>
            </a:r>
          </a:p>
          <a:p>
            <a:r>
              <a:rPr lang="en-US" sz="1200" dirty="0">
                <a:latin typeface="Tahoma" panose="020B0604030504040204" pitchFamily="34" charset="0"/>
                <a:ea typeface="Tahoma" panose="020B0604030504040204" pitchFamily="34" charset="0"/>
                <a:cs typeface="Tahoma" panose="020B0604030504040204" pitchFamily="34" charset="0"/>
              </a:rPr>
              <a:t>“Disabilities, and perhaps more importantly peoples’ reactions to disabilities, create barriers for people with disabilities through stereotypes, myths, prejudices, fears and ignorance.” (‘People First’), LE, p. 51, Prosecutors, p. 74)</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Protocol, LE and Prosecutor, Definitions, pp. 13-14 (LE); p. 14 (Prosecutors)</a:t>
            </a: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Also see handout on People First, Protocol for LE, section 5, p; 50 – 51; Protocol for Prosecutors, section 3, p. 74</a:t>
            </a:r>
          </a:p>
          <a:p>
            <a:r>
              <a:rPr lang="en-US" sz="1200" dirty="0">
                <a:latin typeface="Tahoma" panose="020B0604030504040204" pitchFamily="34" charset="0"/>
                <a:ea typeface="Tahoma" panose="020B0604030504040204" pitchFamily="34" charset="0"/>
                <a:cs typeface="Tahoma" panose="020B0604030504040204" pitchFamily="34" charset="0"/>
              </a:rPr>
              <a:t>For additional context and information.</a:t>
            </a:r>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3</a:t>
            </a:fld>
            <a:endParaRPr lang="en-US"/>
          </a:p>
        </p:txBody>
      </p:sp>
    </p:spTree>
    <p:extLst>
      <p:ext uri="{BB962C8B-B14F-4D97-AF65-F5344CB8AC3E}">
        <p14:creationId xmlns:p14="http://schemas.microsoft.com/office/powerpoint/2010/main" val="340041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sz="1200" dirty="0">
                <a:latin typeface="Tahoma" panose="020B0604030504040204" pitchFamily="34" charset="0"/>
                <a:ea typeface="Tahoma" panose="020B0604030504040204" pitchFamily="34" charset="0"/>
                <a:cs typeface="Tahoma" panose="020B0604030504040204" pitchFamily="34" charset="0"/>
              </a:rPr>
              <a:t>Read slide content. </a:t>
            </a:r>
          </a:p>
          <a:p>
            <a:r>
              <a:rPr lang="en-US" sz="1200" dirty="0">
                <a:latin typeface="Tahoma" panose="020B0604030504040204" pitchFamily="34" charset="0"/>
                <a:ea typeface="Tahoma" panose="020B0604030504040204" pitchFamily="34" charset="0"/>
                <a:cs typeface="Tahoma" panose="020B0604030504040204" pitchFamily="34" charset="0"/>
              </a:rPr>
              <a:t>Say: These two slides help ground us in the definitions of who we are referring to when we say people with disabilities and older adults. I think it is important for us to understand that we are talking about a fairly large group of people, some of whom we might easily recognize as belonging to these groups and some who are not so easily identified as a person with a disability or older adult.</a:t>
            </a:r>
            <a:endParaRPr lang="en-US" dirty="0"/>
          </a:p>
          <a:p>
            <a:endParaRPr lang="en-US" dirty="0"/>
          </a:p>
          <a:p>
            <a:r>
              <a:rPr lang="en-US" dirty="0"/>
              <a:t>Facilitator Note: More information can be found in Protocol, LE and Prosecutor, Definitions, pp. 13-14 (LE); p. 14 (Prosecutors)</a:t>
            </a:r>
          </a:p>
          <a:p>
            <a:endParaRPr lang="en-US" dirty="0"/>
          </a:p>
          <a:p>
            <a:endParaRPr lang="en-US" dirty="0"/>
          </a:p>
        </p:txBody>
      </p:sp>
      <p:sp>
        <p:nvSpPr>
          <p:cNvPr id="4" name="Slide Number Placeholder 3"/>
          <p:cNvSpPr>
            <a:spLocks noGrp="1"/>
          </p:cNvSpPr>
          <p:nvPr>
            <p:ph type="sldNum" sz="quarter" idx="5"/>
          </p:nvPr>
        </p:nvSpPr>
        <p:spPr/>
        <p:txBody>
          <a:bodyPr/>
          <a:lstStyle/>
          <a:p>
            <a:fld id="{66536E50-EC3C-134B-BE85-9FC9259B887E}" type="slidenum">
              <a:rPr lang="en-US" smtClean="0"/>
              <a:t>4</a:t>
            </a:fld>
            <a:endParaRPr lang="en-US"/>
          </a:p>
        </p:txBody>
      </p:sp>
    </p:spTree>
    <p:extLst>
      <p:ext uri="{BB962C8B-B14F-4D97-AF65-F5344CB8AC3E}">
        <p14:creationId xmlns:p14="http://schemas.microsoft.com/office/powerpoint/2010/main" val="397518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Facilitator Note:</a:t>
            </a:r>
          </a:p>
          <a:p>
            <a:r>
              <a:rPr lang="en-US" dirty="0"/>
              <a:t>Say: “The Substance Abuse and Mental Health Services Administration developed these six core principles for a trauma-informed approach. They fit in well with the goals of first responders, law enforcement and prosecutors who respond to domestic violence situations. Let’s do a quick review:</a:t>
            </a:r>
          </a:p>
          <a:p>
            <a:pPr marL="228600" indent="-228600">
              <a:buFont typeface="+mj-lt"/>
              <a:buAutoNum type="arabicPeriod"/>
            </a:pPr>
            <a:r>
              <a:rPr lang="en-US" dirty="0"/>
              <a:t>Safety - Understanding safety as defined by those served is a high priority.</a:t>
            </a:r>
          </a:p>
          <a:p>
            <a:pPr marL="228600" indent="-228600">
              <a:buFont typeface="+mj-lt"/>
              <a:buAutoNum type="arabicPeriod"/>
            </a:pPr>
            <a:r>
              <a:rPr lang="en-US" dirty="0"/>
              <a:t>Trustworthiness and Transparency – Operations and decisions are made with transparency with the goal of building and maintaining trust with survivors and families as well as community partners</a:t>
            </a:r>
          </a:p>
          <a:p>
            <a:pPr marL="228600" indent="-228600">
              <a:buFont typeface="+mj-lt"/>
              <a:buAutoNum type="arabicPeriod"/>
            </a:pPr>
            <a:r>
              <a:rPr lang="en-US" dirty="0"/>
              <a:t>Peer Support – Peer support and mutual self-help are key vehicles for establishing safety and hope, building trust and enhancing collaboration. The stories and perspectives of those who have lived experiences of trauma can promote recovery and healing.</a:t>
            </a:r>
          </a:p>
          <a:p>
            <a:pPr marL="228600" indent="-228600">
              <a:buFont typeface="+mj-lt"/>
              <a:buAutoNum type="arabicPeriod"/>
            </a:pPr>
            <a:r>
              <a:rPr lang="en-US" dirty="0"/>
              <a:t>Collaboration and Mutuality – Partnering, sharing power and decision-making helps to demonstrate that healing happens in relationships.</a:t>
            </a:r>
          </a:p>
          <a:p>
            <a:pPr marL="228600" indent="-228600">
              <a:buFont typeface="+mj-lt"/>
              <a:buAutoNum type="arabicPeriod"/>
            </a:pPr>
            <a:r>
              <a:rPr lang="en-US" dirty="0"/>
              <a:t>Empowerment, Voice and Choice – Organizations understand the importance of power differentials and the ways in which survivors have been diminished in voice and choice. Individuals’ strengths and experiences are recognized and built upon. They are encouraged to build on their self-advocacy skills.</a:t>
            </a:r>
          </a:p>
          <a:p>
            <a:pPr marL="228600" indent="-228600">
              <a:buFont typeface="+mj-lt"/>
              <a:buAutoNum type="arabicPeriod"/>
            </a:pPr>
            <a:r>
              <a:rPr lang="en-US" dirty="0"/>
              <a:t>Cultural, Historical and Gender Issues – To actively move past cultural stereotypes and biases, regarding disability and aging and across all the intersections of race, religion, ethnicity, gender identity and sexual orientation creates a new way of operating and all involved benefit.</a:t>
            </a:r>
          </a:p>
          <a:p>
            <a:pPr marL="0" indent="0">
              <a:buFont typeface="+mj-lt"/>
              <a:buNone/>
            </a:pPr>
            <a:r>
              <a:rPr lang="en-US" dirty="0"/>
              <a:t>REMEMBER: Trauma-informed practice is a strengths-based framework!”</a:t>
            </a:r>
          </a:p>
          <a:p>
            <a:pPr marL="0" indent="0">
              <a:buFont typeface="+mj-lt"/>
              <a:buNone/>
            </a:pPr>
            <a:endParaRPr lang="en-US" dirty="0"/>
          </a:p>
          <a:p>
            <a:pPr marL="0" indent="0">
              <a:buFont typeface="+mj-lt"/>
              <a:buNone/>
            </a:pPr>
            <a:r>
              <a:rPr lang="en-US" dirty="0"/>
              <a:t>Source: SAMSHA’s Concept of Trauma and Guidance for a Trauma-Informed Approach, 2014</a:t>
            </a:r>
          </a:p>
          <a:p>
            <a:pPr marL="0" indent="0">
              <a:buFont typeface="+mj-lt"/>
              <a:buNone/>
            </a:pPr>
            <a:r>
              <a:rPr lang="en-US" dirty="0"/>
              <a:t>https://</a:t>
            </a:r>
            <a:r>
              <a:rPr lang="en-US" dirty="0" err="1"/>
              <a:t>ncsacw.acf.hhs.gov</a:t>
            </a:r>
            <a:r>
              <a:rPr lang="en-US" dirty="0"/>
              <a:t>/</a:t>
            </a:r>
            <a:r>
              <a:rPr lang="en-US" dirty="0" err="1"/>
              <a:t>userfiles</a:t>
            </a:r>
            <a:r>
              <a:rPr lang="en-US" dirty="0"/>
              <a:t>/files/</a:t>
            </a:r>
            <a:r>
              <a:rPr lang="en-US" dirty="0" err="1"/>
              <a:t>SAMHSA_Trauma.pdf</a:t>
            </a:r>
            <a:r>
              <a:rPr lang="en-US" dirty="0"/>
              <a:t> </a:t>
            </a:r>
          </a:p>
        </p:txBody>
      </p:sp>
      <p:sp>
        <p:nvSpPr>
          <p:cNvPr id="4" name="Slide Number Placeholder 3"/>
          <p:cNvSpPr>
            <a:spLocks noGrp="1"/>
          </p:cNvSpPr>
          <p:nvPr>
            <p:ph type="sldNum" sz="quarter" idx="5"/>
          </p:nvPr>
        </p:nvSpPr>
        <p:spPr/>
        <p:txBody>
          <a:bodyPr/>
          <a:lstStyle/>
          <a:p>
            <a:fld id="{66536E50-EC3C-134B-BE85-9FC9259B887E}" type="slidenum">
              <a:rPr lang="en-US" smtClean="0"/>
              <a:t>5</a:t>
            </a:fld>
            <a:endParaRPr lang="en-US"/>
          </a:p>
        </p:txBody>
      </p:sp>
    </p:spTree>
    <p:extLst>
      <p:ext uri="{BB962C8B-B14F-4D97-AF65-F5344CB8AC3E}">
        <p14:creationId xmlns:p14="http://schemas.microsoft.com/office/powerpoint/2010/main" val="58901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p>
          <a:p>
            <a:r>
              <a:rPr lang="en-US" dirty="0"/>
              <a:t>Say: “When we think about how we typically operate, we focus our efforts on providing services and support to the individual who has been harmed through domestic violence. This can involve many various entities: the First Responders (typically law enforcement), and perhaps the Domestic Violence agency. If the individual is an older adult or person with a disability living in the community, then Adult Protective Services can be called in or may already be involved. The Legal System comes into play if an arrest is made, charges are filed or a Protective Order or No Contact Order is sought. And for individuals with disabilities living independently in the community, the Center for Independent Living may be playing a supportive role. </a:t>
            </a:r>
          </a:p>
          <a:p>
            <a:r>
              <a:rPr lang="en-US" dirty="0"/>
              <a:t>You can see the directional arrows are all pointed to the center, with each organization fulfilling its role to offer services or support to the individual.”</a:t>
            </a:r>
          </a:p>
        </p:txBody>
      </p:sp>
      <p:sp>
        <p:nvSpPr>
          <p:cNvPr id="4" name="Slide Number Placeholder 3"/>
          <p:cNvSpPr>
            <a:spLocks noGrp="1"/>
          </p:cNvSpPr>
          <p:nvPr>
            <p:ph type="sldNum" sz="quarter" idx="5"/>
          </p:nvPr>
        </p:nvSpPr>
        <p:spPr/>
        <p:txBody>
          <a:bodyPr/>
          <a:lstStyle/>
          <a:p>
            <a:fld id="{F206F6DA-5724-4342-9309-929EE2AF4D35}" type="slidenum">
              <a:rPr lang="en-US" smtClean="0"/>
              <a:t>6</a:t>
            </a:fld>
            <a:endParaRPr lang="en-US"/>
          </a:p>
        </p:txBody>
      </p:sp>
    </p:spTree>
    <p:extLst>
      <p:ext uri="{BB962C8B-B14F-4D97-AF65-F5344CB8AC3E}">
        <p14:creationId xmlns:p14="http://schemas.microsoft.com/office/powerpoint/2010/main" val="340765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SAY: “When we rely on a system where the response is directed one-way to the person who has been harmed, things can break-down at any one of those links. In this example, the Police Officer did not find the individual with cerebral palsy to be credible or did not think the case would have any merit. For whatever reason, the officer did not take the full report. The individual realized the officer wasn’t writing anything down and asked about it. They even followed up to see if a report had been made. As the quote states ‘No report was filed.’ Imagine how painful this would be for the person who was harmed.</a:t>
            </a:r>
          </a:p>
          <a:p>
            <a:endParaRPr lang="en-US" dirty="0"/>
          </a:p>
          <a:p>
            <a:r>
              <a:rPr lang="en-US" dirty="0"/>
              <a:t>ASK: ”How might this officer’s actions increase the experience of trauma for the individual?”</a:t>
            </a:r>
          </a:p>
          <a:p>
            <a:r>
              <a:rPr lang="en-US" dirty="0"/>
              <a:t>Prompts, if needed to aid discussion: </a:t>
            </a:r>
          </a:p>
          <a:p>
            <a:pPr marL="171450" indent="-171450">
              <a:buFont typeface="Arial" panose="020B0604020202020204" pitchFamily="34" charset="0"/>
              <a:buChar char="•"/>
            </a:pPr>
            <a:r>
              <a:rPr lang="en-US" dirty="0"/>
              <a:t>Increase the feeling of being unsafe. Not even the Police are a source of safety.</a:t>
            </a:r>
          </a:p>
          <a:p>
            <a:pPr marL="171450" indent="-171450">
              <a:buFont typeface="Arial" panose="020B0604020202020204" pitchFamily="34" charset="0"/>
              <a:buChar char="•"/>
            </a:pPr>
            <a:r>
              <a:rPr lang="en-US" dirty="0"/>
              <a:t>Increase the feeling of distrust. Not even the Police believe me or care about what happens to me.</a:t>
            </a:r>
          </a:p>
          <a:p>
            <a:pPr marL="171450" indent="-171450">
              <a:buFont typeface="Arial" panose="020B0604020202020204" pitchFamily="34" charset="0"/>
              <a:buChar char="•"/>
            </a:pPr>
            <a:r>
              <a:rPr lang="en-US" dirty="0"/>
              <a:t>Increase the feeling of disconnection. Where can I go? Who will help me?</a:t>
            </a:r>
          </a:p>
          <a:p>
            <a:pPr marL="171450" indent="-171450">
              <a:buFont typeface="Arial" panose="020B0604020202020204" pitchFamily="34" charset="0"/>
              <a:buChar char="•"/>
            </a:pPr>
            <a:r>
              <a:rPr lang="en-US" dirty="0"/>
              <a:t>Increase the historical trauma for people with disabilities. I am not as valued as people without disabilities. I don’t have the same rights as people without disabilities. People just see me as a burden on society.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quote comes from Protocol for Law Enforcement, section 3, p. 20</a:t>
            </a:r>
          </a:p>
        </p:txBody>
      </p:sp>
      <p:sp>
        <p:nvSpPr>
          <p:cNvPr id="4" name="Slide Number Placeholder 3"/>
          <p:cNvSpPr>
            <a:spLocks noGrp="1"/>
          </p:cNvSpPr>
          <p:nvPr>
            <p:ph type="sldNum" sz="quarter" idx="5"/>
          </p:nvPr>
        </p:nvSpPr>
        <p:spPr/>
        <p:txBody>
          <a:bodyPr/>
          <a:lstStyle/>
          <a:p>
            <a:fld id="{66536E50-EC3C-134B-BE85-9FC9259B887E}" type="slidenum">
              <a:rPr lang="en-US" smtClean="0"/>
              <a:t>7</a:t>
            </a:fld>
            <a:endParaRPr lang="en-US"/>
          </a:p>
        </p:txBody>
      </p:sp>
    </p:spTree>
    <p:extLst>
      <p:ext uri="{BB962C8B-B14F-4D97-AF65-F5344CB8AC3E}">
        <p14:creationId xmlns:p14="http://schemas.microsoft.com/office/powerpoint/2010/main" val="139106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Say: ”We have learned from the Trauma-Informed Approach that there is another way to do this. In a spirit of building trust and safety, we listen and promote shared decision-making with the person who has been harmed. Notice the bi-directional arrows going from the person harmed to the circles representing the first responders and service providers? </a:t>
            </a:r>
          </a:p>
          <a:p>
            <a:r>
              <a:rPr lang="en-US" dirty="0"/>
              <a:t>We work to promote transparency and collaboration among providers by coordinating our services and building relationships that defeat the historical and cultural biases that have kept the service system fragmented and siloed. Notice the bi-directional arrows going between organizations and agencies?”</a:t>
            </a:r>
          </a:p>
        </p:txBody>
      </p:sp>
      <p:sp>
        <p:nvSpPr>
          <p:cNvPr id="4" name="Slide Number Placeholder 3"/>
          <p:cNvSpPr>
            <a:spLocks noGrp="1"/>
          </p:cNvSpPr>
          <p:nvPr>
            <p:ph type="sldNum" sz="quarter" idx="5"/>
          </p:nvPr>
        </p:nvSpPr>
        <p:spPr/>
        <p:txBody>
          <a:bodyPr/>
          <a:lstStyle/>
          <a:p>
            <a:fld id="{F206F6DA-5724-4342-9309-929EE2AF4D35}" type="slidenum">
              <a:rPr lang="en-US" smtClean="0"/>
              <a:t>8</a:t>
            </a:fld>
            <a:endParaRPr lang="en-US"/>
          </a:p>
        </p:txBody>
      </p:sp>
    </p:spTree>
    <p:extLst>
      <p:ext uri="{BB962C8B-B14F-4D97-AF65-F5344CB8AC3E}">
        <p14:creationId xmlns:p14="http://schemas.microsoft.com/office/powerpoint/2010/main" val="47605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a:t>
            </a:r>
          </a:p>
          <a:p>
            <a:r>
              <a:rPr lang="en-US" dirty="0"/>
              <a:t>Say: ”The yellow bi-directional arrow is one of the key differences between the two models shown on slides 6 and 7. The yellow arrow now indicates a more collaborative approach between the person who has been harmed by domestic violence and the first responder or support organization. Now the experience and preferences of the person who has been harmed is equally as important as what the responding agency offers. The individual is the expert on what they need and how they can best be helped. This is a key part of the trauma-informed approach, from first response all the way through to the legal and court proceedings.”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F206F6DA-5724-4342-9309-929EE2AF4D35}" type="slidenum">
              <a:rPr lang="en-US" smtClean="0"/>
              <a:t>9</a:t>
            </a:fld>
            <a:endParaRPr lang="en-US"/>
          </a:p>
        </p:txBody>
      </p:sp>
    </p:spTree>
    <p:extLst>
      <p:ext uri="{BB962C8B-B14F-4D97-AF65-F5344CB8AC3E}">
        <p14:creationId xmlns:p14="http://schemas.microsoft.com/office/powerpoint/2010/main" val="45245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F2E8-9B7E-A9B2-0794-D8ACAD748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CC4F8-5C52-96C1-7BE8-6E58760B3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4E31F-BFA8-6944-933C-C1F33A23C866}"/>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60116B3B-996A-0C45-D55F-EF210E57E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1F4B2-9F94-0BFE-B4C3-ECA67DCD0CD3}"/>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163672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3760-21B7-30A1-C81D-783E1AA82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B8FB-C220-4F9B-3887-83B9E2B7CA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C8C71-9D41-72D6-3E05-4C0283A43383}"/>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41F9EC16-E727-FF24-F1F2-3EC05AD32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29D83-D479-63DA-AE81-1F403E2D3C3C}"/>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83372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8EFA-D5CB-4CA8-1633-569DEF347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86393E-9788-76A4-A327-50E0A80FAB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BD67D-CBBA-36F0-6133-250798182F31}"/>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A41A86BB-7369-E307-43FD-8DC9BA99B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9899B-DEED-E216-4BB8-0CE515E9457E}"/>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279766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2FDC-7D08-C167-D773-A08766529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3409A-90EB-9581-2692-01F864CE3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DFBF-DD7A-5EC4-B193-BCF4F7433692}"/>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296C0978-6ED4-E9E1-E6D1-E08BB359C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02DF-F3EE-C0A2-E798-6E80B04A906B}"/>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415370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60DF-A44A-CF33-2BAF-0C5642CAE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E3CA96-486B-96F3-0F7D-9F22B30CD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D08EF-8889-C756-489E-8FA2D4B18867}"/>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5D1F39CD-A08E-CC9D-0078-5DBCB05BC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8941F-2721-58F9-AA89-0243B95CA67C}"/>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154062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4C7F-D102-C957-E140-4397C4F7D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DF829-CEDD-2A41-DCC0-C1767FF890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79216-EB65-EEFA-905F-6E8366B009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7D78E9-29B8-2500-BBF0-510A9A35E24A}"/>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6" name="Footer Placeholder 5">
            <a:extLst>
              <a:ext uri="{FF2B5EF4-FFF2-40B4-BE49-F238E27FC236}">
                <a16:creationId xmlns:a16="http://schemas.microsoft.com/office/drawing/2014/main" id="{0826764D-4654-A194-0165-50BECA899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60E61-B10E-4860-52E5-29A5CFFDFFC6}"/>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68048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683A-613D-825C-5A6B-A016153239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D6EBE-B805-06E4-051B-2B9CCD605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E5513-59D8-0F0A-3B81-0E135350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34E81-E272-250A-7C79-142DEB6B8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1CC2CA-2330-E841-D24A-A1A1BE673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0C0F31-7A50-EB8C-E527-15918F04EFCD}"/>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8" name="Footer Placeholder 7">
            <a:extLst>
              <a:ext uri="{FF2B5EF4-FFF2-40B4-BE49-F238E27FC236}">
                <a16:creationId xmlns:a16="http://schemas.microsoft.com/office/drawing/2014/main" id="{0FBA9592-943E-7841-B1AA-16D90EC9F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199D9C-FAFA-AA98-7B86-CBA6F6552857}"/>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138891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067C-8095-7DA9-2CDF-DA7D30B9C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15298-E58C-6F1E-D871-3341C6A8F4F6}"/>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4" name="Footer Placeholder 3">
            <a:extLst>
              <a:ext uri="{FF2B5EF4-FFF2-40B4-BE49-F238E27FC236}">
                <a16:creationId xmlns:a16="http://schemas.microsoft.com/office/drawing/2014/main" id="{357E3AF1-D825-103D-8CEA-4BD0C37C99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8188EC-31A5-0218-2252-8E92971EE4CC}"/>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16994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9A122-F0A6-7E34-E6E5-8C3AC290598B}"/>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3" name="Footer Placeholder 2">
            <a:extLst>
              <a:ext uri="{FF2B5EF4-FFF2-40B4-BE49-F238E27FC236}">
                <a16:creationId xmlns:a16="http://schemas.microsoft.com/office/drawing/2014/main" id="{F4A3F714-9B8C-6A6D-5F32-15A632D8E1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8550FA-16E6-76C8-2227-5212414FB4F8}"/>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60471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F0B-4AFD-C2A9-47CC-66C9B3D7C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E2CC-A65C-A8BF-3FB8-121022862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DDA64-F7EF-90BB-0FD5-365553619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37FB7-BAA2-5A08-553E-8F3CDD336AFC}"/>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6" name="Footer Placeholder 5">
            <a:extLst>
              <a:ext uri="{FF2B5EF4-FFF2-40B4-BE49-F238E27FC236}">
                <a16:creationId xmlns:a16="http://schemas.microsoft.com/office/drawing/2014/main" id="{74CB91B7-1A3B-15B1-3B5B-CBEC73FFE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55959-6303-6122-DFB9-A4FBC2CF0E82}"/>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186636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9EEC-EC10-148A-3D73-393F3D05F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8C140-5404-2FC6-DEDA-7F42F9C4D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718477-66E0-9101-0B4C-F5F7CFAF2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C5011-3BF4-040D-1271-00CB82DEC91E}"/>
              </a:ext>
            </a:extLst>
          </p:cNvPr>
          <p:cNvSpPr>
            <a:spLocks noGrp="1"/>
          </p:cNvSpPr>
          <p:nvPr>
            <p:ph type="dt" sz="half" idx="10"/>
          </p:nvPr>
        </p:nvSpPr>
        <p:spPr/>
        <p:txBody>
          <a:bodyPr/>
          <a:lstStyle/>
          <a:p>
            <a:fld id="{61084BD6-0F3F-0540-878A-19D3DA430138}" type="datetimeFigureOut">
              <a:rPr lang="en-US" smtClean="0"/>
              <a:t>3/15/2023</a:t>
            </a:fld>
            <a:endParaRPr lang="en-US"/>
          </a:p>
        </p:txBody>
      </p:sp>
      <p:sp>
        <p:nvSpPr>
          <p:cNvPr id="6" name="Footer Placeholder 5">
            <a:extLst>
              <a:ext uri="{FF2B5EF4-FFF2-40B4-BE49-F238E27FC236}">
                <a16:creationId xmlns:a16="http://schemas.microsoft.com/office/drawing/2014/main" id="{A2AC2570-CEAA-9B74-16CA-3764C6FCC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AAC2B-6DA0-CDEA-188C-08CF92555308}"/>
              </a:ext>
            </a:extLst>
          </p:cNvPr>
          <p:cNvSpPr>
            <a:spLocks noGrp="1"/>
          </p:cNvSpPr>
          <p:nvPr>
            <p:ph type="sldNum" sz="quarter" idx="12"/>
          </p:nvPr>
        </p:nvSpPr>
        <p:spPr/>
        <p:txBody>
          <a:bodyPr/>
          <a:lstStyle/>
          <a:p>
            <a:fld id="{6E466861-DE49-3B40-A720-ED7702329B97}" type="slidenum">
              <a:rPr lang="en-US" smtClean="0"/>
              <a:t>‹#›</a:t>
            </a:fld>
            <a:endParaRPr lang="en-US"/>
          </a:p>
        </p:txBody>
      </p:sp>
    </p:spTree>
    <p:extLst>
      <p:ext uri="{BB962C8B-B14F-4D97-AF65-F5344CB8AC3E}">
        <p14:creationId xmlns:p14="http://schemas.microsoft.com/office/powerpoint/2010/main" val="386193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139DA-7269-2AA6-EE63-1A25364E4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84C20-C28F-39BC-9988-90B87675F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08EAB-A9C3-8BDA-3A45-5C3C44A33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84BD6-0F3F-0540-878A-19D3DA430138}" type="datetimeFigureOut">
              <a:rPr lang="en-US" smtClean="0"/>
              <a:t>3/15/2023</a:t>
            </a:fld>
            <a:endParaRPr lang="en-US"/>
          </a:p>
        </p:txBody>
      </p:sp>
      <p:sp>
        <p:nvSpPr>
          <p:cNvPr id="5" name="Footer Placeholder 4">
            <a:extLst>
              <a:ext uri="{FF2B5EF4-FFF2-40B4-BE49-F238E27FC236}">
                <a16:creationId xmlns:a16="http://schemas.microsoft.com/office/drawing/2014/main" id="{A987F510-5720-D63F-B0DB-60EE053FD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30BC2-27F1-1F8C-9953-D587762EB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66861-DE49-3B40-A720-ED7702329B97}" type="slidenum">
              <a:rPr lang="en-US" smtClean="0"/>
              <a:t>‹#›</a:t>
            </a:fld>
            <a:endParaRPr lang="en-US"/>
          </a:p>
        </p:txBody>
      </p:sp>
    </p:spTree>
    <p:extLst>
      <p:ext uri="{BB962C8B-B14F-4D97-AF65-F5344CB8AC3E}">
        <p14:creationId xmlns:p14="http://schemas.microsoft.com/office/powerpoint/2010/main" val="212934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ilaging.illinois.gov/engage.html"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icjia.illinois.gov/ifvcc/crest-illino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llinoiscourts.gov/Resources/3654b29e-6c60-4aa3-aa9c-20a79e72f7b9/disability-policy%20(1).pdf" TargetMode="External"/><Relationship Id="rId4" Type="http://schemas.openxmlformats.org/officeDocument/2006/relationships/hyperlink" Target="https://ncsacw.acf.hhs.gov/userfiles/files/SAMHSA_Trauma.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11B5F3B-08E8-47E2-95C3-6C7223C7D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A71C3DC-E030-4EF6-A946-F51F03D9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3" y="0"/>
            <a:ext cx="5425826" cy="6858000"/>
          </a:xfrm>
          <a:custGeom>
            <a:avLst/>
            <a:gdLst>
              <a:gd name="connsiteX0" fmla="*/ 189795 w 5425826"/>
              <a:gd name="connsiteY0" fmla="*/ 0 h 6858000"/>
              <a:gd name="connsiteX1" fmla="*/ 189796 w 5425826"/>
              <a:gd name="connsiteY1" fmla="*/ 0 h 6858000"/>
              <a:gd name="connsiteX2" fmla="*/ 334175 w 5425826"/>
              <a:gd name="connsiteY2" fmla="*/ 0 h 6858000"/>
              <a:gd name="connsiteX3" fmla="*/ 4653887 w 5425826"/>
              <a:gd name="connsiteY3" fmla="*/ 0 h 6858000"/>
              <a:gd name="connsiteX4" fmla="*/ 5282519 w 5425826"/>
              <a:gd name="connsiteY4" fmla="*/ 0 h 6858000"/>
              <a:gd name="connsiteX5" fmla="*/ 5425826 w 5425826"/>
              <a:gd name="connsiteY5" fmla="*/ 0 h 6858000"/>
              <a:gd name="connsiteX6" fmla="*/ 5425826 w 5425826"/>
              <a:gd name="connsiteY6" fmla="*/ 6858000 h 6858000"/>
              <a:gd name="connsiteX7" fmla="*/ 5282519 w 5425826"/>
              <a:gd name="connsiteY7" fmla="*/ 6858000 h 6858000"/>
              <a:gd name="connsiteX8" fmla="*/ 4653887 w 5425826"/>
              <a:gd name="connsiteY8" fmla="*/ 6858000 h 6858000"/>
              <a:gd name="connsiteX9" fmla="*/ 334175 w 5425826"/>
              <a:gd name="connsiteY9" fmla="*/ 6858000 h 6858000"/>
              <a:gd name="connsiteX10" fmla="*/ 189796 w 5425826"/>
              <a:gd name="connsiteY10" fmla="*/ 6858000 h 6858000"/>
              <a:gd name="connsiteX11" fmla="*/ 189795 w 5425826"/>
              <a:gd name="connsiteY11" fmla="*/ 6858000 h 6858000"/>
              <a:gd name="connsiteX12" fmla="*/ 184756 w 5425826"/>
              <a:gd name="connsiteY12" fmla="*/ 6791325 h 6858000"/>
              <a:gd name="connsiteX13" fmla="*/ 176358 w 5425826"/>
              <a:gd name="connsiteY13" fmla="*/ 6735762 h 6858000"/>
              <a:gd name="connsiteX14" fmla="*/ 166281 w 5425826"/>
              <a:gd name="connsiteY14" fmla="*/ 6683375 h 6858000"/>
              <a:gd name="connsiteX15" fmla="*/ 149485 w 5425826"/>
              <a:gd name="connsiteY15" fmla="*/ 6640512 h 6858000"/>
              <a:gd name="connsiteX16" fmla="*/ 132689 w 5425826"/>
              <a:gd name="connsiteY16" fmla="*/ 6597650 h 6858000"/>
              <a:gd name="connsiteX17" fmla="*/ 112534 w 5425826"/>
              <a:gd name="connsiteY17" fmla="*/ 6561137 h 6858000"/>
              <a:gd name="connsiteX18" fmla="*/ 92379 w 5425826"/>
              <a:gd name="connsiteY18" fmla="*/ 6523037 h 6858000"/>
              <a:gd name="connsiteX19" fmla="*/ 73903 w 5425826"/>
              <a:gd name="connsiteY19" fmla="*/ 6488112 h 6858000"/>
              <a:gd name="connsiteX20" fmla="*/ 55427 w 5425826"/>
              <a:gd name="connsiteY20" fmla="*/ 6448425 h 6858000"/>
              <a:gd name="connsiteX21" fmla="*/ 38632 w 5425826"/>
              <a:gd name="connsiteY21" fmla="*/ 6407150 h 6858000"/>
              <a:gd name="connsiteX22" fmla="*/ 23515 w 5425826"/>
              <a:gd name="connsiteY22" fmla="*/ 6361112 h 6858000"/>
              <a:gd name="connsiteX23" fmla="*/ 11758 w 5425826"/>
              <a:gd name="connsiteY23" fmla="*/ 6311900 h 6858000"/>
              <a:gd name="connsiteX24" fmla="*/ 3359 w 5425826"/>
              <a:gd name="connsiteY24" fmla="*/ 6251575 h 6858000"/>
              <a:gd name="connsiteX25" fmla="*/ 0 w 5425826"/>
              <a:gd name="connsiteY25" fmla="*/ 6183312 h 6858000"/>
              <a:gd name="connsiteX26" fmla="*/ 3359 w 5425826"/>
              <a:gd name="connsiteY26" fmla="*/ 6113462 h 6858000"/>
              <a:gd name="connsiteX27" fmla="*/ 11758 w 5425826"/>
              <a:gd name="connsiteY27" fmla="*/ 6056312 h 6858000"/>
              <a:gd name="connsiteX28" fmla="*/ 23515 w 5425826"/>
              <a:gd name="connsiteY28" fmla="*/ 6003925 h 6858000"/>
              <a:gd name="connsiteX29" fmla="*/ 38632 w 5425826"/>
              <a:gd name="connsiteY29" fmla="*/ 5956300 h 6858000"/>
              <a:gd name="connsiteX30" fmla="*/ 55427 w 5425826"/>
              <a:gd name="connsiteY30" fmla="*/ 5915025 h 6858000"/>
              <a:gd name="connsiteX31" fmla="*/ 75583 w 5425826"/>
              <a:gd name="connsiteY31" fmla="*/ 5876925 h 6858000"/>
              <a:gd name="connsiteX32" fmla="*/ 95738 w 5425826"/>
              <a:gd name="connsiteY32" fmla="*/ 5840412 h 6858000"/>
              <a:gd name="connsiteX33" fmla="*/ 115893 w 5425826"/>
              <a:gd name="connsiteY33" fmla="*/ 5802312 h 6858000"/>
              <a:gd name="connsiteX34" fmla="*/ 134368 w 5425826"/>
              <a:gd name="connsiteY34" fmla="*/ 5762625 h 6858000"/>
              <a:gd name="connsiteX35" fmla="*/ 152844 w 5425826"/>
              <a:gd name="connsiteY35" fmla="*/ 5721350 h 6858000"/>
              <a:gd name="connsiteX36" fmla="*/ 167960 w 5425826"/>
              <a:gd name="connsiteY36" fmla="*/ 5675312 h 6858000"/>
              <a:gd name="connsiteX37" fmla="*/ 178038 w 5425826"/>
              <a:gd name="connsiteY37" fmla="*/ 5622925 h 6858000"/>
              <a:gd name="connsiteX38" fmla="*/ 188115 w 5425826"/>
              <a:gd name="connsiteY38" fmla="*/ 5562600 h 6858000"/>
              <a:gd name="connsiteX39" fmla="*/ 189795 w 5425826"/>
              <a:gd name="connsiteY39" fmla="*/ 5494337 h 6858000"/>
              <a:gd name="connsiteX40" fmla="*/ 188115 w 5425826"/>
              <a:gd name="connsiteY40" fmla="*/ 5426075 h 6858000"/>
              <a:gd name="connsiteX41" fmla="*/ 178038 w 5425826"/>
              <a:gd name="connsiteY41" fmla="*/ 5365750 h 6858000"/>
              <a:gd name="connsiteX42" fmla="*/ 167960 w 5425826"/>
              <a:gd name="connsiteY42" fmla="*/ 5313362 h 6858000"/>
              <a:gd name="connsiteX43" fmla="*/ 152844 w 5425826"/>
              <a:gd name="connsiteY43" fmla="*/ 5268912 h 6858000"/>
              <a:gd name="connsiteX44" fmla="*/ 134368 w 5425826"/>
              <a:gd name="connsiteY44" fmla="*/ 5226050 h 6858000"/>
              <a:gd name="connsiteX45" fmla="*/ 115893 w 5425826"/>
              <a:gd name="connsiteY45" fmla="*/ 5186362 h 6858000"/>
              <a:gd name="connsiteX46" fmla="*/ 95738 w 5425826"/>
              <a:gd name="connsiteY46" fmla="*/ 5149850 h 6858000"/>
              <a:gd name="connsiteX47" fmla="*/ 75583 w 5425826"/>
              <a:gd name="connsiteY47" fmla="*/ 5114925 h 6858000"/>
              <a:gd name="connsiteX48" fmla="*/ 55427 w 5425826"/>
              <a:gd name="connsiteY48" fmla="*/ 5075237 h 6858000"/>
              <a:gd name="connsiteX49" fmla="*/ 38632 w 5425826"/>
              <a:gd name="connsiteY49" fmla="*/ 5033962 h 6858000"/>
              <a:gd name="connsiteX50" fmla="*/ 23515 w 5425826"/>
              <a:gd name="connsiteY50" fmla="*/ 4987925 h 6858000"/>
              <a:gd name="connsiteX51" fmla="*/ 11758 w 5425826"/>
              <a:gd name="connsiteY51" fmla="*/ 4935537 h 6858000"/>
              <a:gd name="connsiteX52" fmla="*/ 3359 w 5425826"/>
              <a:gd name="connsiteY52" fmla="*/ 4875212 h 6858000"/>
              <a:gd name="connsiteX53" fmla="*/ 0 w 5425826"/>
              <a:gd name="connsiteY53" fmla="*/ 4806950 h 6858000"/>
              <a:gd name="connsiteX54" fmla="*/ 3359 w 5425826"/>
              <a:gd name="connsiteY54" fmla="*/ 4738687 h 6858000"/>
              <a:gd name="connsiteX55" fmla="*/ 11758 w 5425826"/>
              <a:gd name="connsiteY55" fmla="*/ 4678362 h 6858000"/>
              <a:gd name="connsiteX56" fmla="*/ 23515 w 5425826"/>
              <a:gd name="connsiteY56" fmla="*/ 4625975 h 6858000"/>
              <a:gd name="connsiteX57" fmla="*/ 38632 w 5425826"/>
              <a:gd name="connsiteY57" fmla="*/ 4579937 h 6858000"/>
              <a:gd name="connsiteX58" fmla="*/ 55427 w 5425826"/>
              <a:gd name="connsiteY58" fmla="*/ 4537075 h 6858000"/>
              <a:gd name="connsiteX59" fmla="*/ 75583 w 5425826"/>
              <a:gd name="connsiteY59" fmla="*/ 4498975 h 6858000"/>
              <a:gd name="connsiteX60" fmla="*/ 115893 w 5425826"/>
              <a:gd name="connsiteY60" fmla="*/ 4424362 h 6858000"/>
              <a:gd name="connsiteX61" fmla="*/ 134368 w 5425826"/>
              <a:gd name="connsiteY61" fmla="*/ 4386262 h 6858000"/>
              <a:gd name="connsiteX62" fmla="*/ 152844 w 5425826"/>
              <a:gd name="connsiteY62" fmla="*/ 4343400 h 6858000"/>
              <a:gd name="connsiteX63" fmla="*/ 167960 w 5425826"/>
              <a:gd name="connsiteY63" fmla="*/ 4297362 h 6858000"/>
              <a:gd name="connsiteX64" fmla="*/ 178038 w 5425826"/>
              <a:gd name="connsiteY64" fmla="*/ 4244975 h 6858000"/>
              <a:gd name="connsiteX65" fmla="*/ 188115 w 5425826"/>
              <a:gd name="connsiteY65" fmla="*/ 4186237 h 6858000"/>
              <a:gd name="connsiteX66" fmla="*/ 189795 w 5425826"/>
              <a:gd name="connsiteY66" fmla="*/ 4116387 h 6858000"/>
              <a:gd name="connsiteX67" fmla="*/ 188115 w 5425826"/>
              <a:gd name="connsiteY67" fmla="*/ 4048125 h 6858000"/>
              <a:gd name="connsiteX68" fmla="*/ 178038 w 5425826"/>
              <a:gd name="connsiteY68" fmla="*/ 3987800 h 6858000"/>
              <a:gd name="connsiteX69" fmla="*/ 167960 w 5425826"/>
              <a:gd name="connsiteY69" fmla="*/ 3935412 h 6858000"/>
              <a:gd name="connsiteX70" fmla="*/ 152844 w 5425826"/>
              <a:gd name="connsiteY70" fmla="*/ 3890962 h 6858000"/>
              <a:gd name="connsiteX71" fmla="*/ 134368 w 5425826"/>
              <a:gd name="connsiteY71" fmla="*/ 3848100 h 6858000"/>
              <a:gd name="connsiteX72" fmla="*/ 115893 w 5425826"/>
              <a:gd name="connsiteY72" fmla="*/ 3811587 h 6858000"/>
              <a:gd name="connsiteX73" fmla="*/ 75583 w 5425826"/>
              <a:gd name="connsiteY73" fmla="*/ 3736975 h 6858000"/>
              <a:gd name="connsiteX74" fmla="*/ 55427 w 5425826"/>
              <a:gd name="connsiteY74" fmla="*/ 3697287 h 6858000"/>
              <a:gd name="connsiteX75" fmla="*/ 38632 w 5425826"/>
              <a:gd name="connsiteY75" fmla="*/ 3656012 h 6858000"/>
              <a:gd name="connsiteX76" fmla="*/ 23515 w 5425826"/>
              <a:gd name="connsiteY76" fmla="*/ 3609975 h 6858000"/>
              <a:gd name="connsiteX77" fmla="*/ 11758 w 5425826"/>
              <a:gd name="connsiteY77" fmla="*/ 3557587 h 6858000"/>
              <a:gd name="connsiteX78" fmla="*/ 3359 w 5425826"/>
              <a:gd name="connsiteY78" fmla="*/ 3497262 h 6858000"/>
              <a:gd name="connsiteX79" fmla="*/ 0 w 5425826"/>
              <a:gd name="connsiteY79" fmla="*/ 3427412 h 6858000"/>
              <a:gd name="connsiteX80" fmla="*/ 3359 w 5425826"/>
              <a:gd name="connsiteY80" fmla="*/ 3360737 h 6858000"/>
              <a:gd name="connsiteX81" fmla="*/ 11758 w 5425826"/>
              <a:gd name="connsiteY81" fmla="*/ 3300412 h 6858000"/>
              <a:gd name="connsiteX82" fmla="*/ 23515 w 5425826"/>
              <a:gd name="connsiteY82" fmla="*/ 3248025 h 6858000"/>
              <a:gd name="connsiteX83" fmla="*/ 38632 w 5425826"/>
              <a:gd name="connsiteY83" fmla="*/ 3201987 h 6858000"/>
              <a:gd name="connsiteX84" fmla="*/ 55427 w 5425826"/>
              <a:gd name="connsiteY84" fmla="*/ 3160712 h 6858000"/>
              <a:gd name="connsiteX85" fmla="*/ 75583 w 5425826"/>
              <a:gd name="connsiteY85" fmla="*/ 3121025 h 6858000"/>
              <a:gd name="connsiteX86" fmla="*/ 95738 w 5425826"/>
              <a:gd name="connsiteY86" fmla="*/ 3084512 h 6858000"/>
              <a:gd name="connsiteX87" fmla="*/ 115893 w 5425826"/>
              <a:gd name="connsiteY87" fmla="*/ 3046412 h 6858000"/>
              <a:gd name="connsiteX88" fmla="*/ 134368 w 5425826"/>
              <a:gd name="connsiteY88" fmla="*/ 3009900 h 6858000"/>
              <a:gd name="connsiteX89" fmla="*/ 152844 w 5425826"/>
              <a:gd name="connsiteY89" fmla="*/ 2967037 h 6858000"/>
              <a:gd name="connsiteX90" fmla="*/ 167960 w 5425826"/>
              <a:gd name="connsiteY90" fmla="*/ 2922587 h 6858000"/>
              <a:gd name="connsiteX91" fmla="*/ 178038 w 5425826"/>
              <a:gd name="connsiteY91" fmla="*/ 2868612 h 6858000"/>
              <a:gd name="connsiteX92" fmla="*/ 188115 w 5425826"/>
              <a:gd name="connsiteY92" fmla="*/ 2809875 h 6858000"/>
              <a:gd name="connsiteX93" fmla="*/ 189795 w 5425826"/>
              <a:gd name="connsiteY93" fmla="*/ 2741612 h 6858000"/>
              <a:gd name="connsiteX94" fmla="*/ 188115 w 5425826"/>
              <a:gd name="connsiteY94" fmla="*/ 2671762 h 6858000"/>
              <a:gd name="connsiteX95" fmla="*/ 178038 w 5425826"/>
              <a:gd name="connsiteY95" fmla="*/ 2613025 h 6858000"/>
              <a:gd name="connsiteX96" fmla="*/ 167960 w 5425826"/>
              <a:gd name="connsiteY96" fmla="*/ 2560637 h 6858000"/>
              <a:gd name="connsiteX97" fmla="*/ 152844 w 5425826"/>
              <a:gd name="connsiteY97" fmla="*/ 2513012 h 6858000"/>
              <a:gd name="connsiteX98" fmla="*/ 134368 w 5425826"/>
              <a:gd name="connsiteY98" fmla="*/ 2471737 h 6858000"/>
              <a:gd name="connsiteX99" fmla="*/ 115893 w 5425826"/>
              <a:gd name="connsiteY99" fmla="*/ 2433637 h 6858000"/>
              <a:gd name="connsiteX100" fmla="*/ 95738 w 5425826"/>
              <a:gd name="connsiteY100" fmla="*/ 2395537 h 6858000"/>
              <a:gd name="connsiteX101" fmla="*/ 75583 w 5425826"/>
              <a:gd name="connsiteY101" fmla="*/ 2359025 h 6858000"/>
              <a:gd name="connsiteX102" fmla="*/ 55427 w 5425826"/>
              <a:gd name="connsiteY102" fmla="*/ 2319337 h 6858000"/>
              <a:gd name="connsiteX103" fmla="*/ 38632 w 5425826"/>
              <a:gd name="connsiteY103" fmla="*/ 2278062 h 6858000"/>
              <a:gd name="connsiteX104" fmla="*/ 23515 w 5425826"/>
              <a:gd name="connsiteY104" fmla="*/ 2232025 h 6858000"/>
              <a:gd name="connsiteX105" fmla="*/ 11758 w 5425826"/>
              <a:gd name="connsiteY105" fmla="*/ 2179637 h 6858000"/>
              <a:gd name="connsiteX106" fmla="*/ 3359 w 5425826"/>
              <a:gd name="connsiteY106" fmla="*/ 2119312 h 6858000"/>
              <a:gd name="connsiteX107" fmla="*/ 0 w 5425826"/>
              <a:gd name="connsiteY107" fmla="*/ 2051050 h 6858000"/>
              <a:gd name="connsiteX108" fmla="*/ 3359 w 5425826"/>
              <a:gd name="connsiteY108" fmla="*/ 1982787 h 6858000"/>
              <a:gd name="connsiteX109" fmla="*/ 11758 w 5425826"/>
              <a:gd name="connsiteY109" fmla="*/ 1922462 h 6858000"/>
              <a:gd name="connsiteX110" fmla="*/ 23515 w 5425826"/>
              <a:gd name="connsiteY110" fmla="*/ 1870075 h 6858000"/>
              <a:gd name="connsiteX111" fmla="*/ 38632 w 5425826"/>
              <a:gd name="connsiteY111" fmla="*/ 1824037 h 6858000"/>
              <a:gd name="connsiteX112" fmla="*/ 55427 w 5425826"/>
              <a:gd name="connsiteY112" fmla="*/ 1782762 h 6858000"/>
              <a:gd name="connsiteX113" fmla="*/ 75583 w 5425826"/>
              <a:gd name="connsiteY113" fmla="*/ 1743075 h 6858000"/>
              <a:gd name="connsiteX114" fmla="*/ 95738 w 5425826"/>
              <a:gd name="connsiteY114" fmla="*/ 1708150 h 6858000"/>
              <a:gd name="connsiteX115" fmla="*/ 115893 w 5425826"/>
              <a:gd name="connsiteY115" fmla="*/ 1671637 h 6858000"/>
              <a:gd name="connsiteX116" fmla="*/ 134368 w 5425826"/>
              <a:gd name="connsiteY116" fmla="*/ 1631950 h 6858000"/>
              <a:gd name="connsiteX117" fmla="*/ 152844 w 5425826"/>
              <a:gd name="connsiteY117" fmla="*/ 1589087 h 6858000"/>
              <a:gd name="connsiteX118" fmla="*/ 167960 w 5425826"/>
              <a:gd name="connsiteY118" fmla="*/ 1544637 h 6858000"/>
              <a:gd name="connsiteX119" fmla="*/ 178038 w 5425826"/>
              <a:gd name="connsiteY119" fmla="*/ 1492250 h 6858000"/>
              <a:gd name="connsiteX120" fmla="*/ 188115 w 5425826"/>
              <a:gd name="connsiteY120" fmla="*/ 1431925 h 6858000"/>
              <a:gd name="connsiteX121" fmla="*/ 189795 w 5425826"/>
              <a:gd name="connsiteY121" fmla="*/ 1363662 h 6858000"/>
              <a:gd name="connsiteX122" fmla="*/ 188115 w 5425826"/>
              <a:gd name="connsiteY122" fmla="*/ 1295400 h 6858000"/>
              <a:gd name="connsiteX123" fmla="*/ 178038 w 5425826"/>
              <a:gd name="connsiteY123" fmla="*/ 1235075 h 6858000"/>
              <a:gd name="connsiteX124" fmla="*/ 167960 w 5425826"/>
              <a:gd name="connsiteY124" fmla="*/ 1182687 h 6858000"/>
              <a:gd name="connsiteX125" fmla="*/ 152844 w 5425826"/>
              <a:gd name="connsiteY125" fmla="*/ 1136650 h 6858000"/>
              <a:gd name="connsiteX126" fmla="*/ 134368 w 5425826"/>
              <a:gd name="connsiteY126" fmla="*/ 1095375 h 6858000"/>
              <a:gd name="connsiteX127" fmla="*/ 115893 w 5425826"/>
              <a:gd name="connsiteY127" fmla="*/ 1055687 h 6858000"/>
              <a:gd name="connsiteX128" fmla="*/ 95738 w 5425826"/>
              <a:gd name="connsiteY128" fmla="*/ 1017587 h 6858000"/>
              <a:gd name="connsiteX129" fmla="*/ 75583 w 5425826"/>
              <a:gd name="connsiteY129" fmla="*/ 981075 h 6858000"/>
              <a:gd name="connsiteX130" fmla="*/ 55427 w 5425826"/>
              <a:gd name="connsiteY130" fmla="*/ 942975 h 6858000"/>
              <a:gd name="connsiteX131" fmla="*/ 38632 w 5425826"/>
              <a:gd name="connsiteY131" fmla="*/ 901700 h 6858000"/>
              <a:gd name="connsiteX132" fmla="*/ 23515 w 5425826"/>
              <a:gd name="connsiteY132" fmla="*/ 854075 h 6858000"/>
              <a:gd name="connsiteX133" fmla="*/ 11758 w 5425826"/>
              <a:gd name="connsiteY133" fmla="*/ 801687 h 6858000"/>
              <a:gd name="connsiteX134" fmla="*/ 3359 w 5425826"/>
              <a:gd name="connsiteY134" fmla="*/ 744537 h 6858000"/>
              <a:gd name="connsiteX135" fmla="*/ 0 w 5425826"/>
              <a:gd name="connsiteY135" fmla="*/ 673100 h 6858000"/>
              <a:gd name="connsiteX136" fmla="*/ 3359 w 5425826"/>
              <a:gd name="connsiteY136" fmla="*/ 606425 h 6858000"/>
              <a:gd name="connsiteX137" fmla="*/ 11758 w 5425826"/>
              <a:gd name="connsiteY137" fmla="*/ 546100 h 6858000"/>
              <a:gd name="connsiteX138" fmla="*/ 23515 w 5425826"/>
              <a:gd name="connsiteY138" fmla="*/ 496887 h 6858000"/>
              <a:gd name="connsiteX139" fmla="*/ 38632 w 5425826"/>
              <a:gd name="connsiteY139" fmla="*/ 450850 h 6858000"/>
              <a:gd name="connsiteX140" fmla="*/ 55427 w 5425826"/>
              <a:gd name="connsiteY140" fmla="*/ 409575 h 6858000"/>
              <a:gd name="connsiteX141" fmla="*/ 73903 w 5425826"/>
              <a:gd name="connsiteY141" fmla="*/ 369887 h 6858000"/>
              <a:gd name="connsiteX142" fmla="*/ 92379 w 5425826"/>
              <a:gd name="connsiteY142" fmla="*/ 334962 h 6858000"/>
              <a:gd name="connsiteX143" fmla="*/ 112534 w 5425826"/>
              <a:gd name="connsiteY143" fmla="*/ 296862 h 6858000"/>
              <a:gd name="connsiteX144" fmla="*/ 132689 w 5425826"/>
              <a:gd name="connsiteY144" fmla="*/ 260350 h 6858000"/>
              <a:gd name="connsiteX145" fmla="*/ 149485 w 5425826"/>
              <a:gd name="connsiteY145" fmla="*/ 217487 h 6858000"/>
              <a:gd name="connsiteX146" fmla="*/ 166281 w 5425826"/>
              <a:gd name="connsiteY146" fmla="*/ 174625 h 6858000"/>
              <a:gd name="connsiteX147" fmla="*/ 176358 w 5425826"/>
              <a:gd name="connsiteY147" fmla="*/ 122237 h 6858000"/>
              <a:gd name="connsiteX148" fmla="*/ 184756 w 5425826"/>
              <a:gd name="connsiteY148"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425826" h="6858000">
                <a:moveTo>
                  <a:pt x="189795" y="0"/>
                </a:moveTo>
                <a:lnTo>
                  <a:pt x="189796" y="0"/>
                </a:lnTo>
                <a:lnTo>
                  <a:pt x="334175" y="0"/>
                </a:lnTo>
                <a:lnTo>
                  <a:pt x="4653887" y="0"/>
                </a:lnTo>
                <a:lnTo>
                  <a:pt x="5282519" y="0"/>
                </a:lnTo>
                <a:lnTo>
                  <a:pt x="5425826" y="0"/>
                </a:lnTo>
                <a:lnTo>
                  <a:pt x="5425826" y="6858000"/>
                </a:lnTo>
                <a:lnTo>
                  <a:pt x="5282519" y="6858000"/>
                </a:lnTo>
                <a:lnTo>
                  <a:pt x="4653887" y="6858000"/>
                </a:lnTo>
                <a:lnTo>
                  <a:pt x="334175" y="6858000"/>
                </a:lnTo>
                <a:lnTo>
                  <a:pt x="189796"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9" name="Freeform: Shape 28">
            <a:extLst>
              <a:ext uri="{FF2B5EF4-FFF2-40B4-BE49-F238E27FC236}">
                <a16:creationId xmlns:a16="http://schemas.microsoft.com/office/drawing/2014/main" id="{BD9D725B-1ED5-4368-89B7-6DB5C1B3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100346" cy="6858000"/>
          </a:xfrm>
          <a:custGeom>
            <a:avLst/>
            <a:gdLst>
              <a:gd name="connsiteX0" fmla="*/ 0 w 7100346"/>
              <a:gd name="connsiteY0" fmla="*/ 0 h 6858000"/>
              <a:gd name="connsiteX1" fmla="*/ 6955967 w 7100346"/>
              <a:gd name="connsiteY1" fmla="*/ 0 h 6858000"/>
              <a:gd name="connsiteX2" fmla="*/ 7100346 w 7100346"/>
              <a:gd name="connsiteY2" fmla="*/ 0 h 6858000"/>
              <a:gd name="connsiteX3" fmla="*/ 7095307 w 7100346"/>
              <a:gd name="connsiteY3" fmla="*/ 66675 h 6858000"/>
              <a:gd name="connsiteX4" fmla="*/ 7086909 w 7100346"/>
              <a:gd name="connsiteY4" fmla="*/ 122237 h 6858000"/>
              <a:gd name="connsiteX5" fmla="*/ 7076832 w 7100346"/>
              <a:gd name="connsiteY5" fmla="*/ 174625 h 6858000"/>
              <a:gd name="connsiteX6" fmla="*/ 7060036 w 7100346"/>
              <a:gd name="connsiteY6" fmla="*/ 217487 h 6858000"/>
              <a:gd name="connsiteX7" fmla="*/ 7043240 w 7100346"/>
              <a:gd name="connsiteY7" fmla="*/ 260350 h 6858000"/>
              <a:gd name="connsiteX8" fmla="*/ 7023085 w 7100346"/>
              <a:gd name="connsiteY8" fmla="*/ 296862 h 6858000"/>
              <a:gd name="connsiteX9" fmla="*/ 7002930 w 7100346"/>
              <a:gd name="connsiteY9" fmla="*/ 334962 h 6858000"/>
              <a:gd name="connsiteX10" fmla="*/ 6984454 w 7100346"/>
              <a:gd name="connsiteY10" fmla="*/ 369887 h 6858000"/>
              <a:gd name="connsiteX11" fmla="*/ 6965978 w 7100346"/>
              <a:gd name="connsiteY11" fmla="*/ 409575 h 6858000"/>
              <a:gd name="connsiteX12" fmla="*/ 6949183 w 7100346"/>
              <a:gd name="connsiteY12" fmla="*/ 450850 h 6858000"/>
              <a:gd name="connsiteX13" fmla="*/ 6934066 w 7100346"/>
              <a:gd name="connsiteY13" fmla="*/ 496887 h 6858000"/>
              <a:gd name="connsiteX14" fmla="*/ 6922309 w 7100346"/>
              <a:gd name="connsiteY14" fmla="*/ 546100 h 6858000"/>
              <a:gd name="connsiteX15" fmla="*/ 6913910 w 7100346"/>
              <a:gd name="connsiteY15" fmla="*/ 606425 h 6858000"/>
              <a:gd name="connsiteX16" fmla="*/ 6910551 w 7100346"/>
              <a:gd name="connsiteY16" fmla="*/ 673100 h 6858000"/>
              <a:gd name="connsiteX17" fmla="*/ 6913910 w 7100346"/>
              <a:gd name="connsiteY17" fmla="*/ 744537 h 6858000"/>
              <a:gd name="connsiteX18" fmla="*/ 6922309 w 7100346"/>
              <a:gd name="connsiteY18" fmla="*/ 801687 h 6858000"/>
              <a:gd name="connsiteX19" fmla="*/ 6934066 w 7100346"/>
              <a:gd name="connsiteY19" fmla="*/ 854075 h 6858000"/>
              <a:gd name="connsiteX20" fmla="*/ 6949183 w 7100346"/>
              <a:gd name="connsiteY20" fmla="*/ 901700 h 6858000"/>
              <a:gd name="connsiteX21" fmla="*/ 6965978 w 7100346"/>
              <a:gd name="connsiteY21" fmla="*/ 942975 h 6858000"/>
              <a:gd name="connsiteX22" fmla="*/ 6986134 w 7100346"/>
              <a:gd name="connsiteY22" fmla="*/ 981075 h 6858000"/>
              <a:gd name="connsiteX23" fmla="*/ 7006289 w 7100346"/>
              <a:gd name="connsiteY23" fmla="*/ 1017587 h 6858000"/>
              <a:gd name="connsiteX24" fmla="*/ 7026444 w 7100346"/>
              <a:gd name="connsiteY24" fmla="*/ 1055687 h 6858000"/>
              <a:gd name="connsiteX25" fmla="*/ 7044919 w 7100346"/>
              <a:gd name="connsiteY25" fmla="*/ 1095375 h 6858000"/>
              <a:gd name="connsiteX26" fmla="*/ 7063395 w 7100346"/>
              <a:gd name="connsiteY26" fmla="*/ 1136650 h 6858000"/>
              <a:gd name="connsiteX27" fmla="*/ 7078511 w 7100346"/>
              <a:gd name="connsiteY27" fmla="*/ 1182687 h 6858000"/>
              <a:gd name="connsiteX28" fmla="*/ 7088589 w 7100346"/>
              <a:gd name="connsiteY28" fmla="*/ 1235075 h 6858000"/>
              <a:gd name="connsiteX29" fmla="*/ 7098666 w 7100346"/>
              <a:gd name="connsiteY29" fmla="*/ 1295400 h 6858000"/>
              <a:gd name="connsiteX30" fmla="*/ 7100346 w 7100346"/>
              <a:gd name="connsiteY30" fmla="*/ 1363662 h 6858000"/>
              <a:gd name="connsiteX31" fmla="*/ 7098666 w 7100346"/>
              <a:gd name="connsiteY31" fmla="*/ 1431925 h 6858000"/>
              <a:gd name="connsiteX32" fmla="*/ 7088589 w 7100346"/>
              <a:gd name="connsiteY32" fmla="*/ 1492250 h 6858000"/>
              <a:gd name="connsiteX33" fmla="*/ 7078511 w 7100346"/>
              <a:gd name="connsiteY33" fmla="*/ 1544637 h 6858000"/>
              <a:gd name="connsiteX34" fmla="*/ 7063395 w 7100346"/>
              <a:gd name="connsiteY34" fmla="*/ 1589087 h 6858000"/>
              <a:gd name="connsiteX35" fmla="*/ 7044919 w 7100346"/>
              <a:gd name="connsiteY35" fmla="*/ 1631950 h 6858000"/>
              <a:gd name="connsiteX36" fmla="*/ 7026444 w 7100346"/>
              <a:gd name="connsiteY36" fmla="*/ 1671637 h 6858000"/>
              <a:gd name="connsiteX37" fmla="*/ 7006289 w 7100346"/>
              <a:gd name="connsiteY37" fmla="*/ 1708150 h 6858000"/>
              <a:gd name="connsiteX38" fmla="*/ 6986134 w 7100346"/>
              <a:gd name="connsiteY38" fmla="*/ 1743075 h 6858000"/>
              <a:gd name="connsiteX39" fmla="*/ 6965978 w 7100346"/>
              <a:gd name="connsiteY39" fmla="*/ 1782762 h 6858000"/>
              <a:gd name="connsiteX40" fmla="*/ 6949183 w 7100346"/>
              <a:gd name="connsiteY40" fmla="*/ 1824037 h 6858000"/>
              <a:gd name="connsiteX41" fmla="*/ 6934066 w 7100346"/>
              <a:gd name="connsiteY41" fmla="*/ 1870075 h 6858000"/>
              <a:gd name="connsiteX42" fmla="*/ 6922309 w 7100346"/>
              <a:gd name="connsiteY42" fmla="*/ 1922462 h 6858000"/>
              <a:gd name="connsiteX43" fmla="*/ 6913910 w 7100346"/>
              <a:gd name="connsiteY43" fmla="*/ 1982787 h 6858000"/>
              <a:gd name="connsiteX44" fmla="*/ 6910551 w 7100346"/>
              <a:gd name="connsiteY44" fmla="*/ 2051050 h 6858000"/>
              <a:gd name="connsiteX45" fmla="*/ 6913910 w 7100346"/>
              <a:gd name="connsiteY45" fmla="*/ 2119312 h 6858000"/>
              <a:gd name="connsiteX46" fmla="*/ 6922309 w 7100346"/>
              <a:gd name="connsiteY46" fmla="*/ 2179637 h 6858000"/>
              <a:gd name="connsiteX47" fmla="*/ 6934066 w 7100346"/>
              <a:gd name="connsiteY47" fmla="*/ 2232025 h 6858000"/>
              <a:gd name="connsiteX48" fmla="*/ 6949183 w 7100346"/>
              <a:gd name="connsiteY48" fmla="*/ 2278062 h 6858000"/>
              <a:gd name="connsiteX49" fmla="*/ 6965978 w 7100346"/>
              <a:gd name="connsiteY49" fmla="*/ 2319337 h 6858000"/>
              <a:gd name="connsiteX50" fmla="*/ 6986134 w 7100346"/>
              <a:gd name="connsiteY50" fmla="*/ 2359025 h 6858000"/>
              <a:gd name="connsiteX51" fmla="*/ 7006289 w 7100346"/>
              <a:gd name="connsiteY51" fmla="*/ 2395537 h 6858000"/>
              <a:gd name="connsiteX52" fmla="*/ 7026444 w 7100346"/>
              <a:gd name="connsiteY52" fmla="*/ 2433637 h 6858000"/>
              <a:gd name="connsiteX53" fmla="*/ 7044919 w 7100346"/>
              <a:gd name="connsiteY53" fmla="*/ 2471737 h 6858000"/>
              <a:gd name="connsiteX54" fmla="*/ 7063395 w 7100346"/>
              <a:gd name="connsiteY54" fmla="*/ 2513012 h 6858000"/>
              <a:gd name="connsiteX55" fmla="*/ 7078511 w 7100346"/>
              <a:gd name="connsiteY55" fmla="*/ 2560637 h 6858000"/>
              <a:gd name="connsiteX56" fmla="*/ 7088589 w 7100346"/>
              <a:gd name="connsiteY56" fmla="*/ 2613025 h 6858000"/>
              <a:gd name="connsiteX57" fmla="*/ 7098666 w 7100346"/>
              <a:gd name="connsiteY57" fmla="*/ 2671762 h 6858000"/>
              <a:gd name="connsiteX58" fmla="*/ 7100346 w 7100346"/>
              <a:gd name="connsiteY58" fmla="*/ 2741612 h 6858000"/>
              <a:gd name="connsiteX59" fmla="*/ 7098666 w 7100346"/>
              <a:gd name="connsiteY59" fmla="*/ 2809875 h 6858000"/>
              <a:gd name="connsiteX60" fmla="*/ 7088589 w 7100346"/>
              <a:gd name="connsiteY60" fmla="*/ 2868612 h 6858000"/>
              <a:gd name="connsiteX61" fmla="*/ 7078511 w 7100346"/>
              <a:gd name="connsiteY61" fmla="*/ 2922587 h 6858000"/>
              <a:gd name="connsiteX62" fmla="*/ 7063395 w 7100346"/>
              <a:gd name="connsiteY62" fmla="*/ 2967037 h 6858000"/>
              <a:gd name="connsiteX63" fmla="*/ 7044919 w 7100346"/>
              <a:gd name="connsiteY63" fmla="*/ 3009900 h 6858000"/>
              <a:gd name="connsiteX64" fmla="*/ 7026444 w 7100346"/>
              <a:gd name="connsiteY64" fmla="*/ 3046412 h 6858000"/>
              <a:gd name="connsiteX65" fmla="*/ 7006289 w 7100346"/>
              <a:gd name="connsiteY65" fmla="*/ 3084512 h 6858000"/>
              <a:gd name="connsiteX66" fmla="*/ 6986134 w 7100346"/>
              <a:gd name="connsiteY66" fmla="*/ 3121025 h 6858000"/>
              <a:gd name="connsiteX67" fmla="*/ 6965978 w 7100346"/>
              <a:gd name="connsiteY67" fmla="*/ 3160712 h 6858000"/>
              <a:gd name="connsiteX68" fmla="*/ 6949183 w 7100346"/>
              <a:gd name="connsiteY68" fmla="*/ 3201987 h 6858000"/>
              <a:gd name="connsiteX69" fmla="*/ 6934066 w 7100346"/>
              <a:gd name="connsiteY69" fmla="*/ 3248025 h 6858000"/>
              <a:gd name="connsiteX70" fmla="*/ 6922309 w 7100346"/>
              <a:gd name="connsiteY70" fmla="*/ 3300412 h 6858000"/>
              <a:gd name="connsiteX71" fmla="*/ 6913910 w 7100346"/>
              <a:gd name="connsiteY71" fmla="*/ 3360737 h 6858000"/>
              <a:gd name="connsiteX72" fmla="*/ 6910551 w 7100346"/>
              <a:gd name="connsiteY72" fmla="*/ 3427412 h 6858000"/>
              <a:gd name="connsiteX73" fmla="*/ 6913910 w 7100346"/>
              <a:gd name="connsiteY73" fmla="*/ 3497262 h 6858000"/>
              <a:gd name="connsiteX74" fmla="*/ 6922309 w 7100346"/>
              <a:gd name="connsiteY74" fmla="*/ 3557587 h 6858000"/>
              <a:gd name="connsiteX75" fmla="*/ 6934066 w 7100346"/>
              <a:gd name="connsiteY75" fmla="*/ 3609975 h 6858000"/>
              <a:gd name="connsiteX76" fmla="*/ 6949183 w 7100346"/>
              <a:gd name="connsiteY76" fmla="*/ 3656012 h 6858000"/>
              <a:gd name="connsiteX77" fmla="*/ 6965978 w 7100346"/>
              <a:gd name="connsiteY77" fmla="*/ 3697287 h 6858000"/>
              <a:gd name="connsiteX78" fmla="*/ 6986134 w 7100346"/>
              <a:gd name="connsiteY78" fmla="*/ 3736975 h 6858000"/>
              <a:gd name="connsiteX79" fmla="*/ 7026444 w 7100346"/>
              <a:gd name="connsiteY79" fmla="*/ 3811587 h 6858000"/>
              <a:gd name="connsiteX80" fmla="*/ 7044919 w 7100346"/>
              <a:gd name="connsiteY80" fmla="*/ 3848100 h 6858000"/>
              <a:gd name="connsiteX81" fmla="*/ 7063395 w 7100346"/>
              <a:gd name="connsiteY81" fmla="*/ 3890962 h 6858000"/>
              <a:gd name="connsiteX82" fmla="*/ 7078511 w 7100346"/>
              <a:gd name="connsiteY82" fmla="*/ 3935412 h 6858000"/>
              <a:gd name="connsiteX83" fmla="*/ 7088589 w 7100346"/>
              <a:gd name="connsiteY83" fmla="*/ 3987800 h 6858000"/>
              <a:gd name="connsiteX84" fmla="*/ 7098666 w 7100346"/>
              <a:gd name="connsiteY84" fmla="*/ 4048125 h 6858000"/>
              <a:gd name="connsiteX85" fmla="*/ 7100346 w 7100346"/>
              <a:gd name="connsiteY85" fmla="*/ 4116387 h 6858000"/>
              <a:gd name="connsiteX86" fmla="*/ 7098666 w 7100346"/>
              <a:gd name="connsiteY86" fmla="*/ 4186237 h 6858000"/>
              <a:gd name="connsiteX87" fmla="*/ 7088589 w 7100346"/>
              <a:gd name="connsiteY87" fmla="*/ 4244975 h 6858000"/>
              <a:gd name="connsiteX88" fmla="*/ 7078511 w 7100346"/>
              <a:gd name="connsiteY88" fmla="*/ 4297362 h 6858000"/>
              <a:gd name="connsiteX89" fmla="*/ 7063395 w 7100346"/>
              <a:gd name="connsiteY89" fmla="*/ 4343400 h 6858000"/>
              <a:gd name="connsiteX90" fmla="*/ 7044919 w 7100346"/>
              <a:gd name="connsiteY90" fmla="*/ 4386262 h 6858000"/>
              <a:gd name="connsiteX91" fmla="*/ 7026444 w 7100346"/>
              <a:gd name="connsiteY91" fmla="*/ 4424362 h 6858000"/>
              <a:gd name="connsiteX92" fmla="*/ 6986134 w 7100346"/>
              <a:gd name="connsiteY92" fmla="*/ 4498975 h 6858000"/>
              <a:gd name="connsiteX93" fmla="*/ 6965978 w 7100346"/>
              <a:gd name="connsiteY93" fmla="*/ 4537075 h 6858000"/>
              <a:gd name="connsiteX94" fmla="*/ 6949183 w 7100346"/>
              <a:gd name="connsiteY94" fmla="*/ 4579937 h 6858000"/>
              <a:gd name="connsiteX95" fmla="*/ 6934066 w 7100346"/>
              <a:gd name="connsiteY95" fmla="*/ 4625975 h 6858000"/>
              <a:gd name="connsiteX96" fmla="*/ 6922309 w 7100346"/>
              <a:gd name="connsiteY96" fmla="*/ 4678362 h 6858000"/>
              <a:gd name="connsiteX97" fmla="*/ 6913910 w 7100346"/>
              <a:gd name="connsiteY97" fmla="*/ 4738687 h 6858000"/>
              <a:gd name="connsiteX98" fmla="*/ 6910551 w 7100346"/>
              <a:gd name="connsiteY98" fmla="*/ 4806950 h 6858000"/>
              <a:gd name="connsiteX99" fmla="*/ 6913910 w 7100346"/>
              <a:gd name="connsiteY99" fmla="*/ 4875212 h 6858000"/>
              <a:gd name="connsiteX100" fmla="*/ 6922309 w 7100346"/>
              <a:gd name="connsiteY100" fmla="*/ 4935537 h 6858000"/>
              <a:gd name="connsiteX101" fmla="*/ 6934066 w 7100346"/>
              <a:gd name="connsiteY101" fmla="*/ 4987925 h 6858000"/>
              <a:gd name="connsiteX102" fmla="*/ 6949183 w 7100346"/>
              <a:gd name="connsiteY102" fmla="*/ 5033962 h 6858000"/>
              <a:gd name="connsiteX103" fmla="*/ 6965978 w 7100346"/>
              <a:gd name="connsiteY103" fmla="*/ 5075237 h 6858000"/>
              <a:gd name="connsiteX104" fmla="*/ 6986134 w 7100346"/>
              <a:gd name="connsiteY104" fmla="*/ 5114925 h 6858000"/>
              <a:gd name="connsiteX105" fmla="*/ 7006289 w 7100346"/>
              <a:gd name="connsiteY105" fmla="*/ 5149850 h 6858000"/>
              <a:gd name="connsiteX106" fmla="*/ 7026444 w 7100346"/>
              <a:gd name="connsiteY106" fmla="*/ 5186362 h 6858000"/>
              <a:gd name="connsiteX107" fmla="*/ 7044919 w 7100346"/>
              <a:gd name="connsiteY107" fmla="*/ 5226050 h 6858000"/>
              <a:gd name="connsiteX108" fmla="*/ 7063395 w 7100346"/>
              <a:gd name="connsiteY108" fmla="*/ 5268912 h 6858000"/>
              <a:gd name="connsiteX109" fmla="*/ 7078511 w 7100346"/>
              <a:gd name="connsiteY109" fmla="*/ 5313362 h 6858000"/>
              <a:gd name="connsiteX110" fmla="*/ 7088589 w 7100346"/>
              <a:gd name="connsiteY110" fmla="*/ 5365750 h 6858000"/>
              <a:gd name="connsiteX111" fmla="*/ 7098666 w 7100346"/>
              <a:gd name="connsiteY111" fmla="*/ 5426075 h 6858000"/>
              <a:gd name="connsiteX112" fmla="*/ 7100346 w 7100346"/>
              <a:gd name="connsiteY112" fmla="*/ 5494337 h 6858000"/>
              <a:gd name="connsiteX113" fmla="*/ 7098666 w 7100346"/>
              <a:gd name="connsiteY113" fmla="*/ 5562600 h 6858000"/>
              <a:gd name="connsiteX114" fmla="*/ 7088589 w 7100346"/>
              <a:gd name="connsiteY114" fmla="*/ 5622925 h 6858000"/>
              <a:gd name="connsiteX115" fmla="*/ 7078511 w 7100346"/>
              <a:gd name="connsiteY115" fmla="*/ 5675312 h 6858000"/>
              <a:gd name="connsiteX116" fmla="*/ 7063395 w 7100346"/>
              <a:gd name="connsiteY116" fmla="*/ 5721350 h 6858000"/>
              <a:gd name="connsiteX117" fmla="*/ 7044919 w 7100346"/>
              <a:gd name="connsiteY117" fmla="*/ 5762625 h 6858000"/>
              <a:gd name="connsiteX118" fmla="*/ 7026444 w 7100346"/>
              <a:gd name="connsiteY118" fmla="*/ 5802312 h 6858000"/>
              <a:gd name="connsiteX119" fmla="*/ 7006289 w 7100346"/>
              <a:gd name="connsiteY119" fmla="*/ 5840412 h 6858000"/>
              <a:gd name="connsiteX120" fmla="*/ 6986134 w 7100346"/>
              <a:gd name="connsiteY120" fmla="*/ 5876925 h 6858000"/>
              <a:gd name="connsiteX121" fmla="*/ 6965978 w 7100346"/>
              <a:gd name="connsiteY121" fmla="*/ 5915025 h 6858000"/>
              <a:gd name="connsiteX122" fmla="*/ 6949183 w 7100346"/>
              <a:gd name="connsiteY122" fmla="*/ 5956300 h 6858000"/>
              <a:gd name="connsiteX123" fmla="*/ 6934066 w 7100346"/>
              <a:gd name="connsiteY123" fmla="*/ 6003925 h 6858000"/>
              <a:gd name="connsiteX124" fmla="*/ 6922309 w 7100346"/>
              <a:gd name="connsiteY124" fmla="*/ 6056312 h 6858000"/>
              <a:gd name="connsiteX125" fmla="*/ 6913910 w 7100346"/>
              <a:gd name="connsiteY125" fmla="*/ 6113462 h 6858000"/>
              <a:gd name="connsiteX126" fmla="*/ 6910551 w 7100346"/>
              <a:gd name="connsiteY126" fmla="*/ 6183312 h 6858000"/>
              <a:gd name="connsiteX127" fmla="*/ 6913910 w 7100346"/>
              <a:gd name="connsiteY127" fmla="*/ 6251575 h 6858000"/>
              <a:gd name="connsiteX128" fmla="*/ 6922309 w 7100346"/>
              <a:gd name="connsiteY128" fmla="*/ 6311900 h 6858000"/>
              <a:gd name="connsiteX129" fmla="*/ 6934066 w 7100346"/>
              <a:gd name="connsiteY129" fmla="*/ 6361112 h 6858000"/>
              <a:gd name="connsiteX130" fmla="*/ 6949183 w 7100346"/>
              <a:gd name="connsiteY130" fmla="*/ 6407150 h 6858000"/>
              <a:gd name="connsiteX131" fmla="*/ 6965978 w 7100346"/>
              <a:gd name="connsiteY131" fmla="*/ 6448425 h 6858000"/>
              <a:gd name="connsiteX132" fmla="*/ 6984454 w 7100346"/>
              <a:gd name="connsiteY132" fmla="*/ 6488112 h 6858000"/>
              <a:gd name="connsiteX133" fmla="*/ 7002930 w 7100346"/>
              <a:gd name="connsiteY133" fmla="*/ 6523037 h 6858000"/>
              <a:gd name="connsiteX134" fmla="*/ 7023085 w 7100346"/>
              <a:gd name="connsiteY134" fmla="*/ 6561137 h 6858000"/>
              <a:gd name="connsiteX135" fmla="*/ 7043240 w 7100346"/>
              <a:gd name="connsiteY135" fmla="*/ 6597650 h 6858000"/>
              <a:gd name="connsiteX136" fmla="*/ 7060036 w 7100346"/>
              <a:gd name="connsiteY136" fmla="*/ 6640512 h 6858000"/>
              <a:gd name="connsiteX137" fmla="*/ 7076832 w 7100346"/>
              <a:gd name="connsiteY137" fmla="*/ 6683375 h 6858000"/>
              <a:gd name="connsiteX138" fmla="*/ 7086909 w 7100346"/>
              <a:gd name="connsiteY138" fmla="*/ 6735762 h 6858000"/>
              <a:gd name="connsiteX139" fmla="*/ 7095307 w 7100346"/>
              <a:gd name="connsiteY139" fmla="*/ 6791325 h 6858000"/>
              <a:gd name="connsiteX140" fmla="*/ 7100346 w 7100346"/>
              <a:gd name="connsiteY140" fmla="*/ 6858000 h 6858000"/>
              <a:gd name="connsiteX141" fmla="*/ 6955967 w 7100346"/>
              <a:gd name="connsiteY141" fmla="*/ 6858000 h 6858000"/>
              <a:gd name="connsiteX142" fmla="*/ 0 w 710034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100346" h="6858000">
                <a:moveTo>
                  <a:pt x="0" y="0"/>
                </a:moveTo>
                <a:lnTo>
                  <a:pt x="6955967" y="0"/>
                </a:lnTo>
                <a:lnTo>
                  <a:pt x="7100346" y="0"/>
                </a:lnTo>
                <a:lnTo>
                  <a:pt x="7095307" y="66675"/>
                </a:lnTo>
                <a:lnTo>
                  <a:pt x="7086909" y="122237"/>
                </a:lnTo>
                <a:lnTo>
                  <a:pt x="7076832" y="174625"/>
                </a:lnTo>
                <a:lnTo>
                  <a:pt x="7060036" y="217487"/>
                </a:lnTo>
                <a:lnTo>
                  <a:pt x="7043240" y="260350"/>
                </a:lnTo>
                <a:lnTo>
                  <a:pt x="7023085" y="296862"/>
                </a:lnTo>
                <a:lnTo>
                  <a:pt x="7002930" y="334962"/>
                </a:lnTo>
                <a:lnTo>
                  <a:pt x="6984454" y="369887"/>
                </a:lnTo>
                <a:lnTo>
                  <a:pt x="6965978" y="409575"/>
                </a:lnTo>
                <a:lnTo>
                  <a:pt x="6949183" y="450850"/>
                </a:lnTo>
                <a:lnTo>
                  <a:pt x="6934066" y="496887"/>
                </a:lnTo>
                <a:lnTo>
                  <a:pt x="6922309" y="546100"/>
                </a:lnTo>
                <a:lnTo>
                  <a:pt x="6913910" y="606425"/>
                </a:lnTo>
                <a:lnTo>
                  <a:pt x="6910551" y="673100"/>
                </a:lnTo>
                <a:lnTo>
                  <a:pt x="6913910" y="744537"/>
                </a:lnTo>
                <a:lnTo>
                  <a:pt x="6922309" y="801687"/>
                </a:lnTo>
                <a:lnTo>
                  <a:pt x="6934066" y="854075"/>
                </a:lnTo>
                <a:lnTo>
                  <a:pt x="6949183" y="901700"/>
                </a:lnTo>
                <a:lnTo>
                  <a:pt x="6965978" y="942975"/>
                </a:lnTo>
                <a:lnTo>
                  <a:pt x="6986134" y="981075"/>
                </a:lnTo>
                <a:lnTo>
                  <a:pt x="7006289" y="1017587"/>
                </a:lnTo>
                <a:lnTo>
                  <a:pt x="7026444" y="1055687"/>
                </a:lnTo>
                <a:lnTo>
                  <a:pt x="7044919" y="1095375"/>
                </a:lnTo>
                <a:lnTo>
                  <a:pt x="7063395" y="1136650"/>
                </a:lnTo>
                <a:lnTo>
                  <a:pt x="7078511" y="1182687"/>
                </a:lnTo>
                <a:lnTo>
                  <a:pt x="7088589" y="1235075"/>
                </a:lnTo>
                <a:lnTo>
                  <a:pt x="7098666" y="1295400"/>
                </a:lnTo>
                <a:lnTo>
                  <a:pt x="7100346" y="1363662"/>
                </a:lnTo>
                <a:lnTo>
                  <a:pt x="7098666" y="1431925"/>
                </a:lnTo>
                <a:lnTo>
                  <a:pt x="7088589" y="1492250"/>
                </a:lnTo>
                <a:lnTo>
                  <a:pt x="7078511" y="1544637"/>
                </a:lnTo>
                <a:lnTo>
                  <a:pt x="7063395" y="1589087"/>
                </a:lnTo>
                <a:lnTo>
                  <a:pt x="7044919" y="1631950"/>
                </a:lnTo>
                <a:lnTo>
                  <a:pt x="7026444" y="1671637"/>
                </a:lnTo>
                <a:lnTo>
                  <a:pt x="7006289" y="1708150"/>
                </a:lnTo>
                <a:lnTo>
                  <a:pt x="6986134" y="1743075"/>
                </a:lnTo>
                <a:lnTo>
                  <a:pt x="6965978" y="1782762"/>
                </a:lnTo>
                <a:lnTo>
                  <a:pt x="6949183" y="1824037"/>
                </a:lnTo>
                <a:lnTo>
                  <a:pt x="6934066" y="1870075"/>
                </a:lnTo>
                <a:lnTo>
                  <a:pt x="6922309" y="1922462"/>
                </a:lnTo>
                <a:lnTo>
                  <a:pt x="6913910" y="1982787"/>
                </a:lnTo>
                <a:lnTo>
                  <a:pt x="6910551" y="2051050"/>
                </a:lnTo>
                <a:lnTo>
                  <a:pt x="6913910" y="2119312"/>
                </a:lnTo>
                <a:lnTo>
                  <a:pt x="6922309" y="2179637"/>
                </a:lnTo>
                <a:lnTo>
                  <a:pt x="6934066" y="2232025"/>
                </a:lnTo>
                <a:lnTo>
                  <a:pt x="6949183" y="2278062"/>
                </a:lnTo>
                <a:lnTo>
                  <a:pt x="6965978" y="2319337"/>
                </a:lnTo>
                <a:lnTo>
                  <a:pt x="6986134" y="2359025"/>
                </a:lnTo>
                <a:lnTo>
                  <a:pt x="7006289" y="2395537"/>
                </a:lnTo>
                <a:lnTo>
                  <a:pt x="7026444" y="2433637"/>
                </a:lnTo>
                <a:lnTo>
                  <a:pt x="7044919" y="2471737"/>
                </a:lnTo>
                <a:lnTo>
                  <a:pt x="7063395" y="2513012"/>
                </a:lnTo>
                <a:lnTo>
                  <a:pt x="7078511" y="2560637"/>
                </a:lnTo>
                <a:lnTo>
                  <a:pt x="7088589" y="2613025"/>
                </a:lnTo>
                <a:lnTo>
                  <a:pt x="7098666" y="2671762"/>
                </a:lnTo>
                <a:lnTo>
                  <a:pt x="7100346" y="2741612"/>
                </a:lnTo>
                <a:lnTo>
                  <a:pt x="7098666" y="2809875"/>
                </a:lnTo>
                <a:lnTo>
                  <a:pt x="7088589" y="2868612"/>
                </a:lnTo>
                <a:lnTo>
                  <a:pt x="7078511" y="2922587"/>
                </a:lnTo>
                <a:lnTo>
                  <a:pt x="7063395" y="2967037"/>
                </a:lnTo>
                <a:lnTo>
                  <a:pt x="7044919" y="3009900"/>
                </a:lnTo>
                <a:lnTo>
                  <a:pt x="7026444" y="3046412"/>
                </a:lnTo>
                <a:lnTo>
                  <a:pt x="7006289" y="3084512"/>
                </a:lnTo>
                <a:lnTo>
                  <a:pt x="6986134" y="3121025"/>
                </a:lnTo>
                <a:lnTo>
                  <a:pt x="6965978" y="3160712"/>
                </a:lnTo>
                <a:lnTo>
                  <a:pt x="6949183" y="3201987"/>
                </a:lnTo>
                <a:lnTo>
                  <a:pt x="6934066" y="3248025"/>
                </a:lnTo>
                <a:lnTo>
                  <a:pt x="6922309" y="3300412"/>
                </a:lnTo>
                <a:lnTo>
                  <a:pt x="6913910" y="3360737"/>
                </a:lnTo>
                <a:lnTo>
                  <a:pt x="6910551" y="3427412"/>
                </a:lnTo>
                <a:lnTo>
                  <a:pt x="6913910" y="3497262"/>
                </a:lnTo>
                <a:lnTo>
                  <a:pt x="6922309" y="3557587"/>
                </a:lnTo>
                <a:lnTo>
                  <a:pt x="6934066" y="3609975"/>
                </a:lnTo>
                <a:lnTo>
                  <a:pt x="6949183" y="3656012"/>
                </a:lnTo>
                <a:lnTo>
                  <a:pt x="6965978" y="3697287"/>
                </a:lnTo>
                <a:lnTo>
                  <a:pt x="6986134" y="3736975"/>
                </a:lnTo>
                <a:lnTo>
                  <a:pt x="7026444" y="3811587"/>
                </a:lnTo>
                <a:lnTo>
                  <a:pt x="7044919" y="3848100"/>
                </a:lnTo>
                <a:lnTo>
                  <a:pt x="7063395" y="3890962"/>
                </a:lnTo>
                <a:lnTo>
                  <a:pt x="7078511" y="3935412"/>
                </a:lnTo>
                <a:lnTo>
                  <a:pt x="7088589" y="3987800"/>
                </a:lnTo>
                <a:lnTo>
                  <a:pt x="7098666" y="4048125"/>
                </a:lnTo>
                <a:lnTo>
                  <a:pt x="7100346" y="4116387"/>
                </a:lnTo>
                <a:lnTo>
                  <a:pt x="7098666" y="4186237"/>
                </a:lnTo>
                <a:lnTo>
                  <a:pt x="7088589" y="4244975"/>
                </a:lnTo>
                <a:lnTo>
                  <a:pt x="7078511" y="4297362"/>
                </a:lnTo>
                <a:lnTo>
                  <a:pt x="7063395" y="4343400"/>
                </a:lnTo>
                <a:lnTo>
                  <a:pt x="7044919" y="4386262"/>
                </a:lnTo>
                <a:lnTo>
                  <a:pt x="7026444" y="4424362"/>
                </a:lnTo>
                <a:lnTo>
                  <a:pt x="6986134" y="4498975"/>
                </a:lnTo>
                <a:lnTo>
                  <a:pt x="6965978" y="4537075"/>
                </a:lnTo>
                <a:lnTo>
                  <a:pt x="6949183" y="4579937"/>
                </a:lnTo>
                <a:lnTo>
                  <a:pt x="6934066" y="4625975"/>
                </a:lnTo>
                <a:lnTo>
                  <a:pt x="6922309" y="4678362"/>
                </a:lnTo>
                <a:lnTo>
                  <a:pt x="6913910" y="4738687"/>
                </a:lnTo>
                <a:lnTo>
                  <a:pt x="6910551" y="4806950"/>
                </a:lnTo>
                <a:lnTo>
                  <a:pt x="6913910" y="4875212"/>
                </a:lnTo>
                <a:lnTo>
                  <a:pt x="6922309" y="4935537"/>
                </a:lnTo>
                <a:lnTo>
                  <a:pt x="6934066" y="4987925"/>
                </a:lnTo>
                <a:lnTo>
                  <a:pt x="6949183" y="5033962"/>
                </a:lnTo>
                <a:lnTo>
                  <a:pt x="6965978" y="5075237"/>
                </a:lnTo>
                <a:lnTo>
                  <a:pt x="6986134" y="5114925"/>
                </a:lnTo>
                <a:lnTo>
                  <a:pt x="7006289" y="5149850"/>
                </a:lnTo>
                <a:lnTo>
                  <a:pt x="7026444" y="5186362"/>
                </a:lnTo>
                <a:lnTo>
                  <a:pt x="7044919" y="5226050"/>
                </a:lnTo>
                <a:lnTo>
                  <a:pt x="7063395" y="5268912"/>
                </a:lnTo>
                <a:lnTo>
                  <a:pt x="7078511" y="5313362"/>
                </a:lnTo>
                <a:lnTo>
                  <a:pt x="7088589" y="5365750"/>
                </a:lnTo>
                <a:lnTo>
                  <a:pt x="7098666" y="5426075"/>
                </a:lnTo>
                <a:lnTo>
                  <a:pt x="7100346" y="5494337"/>
                </a:lnTo>
                <a:lnTo>
                  <a:pt x="7098666" y="5562600"/>
                </a:lnTo>
                <a:lnTo>
                  <a:pt x="7088589" y="5622925"/>
                </a:lnTo>
                <a:lnTo>
                  <a:pt x="7078511" y="5675312"/>
                </a:lnTo>
                <a:lnTo>
                  <a:pt x="7063395" y="5721350"/>
                </a:lnTo>
                <a:lnTo>
                  <a:pt x="7044919" y="5762625"/>
                </a:lnTo>
                <a:lnTo>
                  <a:pt x="7026444" y="5802312"/>
                </a:lnTo>
                <a:lnTo>
                  <a:pt x="7006289" y="5840412"/>
                </a:lnTo>
                <a:lnTo>
                  <a:pt x="6986134" y="5876925"/>
                </a:lnTo>
                <a:lnTo>
                  <a:pt x="6965978" y="5915025"/>
                </a:lnTo>
                <a:lnTo>
                  <a:pt x="6949183" y="5956300"/>
                </a:lnTo>
                <a:lnTo>
                  <a:pt x="6934066" y="6003925"/>
                </a:lnTo>
                <a:lnTo>
                  <a:pt x="6922309" y="6056312"/>
                </a:lnTo>
                <a:lnTo>
                  <a:pt x="6913910" y="6113462"/>
                </a:lnTo>
                <a:lnTo>
                  <a:pt x="6910551" y="6183312"/>
                </a:lnTo>
                <a:lnTo>
                  <a:pt x="6913910" y="6251575"/>
                </a:lnTo>
                <a:lnTo>
                  <a:pt x="6922309" y="6311900"/>
                </a:lnTo>
                <a:lnTo>
                  <a:pt x="6934066" y="6361112"/>
                </a:lnTo>
                <a:lnTo>
                  <a:pt x="6949183" y="6407150"/>
                </a:lnTo>
                <a:lnTo>
                  <a:pt x="6965978" y="6448425"/>
                </a:lnTo>
                <a:lnTo>
                  <a:pt x="6984454" y="6488112"/>
                </a:lnTo>
                <a:lnTo>
                  <a:pt x="7002930" y="6523037"/>
                </a:lnTo>
                <a:lnTo>
                  <a:pt x="7023085" y="6561137"/>
                </a:lnTo>
                <a:lnTo>
                  <a:pt x="7043240" y="6597650"/>
                </a:lnTo>
                <a:lnTo>
                  <a:pt x="7060036" y="6640512"/>
                </a:lnTo>
                <a:lnTo>
                  <a:pt x="7076832" y="6683375"/>
                </a:lnTo>
                <a:lnTo>
                  <a:pt x="7086909" y="6735762"/>
                </a:lnTo>
                <a:lnTo>
                  <a:pt x="7095307" y="6791325"/>
                </a:lnTo>
                <a:lnTo>
                  <a:pt x="7100346" y="6858000"/>
                </a:lnTo>
                <a:lnTo>
                  <a:pt x="6955967" y="6858000"/>
                </a:lnTo>
                <a:lnTo>
                  <a:pt x="0" y="6858000"/>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D5AD8737-0BFF-A728-1487-B0DC5EB5F8F2}"/>
              </a:ext>
            </a:extLst>
          </p:cNvPr>
          <p:cNvSpPr>
            <a:spLocks noGrp="1"/>
          </p:cNvSpPr>
          <p:nvPr>
            <p:ph type="ctrTitle"/>
          </p:nvPr>
        </p:nvSpPr>
        <p:spPr>
          <a:xfrm>
            <a:off x="761261" y="776436"/>
            <a:ext cx="5282519" cy="4504620"/>
          </a:xfrm>
        </p:spPr>
        <p:txBody>
          <a:bodyPr anchor="ctr">
            <a:normAutofit/>
          </a:bodyPr>
          <a:lstStyle/>
          <a:p>
            <a:r>
              <a:rPr lang="en-US" sz="6200" b="1">
                <a:latin typeface="Tahoma" panose="020B0604030504040204" pitchFamily="34" charset="0"/>
                <a:ea typeface="Tahoma" panose="020B0604030504040204" pitchFamily="34" charset="0"/>
                <a:cs typeface="Tahoma" panose="020B0604030504040204" pitchFamily="34" charset="0"/>
              </a:rPr>
              <a:t>Partners for a Trauma-Informed Response</a:t>
            </a:r>
          </a:p>
        </p:txBody>
      </p:sp>
      <p:sp>
        <p:nvSpPr>
          <p:cNvPr id="3" name="Subtitle 2">
            <a:extLst>
              <a:ext uri="{FF2B5EF4-FFF2-40B4-BE49-F238E27FC236}">
                <a16:creationId xmlns:a16="http://schemas.microsoft.com/office/drawing/2014/main" id="{BA679607-1200-592E-0C24-A7693A99C648}"/>
              </a:ext>
            </a:extLst>
          </p:cNvPr>
          <p:cNvSpPr>
            <a:spLocks noGrp="1"/>
          </p:cNvSpPr>
          <p:nvPr>
            <p:ph type="subTitle" idx="1"/>
          </p:nvPr>
        </p:nvSpPr>
        <p:spPr>
          <a:xfrm>
            <a:off x="759604" y="5059681"/>
            <a:ext cx="5425826" cy="1280160"/>
          </a:xfrm>
        </p:spPr>
        <p:txBody>
          <a:bodyPr>
            <a:normAutofit lnSpcReduction="10000"/>
          </a:bodyPr>
          <a:lstStyle/>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Working with people with disabilities and older adults who have experienced harm through domestic violence</a:t>
            </a:r>
          </a:p>
          <a:p>
            <a:endParaRPr lang="en-US" sz="1600" dirty="0">
              <a:solidFill>
                <a:schemeClr val="tx1">
                  <a:alpha val="60000"/>
                </a:schemeClr>
              </a:solidFill>
            </a:endParaRPr>
          </a:p>
        </p:txBody>
      </p:sp>
      <p:pic>
        <p:nvPicPr>
          <p:cNvPr id="4" name="Picture 3" descr="CREST IL project logo. A circle with multiple sections of colors, green, yellow, red, orange, purple and blue around the outer rim. There is a scale indicating justice in the center of the circle. The words CREST IL are below the circle. The words Coordination, Response, Education, Systems change, and Training (CREST) are over the circle. This logo appears on every slide in the bottom right corner.">
            <a:extLst>
              <a:ext uri="{FF2B5EF4-FFF2-40B4-BE49-F238E27FC236}">
                <a16:creationId xmlns:a16="http://schemas.microsoft.com/office/drawing/2014/main" id="{B3C58796-4BFE-4572-B8A8-B3683F1378FF}"/>
              </a:ext>
            </a:extLst>
          </p:cNvPr>
          <p:cNvPicPr>
            <a:picLocks noChangeAspect="1"/>
          </p:cNvPicPr>
          <p:nvPr/>
        </p:nvPicPr>
        <p:blipFill>
          <a:blip r:embed="rId3"/>
          <a:stretch>
            <a:fillRect/>
          </a:stretch>
        </p:blipFill>
        <p:spPr>
          <a:xfrm>
            <a:off x="7785407" y="1254648"/>
            <a:ext cx="3548195" cy="3548195"/>
          </a:xfrm>
          <a:prstGeom prst="rect">
            <a:avLst/>
          </a:prstGeom>
        </p:spPr>
      </p:pic>
      <p:sp>
        <p:nvSpPr>
          <p:cNvPr id="5" name="TextBox 4">
            <a:extLst>
              <a:ext uri="{FF2B5EF4-FFF2-40B4-BE49-F238E27FC236}">
                <a16:creationId xmlns:a16="http://schemas.microsoft.com/office/drawing/2014/main" id="{8FC9A8FE-D7CE-3F35-D370-E9228301CC5F}"/>
              </a:ext>
            </a:extLst>
          </p:cNvPr>
          <p:cNvSpPr txBox="1"/>
          <p:nvPr/>
        </p:nvSpPr>
        <p:spPr>
          <a:xfrm>
            <a:off x="9235440" y="56388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8A759FD-5049-7492-E3B9-1B3B0D7CFFB0}"/>
              </a:ext>
            </a:extLst>
          </p:cNvPr>
          <p:cNvSpPr txBox="1"/>
          <p:nvPr/>
        </p:nvSpPr>
        <p:spPr>
          <a:xfrm>
            <a:off x="7325147" y="5191929"/>
            <a:ext cx="4190047" cy="1015663"/>
          </a:xfrm>
          <a:prstGeom prst="rect">
            <a:avLst/>
          </a:prstGeom>
          <a:noFill/>
        </p:spPr>
        <p:txBody>
          <a:bodyPr wrap="square">
            <a:spAutoFit/>
          </a:bodyPr>
          <a:lstStyle/>
          <a:p>
            <a:pPr marL="0" marR="0">
              <a:spcBef>
                <a:spcPts val="0"/>
              </a:spcBef>
              <a:spcAft>
                <a:spcPts val="0"/>
              </a:spcAft>
            </a:pPr>
            <a:r>
              <a:rPr lang="en-US" sz="1000" baseline="0" dirty="0">
                <a:effectLst/>
                <a:latin typeface="Arial" panose="020B0604020202020204" pitchFamily="34" charset="0"/>
                <a:ea typeface="Times New Roman" panose="02020603050405020304" pitchFamily="18" charset="0"/>
              </a:rPr>
              <a:t>This project was supported by Grant No. 2019-WE-AX-0009 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endParaRPr lang="en-US" sz="1000" baseline="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903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5CED7-1B57-1A27-B5D6-0B05BC5374C0}"/>
              </a:ext>
            </a:extLst>
          </p:cNvPr>
          <p:cNvSpPr>
            <a:spLocks noGrp="1"/>
          </p:cNvSpPr>
          <p:nvPr>
            <p:ph type="title"/>
          </p:nvPr>
        </p:nvSpPr>
        <p:spPr>
          <a:xfrm>
            <a:off x="1777733" y="662399"/>
            <a:ext cx="8365333" cy="843232"/>
          </a:xfrm>
        </p:spPr>
        <p:txBody>
          <a:bodyPr anchor="t">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Key Differences in Approach - 2</a:t>
            </a:r>
          </a:p>
        </p:txBody>
      </p:sp>
      <p:grpSp>
        <p:nvGrpSpPr>
          <p:cNvPr id="22" name="Group 21">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9" name="Content Placeholder 5" descr="A picture containing icon&#10;&#10;Description automatically generated">
            <a:extLst>
              <a:ext uri="{FF2B5EF4-FFF2-40B4-BE49-F238E27FC236}">
                <a16:creationId xmlns:a16="http://schemas.microsoft.com/office/drawing/2014/main" id="{81EEDC59-1520-C21B-6187-1750C02ED1DA}"/>
              </a:ext>
            </a:extLst>
          </p:cNvPr>
          <p:cNvPicPr>
            <a:picLocks noChangeAspect="1"/>
          </p:cNvPicPr>
          <p:nvPr/>
        </p:nvPicPr>
        <p:blipFill>
          <a:blip r:embed="rId3"/>
          <a:stretch>
            <a:fillRect/>
          </a:stretch>
        </p:blipFill>
        <p:spPr>
          <a:xfrm>
            <a:off x="9922933" y="4668401"/>
            <a:ext cx="1886840" cy="1886840"/>
          </a:xfrm>
          <a:prstGeom prst="rect">
            <a:avLst/>
          </a:prstGeom>
        </p:spPr>
      </p:pic>
      <p:sp>
        <p:nvSpPr>
          <p:cNvPr id="3" name="Left-Right Arrow 2" descr="Green bi-directional arrow">
            <a:extLst>
              <a:ext uri="{FF2B5EF4-FFF2-40B4-BE49-F238E27FC236}">
                <a16:creationId xmlns:a16="http://schemas.microsoft.com/office/drawing/2014/main" id="{4BC46EC8-2862-5F56-FFD2-5038BED44952}"/>
              </a:ext>
            </a:extLst>
          </p:cNvPr>
          <p:cNvSpPr/>
          <p:nvPr/>
        </p:nvSpPr>
        <p:spPr>
          <a:xfrm>
            <a:off x="5591162" y="1683398"/>
            <a:ext cx="1216152" cy="484632"/>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D31ED2-C350-EA68-A084-475B0251D32C}"/>
              </a:ext>
            </a:extLst>
          </p:cNvPr>
          <p:cNvSpPr txBox="1"/>
          <p:nvPr/>
        </p:nvSpPr>
        <p:spPr>
          <a:xfrm>
            <a:off x="1578078" y="2267144"/>
            <a:ext cx="8996516" cy="2600712"/>
          </a:xfrm>
          <a:prstGeom prst="rect">
            <a:avLst/>
          </a:prstGeom>
          <a:noFill/>
        </p:spPr>
        <p:txBody>
          <a:bodyPr wrap="square">
            <a:spAutoFit/>
          </a:bodyPr>
          <a:lstStyle/>
          <a:p>
            <a:pPr marL="0" indent="0" algn="ctr">
              <a:spcAft>
                <a:spcPts val="600"/>
              </a:spcAft>
              <a:buNone/>
            </a:pPr>
            <a:r>
              <a:rPr lang="en-US" sz="3200" dirty="0">
                <a:latin typeface="Tahoma" panose="020B0604030504040204" pitchFamily="34" charset="0"/>
                <a:ea typeface="Tahoma" panose="020B0604030504040204" pitchFamily="34" charset="0"/>
                <a:cs typeface="Tahoma" panose="020B0604030504040204" pitchFamily="34" charset="0"/>
              </a:rPr>
              <a:t>A collaborative approach among the </a:t>
            </a:r>
          </a:p>
          <a:p>
            <a:pPr marL="0" indent="0" algn="ctr">
              <a:spcAft>
                <a:spcPts val="600"/>
              </a:spcAft>
              <a:buNone/>
            </a:pPr>
            <a:r>
              <a:rPr lang="en-US" sz="3200" dirty="0">
                <a:latin typeface="Tahoma" panose="020B0604030504040204" pitchFamily="34" charset="0"/>
                <a:ea typeface="Tahoma" panose="020B0604030504040204" pitchFamily="34" charset="0"/>
                <a:cs typeface="Tahoma" panose="020B0604030504040204" pitchFamily="34" charset="0"/>
              </a:rPr>
              <a:t>responding partners can</a:t>
            </a:r>
          </a:p>
          <a:p>
            <a:pPr marL="457200" indent="-457200">
              <a:spcAft>
                <a:spcPts val="600"/>
              </a:spcAft>
              <a:buFont typeface="Arial" panose="020B0604020202020204" pitchFamily="34" charset="0"/>
              <a:buChar char="•"/>
            </a:pPr>
            <a:endParaRPr lang="en-US" sz="1400" dirty="0">
              <a:solidFill>
                <a:srgbClr val="0A0319"/>
              </a:solidFill>
              <a:latin typeface="Tahoma" panose="020B0604030504040204" pitchFamily="34" charset="0"/>
              <a:ea typeface="Tahoma" panose="020B0604030504040204" pitchFamily="34" charset="0"/>
              <a:cs typeface="Tahoma" panose="020B0604030504040204" pitchFamily="34" charset="0"/>
            </a:endParaRPr>
          </a:p>
          <a:p>
            <a:pPr marL="457200" indent="-457200">
              <a:spcAft>
                <a:spcPts val="600"/>
              </a:spcAft>
              <a:buFont typeface="Arial" panose="020B0604020202020204" pitchFamily="34" charset="0"/>
              <a:buChar char="•"/>
            </a:pPr>
            <a:r>
              <a:rPr lang="en-US" sz="3200" dirty="0">
                <a:solidFill>
                  <a:srgbClr val="0A0319"/>
                </a:solidFill>
                <a:latin typeface="Tahoma" panose="020B0604030504040204" pitchFamily="34" charset="0"/>
                <a:ea typeface="Tahoma" panose="020B0604030504040204" pitchFamily="34" charset="0"/>
                <a:cs typeface="Tahoma" panose="020B0604030504040204" pitchFamily="34" charset="0"/>
              </a:rPr>
              <a:t>C</a:t>
            </a:r>
            <a:r>
              <a:rPr lang="en-US" sz="3200" b="0" i="0" dirty="0">
                <a:solidFill>
                  <a:srgbClr val="0A0319"/>
                </a:solidFill>
                <a:effectLst/>
                <a:latin typeface="Tahoma" panose="020B0604030504040204" pitchFamily="34" charset="0"/>
                <a:ea typeface="Tahoma" panose="020B0604030504040204" pitchFamily="34" charset="0"/>
                <a:cs typeface="Tahoma" panose="020B0604030504040204" pitchFamily="34" charset="0"/>
              </a:rPr>
              <a:t>onnect traumatized individuals to appropriate community services and supports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0793216-257C-DCC0-1CFF-280247912F53}"/>
              </a:ext>
            </a:extLst>
          </p:cNvPr>
          <p:cNvSpPr txBox="1"/>
          <p:nvPr/>
        </p:nvSpPr>
        <p:spPr>
          <a:xfrm>
            <a:off x="2341011" y="5174602"/>
            <a:ext cx="7506929" cy="830997"/>
          </a:xfrm>
          <a:prstGeom prst="rect">
            <a:avLst/>
          </a:prstGeom>
          <a:noFill/>
        </p:spPr>
        <p:txBody>
          <a:bodyPr wrap="square">
            <a:spAutoFit/>
          </a:bodyPr>
          <a:lstStyle/>
          <a:p>
            <a:pPr marL="0" indent="0">
              <a:buNone/>
            </a:pPr>
            <a:r>
              <a:rPr lang="en-US" sz="1800" i="0" dirty="0">
                <a:effectLst/>
                <a:latin typeface="Tahoma" panose="020B0604030504040204" pitchFamily="34" charset="0"/>
                <a:ea typeface="Tahoma" panose="020B0604030504040204" pitchFamily="34" charset="0"/>
                <a:cs typeface="Tahoma" panose="020B0604030504040204" pitchFamily="34" charset="0"/>
              </a:rPr>
              <a:t>“</a:t>
            </a:r>
            <a:r>
              <a:rPr lang="en-US" sz="2400" i="0" dirty="0">
                <a:effectLst/>
                <a:latin typeface="Tahoma" panose="020B0604030504040204" pitchFamily="34" charset="0"/>
                <a:ea typeface="Tahoma" panose="020B0604030504040204" pitchFamily="34" charset="0"/>
                <a:cs typeface="Tahoma" panose="020B0604030504040204" pitchFamily="34" charset="0"/>
              </a:rPr>
              <a:t>Building trust through trauma-informed policing”, </a:t>
            </a:r>
          </a:p>
          <a:p>
            <a:pPr marL="0" indent="0">
              <a:buNone/>
            </a:pPr>
            <a:r>
              <a:rPr lang="en-US" sz="2400" i="0" dirty="0">
                <a:effectLst/>
                <a:latin typeface="Tahoma" panose="020B0604030504040204" pitchFamily="34" charset="0"/>
                <a:ea typeface="Tahoma" panose="020B0604030504040204" pitchFamily="34" charset="0"/>
                <a:cs typeface="Tahoma" panose="020B0604030504040204" pitchFamily="34" charset="0"/>
              </a:rPr>
              <a:t>   	          Vera Institute of Justice, March 2015</a:t>
            </a:r>
          </a:p>
        </p:txBody>
      </p:sp>
    </p:spTree>
    <p:extLst>
      <p:ext uri="{BB962C8B-B14F-4D97-AF65-F5344CB8AC3E}">
        <p14:creationId xmlns:p14="http://schemas.microsoft.com/office/powerpoint/2010/main" val="249282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22947-3673-62CB-0872-2FEA7332548E}"/>
              </a:ext>
            </a:extLst>
          </p:cNvPr>
          <p:cNvSpPr>
            <a:spLocks noGrp="1"/>
          </p:cNvSpPr>
          <p:nvPr>
            <p:ph type="title"/>
          </p:nvPr>
        </p:nvSpPr>
        <p:spPr>
          <a:xfrm>
            <a:off x="1252799" y="662399"/>
            <a:ext cx="10294793" cy="1494000"/>
          </a:xfrm>
        </p:spPr>
        <p:txBody>
          <a:bodyPr anchor="t">
            <a:noAutofit/>
          </a:bodyPr>
          <a:lstStyle/>
          <a:p>
            <a:r>
              <a:rPr lang="en-US" dirty="0">
                <a:latin typeface="Tahoma" panose="020B0604030504040204" pitchFamily="34" charset="0"/>
                <a:ea typeface="Tahoma" panose="020B0604030504040204" pitchFamily="34" charset="0"/>
                <a:cs typeface="Tahoma" panose="020B0604030504040204" pitchFamily="34" charset="0"/>
              </a:rPr>
              <a:t>How to get started: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Get to Know Your Community Partners</a:t>
            </a:r>
          </a:p>
        </p:txBody>
      </p:sp>
      <p:grpSp>
        <p:nvGrpSpPr>
          <p:cNvPr id="12" name="Group 11">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C469E372-5DA1-CB0C-3557-436665204F56}"/>
              </a:ext>
            </a:extLst>
          </p:cNvPr>
          <p:cNvSpPr>
            <a:spLocks noGrp="1"/>
          </p:cNvSpPr>
          <p:nvPr>
            <p:ph idx="1"/>
          </p:nvPr>
        </p:nvSpPr>
        <p:spPr>
          <a:xfrm>
            <a:off x="1251678" y="2286000"/>
            <a:ext cx="6015897" cy="3844800"/>
          </a:xfrm>
        </p:spPr>
        <p:txBody>
          <a:bodyPr>
            <a:normAutofit lnSpcReduction="10000"/>
          </a:bodyPr>
          <a:lstStyle/>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APS/Older Adult Services</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Disability Services</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Domestic Violence Services</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Faith Based Services</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Health Care</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Housing</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Legal/Justice</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Social Services</a:t>
            </a:r>
          </a:p>
          <a:p>
            <a:endPar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large pink question mark surrounded by smaller pink question marks">
            <a:extLst>
              <a:ext uri="{FF2B5EF4-FFF2-40B4-BE49-F238E27FC236}">
                <a16:creationId xmlns:a16="http://schemas.microsoft.com/office/drawing/2014/main" id="{5BC2375B-7393-8598-A4D2-345B973560BB}"/>
              </a:ext>
            </a:extLst>
          </p:cNvPr>
          <p:cNvPicPr>
            <a:picLocks noChangeAspect="1"/>
          </p:cNvPicPr>
          <p:nvPr/>
        </p:nvPicPr>
        <p:blipFill>
          <a:blip r:embed="rId3"/>
          <a:stretch>
            <a:fillRect/>
          </a:stretch>
        </p:blipFill>
        <p:spPr>
          <a:xfrm>
            <a:off x="6778988" y="2156399"/>
            <a:ext cx="3584834" cy="3584834"/>
          </a:xfrm>
          <a:prstGeom prst="rect">
            <a:avLst/>
          </a:prstGeom>
        </p:spPr>
      </p:pic>
      <p:pic>
        <p:nvPicPr>
          <p:cNvPr id="6" name="Content Placeholder 5" descr="A picture containing icon&#10;&#10;Description automatically generated">
            <a:extLst>
              <a:ext uri="{FF2B5EF4-FFF2-40B4-BE49-F238E27FC236}">
                <a16:creationId xmlns:a16="http://schemas.microsoft.com/office/drawing/2014/main" id="{9746BC61-A984-6411-AE25-B121022CFE7E}"/>
              </a:ext>
            </a:extLst>
          </p:cNvPr>
          <p:cNvPicPr>
            <a:picLocks noChangeAspect="1"/>
          </p:cNvPicPr>
          <p:nvPr/>
        </p:nvPicPr>
        <p:blipFill>
          <a:blip r:embed="rId4"/>
          <a:stretch>
            <a:fillRect/>
          </a:stretch>
        </p:blipFill>
        <p:spPr>
          <a:xfrm>
            <a:off x="10108207" y="4893733"/>
            <a:ext cx="1790920" cy="1790920"/>
          </a:xfrm>
          <a:prstGeom prst="rect">
            <a:avLst/>
          </a:prstGeom>
        </p:spPr>
      </p:pic>
    </p:spTree>
    <p:extLst>
      <p:ext uri="{BB962C8B-B14F-4D97-AF65-F5344CB8AC3E}">
        <p14:creationId xmlns:p14="http://schemas.microsoft.com/office/powerpoint/2010/main" val="159357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5CED7-1B57-1A27-B5D6-0B05BC5374C0}"/>
              </a:ext>
            </a:extLst>
          </p:cNvPr>
          <p:cNvSpPr>
            <a:spLocks noGrp="1"/>
          </p:cNvSpPr>
          <p:nvPr>
            <p:ph type="title"/>
          </p:nvPr>
        </p:nvSpPr>
        <p:spPr>
          <a:xfrm>
            <a:off x="1777733" y="662399"/>
            <a:ext cx="8365333" cy="843232"/>
          </a:xfrm>
        </p:spPr>
        <p:txBody>
          <a:bodyPr anchor="t">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Partnership in Action</a:t>
            </a:r>
          </a:p>
        </p:txBody>
      </p:sp>
      <p:grpSp>
        <p:nvGrpSpPr>
          <p:cNvPr id="22" name="Group 21">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9" name="Content Placeholder 5" descr="A picture containing icon&#10;&#10;Description automatically generated">
            <a:extLst>
              <a:ext uri="{FF2B5EF4-FFF2-40B4-BE49-F238E27FC236}">
                <a16:creationId xmlns:a16="http://schemas.microsoft.com/office/drawing/2014/main" id="{81EEDC59-1520-C21B-6187-1750C02ED1DA}"/>
              </a:ext>
            </a:extLst>
          </p:cNvPr>
          <p:cNvPicPr>
            <a:picLocks noChangeAspect="1"/>
          </p:cNvPicPr>
          <p:nvPr/>
        </p:nvPicPr>
        <p:blipFill>
          <a:blip r:embed="rId3"/>
          <a:stretch>
            <a:fillRect/>
          </a:stretch>
        </p:blipFill>
        <p:spPr>
          <a:xfrm>
            <a:off x="9922933" y="4668401"/>
            <a:ext cx="1886840" cy="1886840"/>
          </a:xfrm>
          <a:prstGeom prst="rect">
            <a:avLst/>
          </a:prstGeom>
        </p:spPr>
      </p:pic>
      <p:sp>
        <p:nvSpPr>
          <p:cNvPr id="5" name="TextBox 4">
            <a:extLst>
              <a:ext uri="{FF2B5EF4-FFF2-40B4-BE49-F238E27FC236}">
                <a16:creationId xmlns:a16="http://schemas.microsoft.com/office/drawing/2014/main" id="{B4D31ED2-C350-EA68-A084-475B0251D32C}"/>
              </a:ext>
            </a:extLst>
          </p:cNvPr>
          <p:cNvSpPr txBox="1"/>
          <p:nvPr/>
        </p:nvSpPr>
        <p:spPr>
          <a:xfrm>
            <a:off x="1290775" y="1505631"/>
            <a:ext cx="8852291" cy="4185761"/>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SANE Nurse participating in a joint preliminary interview with law enforcement for a woman with an intellectual disability</a:t>
            </a:r>
          </a:p>
          <a:p>
            <a:pPr marL="457200" indent="-457200">
              <a:spcAft>
                <a:spcPts val="600"/>
              </a:spcAft>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ADA Coordinator at court assisting with needed court accommodations for an older adult</a:t>
            </a:r>
          </a:p>
          <a:p>
            <a:pPr marL="457200" indent="-457200">
              <a:spcAft>
                <a:spcPts val="600"/>
              </a:spcAft>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A joint investigation with law enforcement and Adult Protective Services </a:t>
            </a:r>
          </a:p>
        </p:txBody>
      </p:sp>
    </p:spTree>
    <p:extLst>
      <p:ext uri="{BB962C8B-B14F-4D97-AF65-F5344CB8AC3E}">
        <p14:creationId xmlns:p14="http://schemas.microsoft.com/office/powerpoint/2010/main" val="95004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22947-3673-62CB-0872-2FEA7332548E}"/>
              </a:ext>
            </a:extLst>
          </p:cNvPr>
          <p:cNvSpPr>
            <a:spLocks noGrp="1"/>
          </p:cNvSpPr>
          <p:nvPr>
            <p:ph type="title"/>
          </p:nvPr>
        </p:nvSpPr>
        <p:spPr>
          <a:xfrm>
            <a:off x="1252799" y="662399"/>
            <a:ext cx="10294793" cy="1494000"/>
          </a:xfrm>
        </p:spPr>
        <p:txBody>
          <a:bodyPr anchor="t">
            <a:noAutofit/>
          </a:bodyPr>
          <a:lstStyle/>
          <a:p>
            <a:r>
              <a:rPr lang="en-US" dirty="0">
                <a:latin typeface="Tahoma" panose="020B0604030504040204" pitchFamily="34" charset="0"/>
                <a:ea typeface="Tahoma" panose="020B0604030504040204" pitchFamily="34" charset="0"/>
                <a:cs typeface="Tahoma" panose="020B0604030504040204" pitchFamily="34" charset="0"/>
              </a:rPr>
              <a:t>Activity: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 Coordinated Community Response</a:t>
            </a:r>
          </a:p>
        </p:txBody>
      </p:sp>
      <p:grpSp>
        <p:nvGrpSpPr>
          <p:cNvPr id="12" name="Group 11">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6" name="Content Placeholder 5" descr="A large wheel with the words desire to make a difference written in the border. There are eight sections to the wheel and a center circle. The center circle is labeled &quot;survivor&quot;. The eight sections are labeled: social services, domestic violence, Legal/justice, housing, faith-based, APS/Older adult, Disability/CIL and Health Care">
            <a:extLst>
              <a:ext uri="{FF2B5EF4-FFF2-40B4-BE49-F238E27FC236}">
                <a16:creationId xmlns:a16="http://schemas.microsoft.com/office/drawing/2014/main" id="{253E7CDC-D374-D857-B3E8-7EE087954996}"/>
              </a:ext>
            </a:extLst>
          </p:cNvPr>
          <p:cNvPicPr>
            <a:picLocks noGrp="1" noChangeAspect="1"/>
          </p:cNvPicPr>
          <p:nvPr>
            <p:ph idx="1"/>
          </p:nvPr>
        </p:nvPicPr>
        <p:blipFill>
          <a:blip r:embed="rId3"/>
          <a:srcRect/>
          <a:stretch/>
        </p:blipFill>
        <p:spPr>
          <a:xfrm>
            <a:off x="1677869" y="1920757"/>
            <a:ext cx="5144416" cy="4408116"/>
          </a:xfrm>
        </p:spPr>
      </p:pic>
      <p:pic>
        <p:nvPicPr>
          <p:cNvPr id="5" name="Picture 4" descr="A large pink question mark surrounded by smaller pink question marks">
            <a:extLst>
              <a:ext uri="{FF2B5EF4-FFF2-40B4-BE49-F238E27FC236}">
                <a16:creationId xmlns:a16="http://schemas.microsoft.com/office/drawing/2014/main" id="{5BC2375B-7393-8598-A4D2-345B973560BB}"/>
              </a:ext>
            </a:extLst>
          </p:cNvPr>
          <p:cNvPicPr>
            <a:picLocks noChangeAspect="1"/>
          </p:cNvPicPr>
          <p:nvPr/>
        </p:nvPicPr>
        <p:blipFill>
          <a:blip r:embed="rId4"/>
          <a:stretch>
            <a:fillRect/>
          </a:stretch>
        </p:blipFill>
        <p:spPr>
          <a:xfrm>
            <a:off x="6907489" y="2409019"/>
            <a:ext cx="3301012" cy="3301012"/>
          </a:xfrm>
          <a:prstGeom prst="rect">
            <a:avLst/>
          </a:prstGeom>
        </p:spPr>
      </p:pic>
      <p:sp>
        <p:nvSpPr>
          <p:cNvPr id="7" name="TextBox 6">
            <a:extLst>
              <a:ext uri="{FF2B5EF4-FFF2-40B4-BE49-F238E27FC236}">
                <a16:creationId xmlns:a16="http://schemas.microsoft.com/office/drawing/2014/main" id="{1E35DD11-A559-DDF1-99C5-96503315A846}"/>
              </a:ext>
            </a:extLst>
          </p:cNvPr>
          <p:cNvSpPr txBox="1"/>
          <p:nvPr/>
        </p:nvSpPr>
        <p:spPr>
          <a:xfrm>
            <a:off x="1252798" y="6093231"/>
            <a:ext cx="5202514"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Adapted from </a:t>
            </a:r>
          </a:p>
          <a:p>
            <a:r>
              <a:rPr lang="en-US" dirty="0">
                <a:latin typeface="Tahoma" panose="020B0604030504040204" pitchFamily="34" charset="0"/>
                <a:ea typeface="Tahoma" panose="020B0604030504040204" pitchFamily="34" charset="0"/>
                <a:cs typeface="Tahoma" panose="020B0604030504040204" pitchFamily="34" charset="0"/>
              </a:rPr>
              <a:t>National Center on Domestic and Sexual Violence</a:t>
            </a:r>
          </a:p>
        </p:txBody>
      </p:sp>
      <p:pic>
        <p:nvPicPr>
          <p:cNvPr id="8" name="Content Placeholder 5" descr="A picture containing icon&#10;&#10;Description automatically generated">
            <a:extLst>
              <a:ext uri="{FF2B5EF4-FFF2-40B4-BE49-F238E27FC236}">
                <a16:creationId xmlns:a16="http://schemas.microsoft.com/office/drawing/2014/main" id="{3042132E-34D1-185D-3551-FC34A53CB8B0}"/>
              </a:ext>
            </a:extLst>
          </p:cNvPr>
          <p:cNvPicPr>
            <a:picLocks noChangeAspect="1"/>
          </p:cNvPicPr>
          <p:nvPr/>
        </p:nvPicPr>
        <p:blipFill>
          <a:blip r:embed="rId5"/>
          <a:stretch>
            <a:fillRect/>
          </a:stretch>
        </p:blipFill>
        <p:spPr>
          <a:xfrm>
            <a:off x="10058400" y="4829229"/>
            <a:ext cx="1824222" cy="1824222"/>
          </a:xfrm>
          <a:prstGeom prst="rect">
            <a:avLst/>
          </a:prstGeom>
        </p:spPr>
      </p:pic>
    </p:spTree>
    <p:extLst>
      <p:ext uri="{BB962C8B-B14F-4D97-AF65-F5344CB8AC3E}">
        <p14:creationId xmlns:p14="http://schemas.microsoft.com/office/powerpoint/2010/main" val="275944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22947-3673-62CB-0872-2FEA7332548E}"/>
              </a:ext>
            </a:extLst>
          </p:cNvPr>
          <p:cNvSpPr>
            <a:spLocks noGrp="1"/>
          </p:cNvSpPr>
          <p:nvPr>
            <p:ph type="title"/>
          </p:nvPr>
        </p:nvSpPr>
        <p:spPr>
          <a:xfrm>
            <a:off x="1252800" y="662399"/>
            <a:ext cx="5995987" cy="1494000"/>
          </a:xfrm>
        </p:spPr>
        <p:txBody>
          <a:bodyPr anchor="t">
            <a:normAutofit/>
          </a:bodyPr>
          <a:lstStyle/>
          <a:p>
            <a:r>
              <a:rPr lang="en-US" sz="3700">
                <a:latin typeface="Tahoma" panose="020B0604030504040204" pitchFamily="34" charset="0"/>
                <a:ea typeface="Tahoma" panose="020B0604030504040204" pitchFamily="34" charset="0"/>
                <a:cs typeface="Tahoma" panose="020B0604030504040204" pitchFamily="34" charset="0"/>
              </a:rPr>
              <a:t>How to get started: </a:t>
            </a:r>
            <a:br>
              <a:rPr lang="en-US" sz="3700">
                <a:latin typeface="Tahoma" panose="020B0604030504040204" pitchFamily="34" charset="0"/>
                <a:ea typeface="Tahoma" panose="020B0604030504040204" pitchFamily="34" charset="0"/>
                <a:cs typeface="Tahoma" panose="020B0604030504040204" pitchFamily="34" charset="0"/>
              </a:rPr>
            </a:br>
            <a:r>
              <a:rPr lang="en-US" sz="3700">
                <a:latin typeface="Tahoma" panose="020B0604030504040204" pitchFamily="34" charset="0"/>
                <a:ea typeface="Tahoma" panose="020B0604030504040204" pitchFamily="34" charset="0"/>
                <a:cs typeface="Tahoma" panose="020B0604030504040204" pitchFamily="34" charset="0"/>
              </a:rPr>
              <a:t>Trauma-informed Response</a:t>
            </a:r>
          </a:p>
        </p:txBody>
      </p:sp>
      <p:grpSp>
        <p:nvGrpSpPr>
          <p:cNvPr id="12" name="Group 11">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Graphic 6" descr="Two human figures are seated and face each other. One uses a wheelchair. The other is seated in a chair and has a speech bubble overhead to indicate the person is speaking to the other.">
            <a:extLst>
              <a:ext uri="{FF2B5EF4-FFF2-40B4-BE49-F238E27FC236}">
                <a16:creationId xmlns:a16="http://schemas.microsoft.com/office/drawing/2014/main" id="{9F9657BE-7D8C-756F-850C-EF15310BE279}"/>
              </a:ext>
            </a:extLst>
          </p:cNvPr>
          <p:cNvPicPr>
            <a:picLocks noChangeAspect="1"/>
          </p:cNvPicPr>
          <p:nvPr/>
        </p:nvPicPr>
        <p:blipFill>
          <a:blip r:embed="rId3"/>
          <a:srcRect/>
          <a:stretch/>
        </p:blipFill>
        <p:spPr>
          <a:xfrm>
            <a:off x="7615762" y="1633642"/>
            <a:ext cx="3882470" cy="3914164"/>
          </a:xfrm>
          <a:prstGeom prst="rect">
            <a:avLst/>
          </a:prstGeom>
        </p:spPr>
      </p:pic>
      <p:sp>
        <p:nvSpPr>
          <p:cNvPr id="3" name="Content Placeholder 2">
            <a:extLst>
              <a:ext uri="{FF2B5EF4-FFF2-40B4-BE49-F238E27FC236}">
                <a16:creationId xmlns:a16="http://schemas.microsoft.com/office/drawing/2014/main" id="{C469E372-5DA1-CB0C-3557-436665204F56}"/>
              </a:ext>
            </a:extLst>
          </p:cNvPr>
          <p:cNvSpPr>
            <a:spLocks noGrp="1"/>
          </p:cNvSpPr>
          <p:nvPr>
            <p:ph idx="1"/>
          </p:nvPr>
        </p:nvSpPr>
        <p:spPr>
          <a:xfrm>
            <a:off x="1268647" y="2032532"/>
            <a:ext cx="6592243" cy="3844800"/>
          </a:xfrm>
        </p:spPr>
        <p:txBody>
          <a:bodyPr>
            <a:normAutofit/>
          </a:bodyPr>
          <a:lstStyle/>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Ensure safety</a:t>
            </a: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Person-guided</a:t>
            </a:r>
          </a:p>
          <a:p>
            <a:pPr lvl="1"/>
            <a:r>
              <a:rPr lang="en-US" sz="28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Explain options</a:t>
            </a:r>
          </a:p>
          <a:p>
            <a:pPr marL="0" indent="0">
              <a:buNone/>
            </a:pP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r>
              <a:rPr lang="en-US" sz="26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“Here are some places that might 	help.”</a:t>
            </a:r>
          </a:p>
          <a:p>
            <a:pPr lvl="1"/>
            <a:r>
              <a:rPr lang="en-US" sz="28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Support choices</a:t>
            </a:r>
          </a:p>
          <a:p>
            <a:pPr marL="0" indent="0">
              <a:buNone/>
            </a:pP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r>
              <a:rPr lang="en-US" sz="26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“Would you like any help 	contacting 	______?”</a:t>
            </a:r>
          </a:p>
        </p:txBody>
      </p:sp>
      <p:pic>
        <p:nvPicPr>
          <p:cNvPr id="6" name="Content Placeholder 5" descr="A picture containing icon&#10;&#10;Description automatically generated">
            <a:extLst>
              <a:ext uri="{FF2B5EF4-FFF2-40B4-BE49-F238E27FC236}">
                <a16:creationId xmlns:a16="http://schemas.microsoft.com/office/drawing/2014/main" id="{BA31D68B-6FA7-0B9E-E623-EF1E1AD2CA5D}"/>
              </a:ext>
            </a:extLst>
          </p:cNvPr>
          <p:cNvPicPr>
            <a:picLocks noChangeAspect="1"/>
          </p:cNvPicPr>
          <p:nvPr/>
        </p:nvPicPr>
        <p:blipFill>
          <a:blip r:embed="rId4"/>
          <a:stretch>
            <a:fillRect/>
          </a:stretch>
        </p:blipFill>
        <p:spPr>
          <a:xfrm>
            <a:off x="10093938" y="5010112"/>
            <a:ext cx="1734440" cy="1734440"/>
          </a:xfrm>
          <a:prstGeom prst="rect">
            <a:avLst/>
          </a:prstGeom>
        </p:spPr>
      </p:pic>
    </p:spTree>
    <p:extLst>
      <p:ext uri="{BB962C8B-B14F-4D97-AF65-F5344CB8AC3E}">
        <p14:creationId xmlns:p14="http://schemas.microsoft.com/office/powerpoint/2010/main" val="10335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5D4A5-28B3-54A9-CC45-73330C1DCBEF}"/>
              </a:ext>
            </a:extLst>
          </p:cNvPr>
          <p:cNvSpPr>
            <a:spLocks noGrp="1"/>
          </p:cNvSpPr>
          <p:nvPr>
            <p:ph type="title"/>
          </p:nvPr>
        </p:nvSpPr>
        <p:spPr>
          <a:xfrm>
            <a:off x="6358129" y="1830144"/>
            <a:ext cx="5390413" cy="1494000"/>
          </a:xfrm>
        </p:spPr>
        <p:txBody>
          <a:bodyPr anchor="t">
            <a:normAutofit/>
          </a:bodyPr>
          <a:lstStyle/>
          <a:p>
            <a:r>
              <a:rPr lang="en-US" dirty="0">
                <a:latin typeface="Tahoma" panose="020B0604030504040204" pitchFamily="34" charset="0"/>
                <a:ea typeface="Tahoma" panose="020B0604030504040204" pitchFamily="34" charset="0"/>
                <a:cs typeface="Tahoma" panose="020B0604030504040204" pitchFamily="34" charset="0"/>
              </a:rPr>
              <a:t>Partnership in Action</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Success Story</a:t>
            </a:r>
          </a:p>
        </p:txBody>
      </p:sp>
      <p:grpSp>
        <p:nvGrpSpPr>
          <p:cNvPr id="11"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3"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6" name="Content Placeholder 5" descr="A smiling young woman with Down syndrome sitting at a table with a cup of coffee and bowl of food in front of her.&#10;&#10;">
            <a:extLst>
              <a:ext uri="{FF2B5EF4-FFF2-40B4-BE49-F238E27FC236}">
                <a16:creationId xmlns:a16="http://schemas.microsoft.com/office/drawing/2014/main" id="{C9B40757-FF2A-03F7-693C-CCA01F20C9CA}"/>
              </a:ext>
            </a:extLst>
          </p:cNvPr>
          <p:cNvPicPr>
            <a:picLocks noGrp="1" noChangeAspect="1"/>
          </p:cNvPicPr>
          <p:nvPr>
            <p:ph idx="1"/>
          </p:nvPr>
        </p:nvPicPr>
        <p:blipFill>
          <a:blip r:embed="rId3"/>
          <a:stretch>
            <a:fillRect/>
          </a:stretch>
        </p:blipFill>
        <p:spPr>
          <a:xfrm>
            <a:off x="1426464" y="125447"/>
            <a:ext cx="4407408" cy="6604508"/>
          </a:xfrm>
        </p:spPr>
      </p:pic>
      <p:pic>
        <p:nvPicPr>
          <p:cNvPr id="4" name="Content Placeholder 5" descr="A picture containing icon&#10;&#10;Description automatically generated">
            <a:extLst>
              <a:ext uri="{FF2B5EF4-FFF2-40B4-BE49-F238E27FC236}">
                <a16:creationId xmlns:a16="http://schemas.microsoft.com/office/drawing/2014/main" id="{4D0DBAAA-7E71-7C8D-1780-88B654A13980}"/>
              </a:ext>
            </a:extLst>
          </p:cNvPr>
          <p:cNvPicPr>
            <a:picLocks noChangeAspect="1"/>
          </p:cNvPicPr>
          <p:nvPr/>
        </p:nvPicPr>
        <p:blipFill>
          <a:blip r:embed="rId4"/>
          <a:stretch>
            <a:fillRect/>
          </a:stretch>
        </p:blipFill>
        <p:spPr>
          <a:xfrm>
            <a:off x="10148893" y="4856812"/>
            <a:ext cx="1833413" cy="1833413"/>
          </a:xfrm>
          <a:prstGeom prst="rect">
            <a:avLst/>
          </a:prstGeom>
        </p:spPr>
      </p:pic>
      <p:sp>
        <p:nvSpPr>
          <p:cNvPr id="7" name="TextBox 6">
            <a:extLst>
              <a:ext uri="{FF2B5EF4-FFF2-40B4-BE49-F238E27FC236}">
                <a16:creationId xmlns:a16="http://schemas.microsoft.com/office/drawing/2014/main" id="{BAB4F6CA-AE30-91AD-A869-12BCC55242B9}"/>
              </a:ext>
            </a:extLst>
          </p:cNvPr>
          <p:cNvSpPr txBox="1"/>
          <p:nvPr/>
        </p:nvSpPr>
        <p:spPr>
          <a:xfrm>
            <a:off x="6096000" y="6320893"/>
            <a:ext cx="2914259" cy="369332"/>
          </a:xfrm>
          <a:prstGeom prst="rect">
            <a:avLst/>
          </a:prstGeom>
          <a:noFill/>
        </p:spPr>
        <p:txBody>
          <a:bodyPr wrap="none" rtlCol="0">
            <a:spAutoFit/>
          </a:bodyPr>
          <a:lstStyle/>
          <a:p>
            <a:r>
              <a:rPr lang="en-US" dirty="0" err="1">
                <a:latin typeface="Tahoma" panose="020B0604030504040204" pitchFamily="34" charset="0"/>
                <a:ea typeface="Tahoma" panose="020B0604030504040204" pitchFamily="34" charset="0"/>
                <a:cs typeface="Tahoma" panose="020B0604030504040204" pitchFamily="34" charset="0"/>
              </a:rPr>
              <a:t>Pexels</a:t>
            </a:r>
            <a:r>
              <a:rPr lang="en-US" dirty="0">
                <a:latin typeface="Tahoma" panose="020B0604030504040204" pitchFamily="34" charset="0"/>
                <a:ea typeface="Tahoma" panose="020B0604030504040204" pitchFamily="34" charset="0"/>
                <a:cs typeface="Tahoma" panose="020B0604030504040204" pitchFamily="34" charset="0"/>
              </a:rPr>
              <a:t> photo by Cliff Booth</a:t>
            </a:r>
          </a:p>
        </p:txBody>
      </p:sp>
      <p:sp>
        <p:nvSpPr>
          <p:cNvPr id="8" name="TextBox 7">
            <a:extLst>
              <a:ext uri="{FF2B5EF4-FFF2-40B4-BE49-F238E27FC236}">
                <a16:creationId xmlns:a16="http://schemas.microsoft.com/office/drawing/2014/main" id="{3789E951-70E5-BDC3-5E59-45087D8B9BE9}"/>
              </a:ext>
            </a:extLst>
          </p:cNvPr>
          <p:cNvSpPr txBox="1"/>
          <p:nvPr/>
        </p:nvSpPr>
        <p:spPr>
          <a:xfrm>
            <a:off x="6242677" y="3547873"/>
            <a:ext cx="5390413" cy="1569660"/>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Illinois Department on Aging</a:t>
            </a:r>
          </a:p>
          <a:p>
            <a:r>
              <a:rPr lang="en-US" sz="2400" dirty="0">
                <a:latin typeface="Tahoma" panose="020B0604030504040204" pitchFamily="34" charset="0"/>
                <a:ea typeface="Tahoma" panose="020B0604030504040204" pitchFamily="34" charset="0"/>
                <a:cs typeface="Tahoma" panose="020B0604030504040204" pitchFamily="34" charset="0"/>
              </a:rPr>
              <a:t>#Engage2Change</a:t>
            </a:r>
          </a:p>
          <a:p>
            <a:r>
              <a:rPr lang="en-US" sz="2400" u="sng" kern="100"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5"/>
              </a:rPr>
              <a:t>https://ilaging.illinois.gov/engage.html</a:t>
            </a:r>
            <a:r>
              <a:rPr lang="en-US" sz="2400" kern="100" dirty="0">
                <a:effectLst/>
                <a:latin typeface="Tahoma" panose="020B0604030504040204" pitchFamily="34" charset="0"/>
                <a:ea typeface="Tahoma" panose="020B0604030504040204" pitchFamily="34" charset="0"/>
                <a:cs typeface="Tahoma" panose="020B0604030504040204" pitchFamily="34" charset="0"/>
              </a:rPr>
              <a:t> </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67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5D4A5-28B3-54A9-CC45-73330C1DCBEF}"/>
              </a:ext>
            </a:extLst>
          </p:cNvPr>
          <p:cNvSpPr>
            <a:spLocks noGrp="1"/>
          </p:cNvSpPr>
          <p:nvPr>
            <p:ph type="title"/>
          </p:nvPr>
        </p:nvSpPr>
        <p:spPr>
          <a:xfrm>
            <a:off x="1252800" y="662399"/>
            <a:ext cx="5995987" cy="1494000"/>
          </a:xfrm>
        </p:spPr>
        <p:txBody>
          <a:bodyPr anchor="t">
            <a:normAutofit/>
          </a:bodyPr>
          <a:lstStyle/>
          <a:p>
            <a:r>
              <a:rPr lang="en-US" dirty="0">
                <a:latin typeface="Tahoma" panose="020B0604030504040204" pitchFamily="34" charset="0"/>
                <a:ea typeface="Tahoma" panose="020B0604030504040204" pitchFamily="34" charset="0"/>
                <a:cs typeface="Tahoma" panose="020B0604030504040204" pitchFamily="34" charset="0"/>
              </a:rPr>
              <a:t>Resources</a:t>
            </a:r>
          </a:p>
        </p:txBody>
      </p:sp>
      <p:grpSp>
        <p:nvGrpSpPr>
          <p:cNvPr id="11" name="Group 1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3"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E763F1ED-AC36-ACEC-9D77-45DB887018A1}"/>
              </a:ext>
            </a:extLst>
          </p:cNvPr>
          <p:cNvSpPr>
            <a:spLocks noGrp="1"/>
          </p:cNvSpPr>
          <p:nvPr>
            <p:ph idx="1"/>
          </p:nvPr>
        </p:nvSpPr>
        <p:spPr>
          <a:xfrm>
            <a:off x="1251678" y="1463040"/>
            <a:ext cx="9519954" cy="4667760"/>
          </a:xfrm>
        </p:spPr>
        <p:txBody>
          <a:bodyPr>
            <a:normAutofit fontScale="92500" lnSpcReduction="20000"/>
          </a:bodyPr>
          <a:lstStyle/>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Model Protocols for Law Enforcement and Prosecutors on Responding to Victims with Disabilities and Older Adults</a:t>
            </a:r>
          </a:p>
          <a:p>
            <a:pPr marL="0" indent="0">
              <a:buNone/>
            </a:pP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hlinkClick r:id="rId3"/>
              </a:rPr>
              <a:t>https://icjia.illinois.gov/ifvcc/crest-illinois/</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SAMHSA’s Concept of Trauma and Guidance for a Trauma-informed Approach</a:t>
            </a:r>
          </a:p>
          <a:p>
            <a:pPr marL="0" indent="0">
              <a:buNone/>
            </a:pP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hlinkClick r:id="rId4"/>
              </a:rPr>
              <a:t>https://ncsacw.acf.hhs.gov/userfiles/files/SAMHSA_Trauma.pdf</a:t>
            </a:r>
            <a:endPar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a:p>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Supreme Court of Illinois Policy on Access for Persons </a:t>
            </a:r>
            <a:r>
              <a:rPr lang="en-US" dirty="0">
                <a:solidFill>
                  <a:schemeClr val="bg1">
                    <a:alpha val="60000"/>
                  </a:schemeClr>
                </a:solidFill>
                <a:latin typeface="Tahoma" panose="020B0604030504040204" pitchFamily="34" charset="0"/>
                <a:ea typeface="Tahoma" panose="020B0604030504040204" pitchFamily="34" charset="0"/>
                <a:cs typeface="Tahoma" panose="020B0604030504040204" pitchFamily="34" charset="0"/>
              </a:rPr>
              <a:t>with </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with Disabilities</a:t>
            </a:r>
          </a:p>
          <a:p>
            <a:pPr marL="0" indent="0">
              <a:buNone/>
            </a:pP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hlinkClick r:id="rId5"/>
              </a:rPr>
              <a:t>https://www.illinoiscourts.gov/Resources/3654b29e-6c60-4aa3-aa9c-20a79e72f7b9/disability-policy%20(1).pdf</a:t>
            </a:r>
            <a:r>
              <a:rPr lang="en-US"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rPr>
              <a:t>                            </a:t>
            </a:r>
          </a:p>
        </p:txBody>
      </p:sp>
      <p:pic>
        <p:nvPicPr>
          <p:cNvPr id="4" name="Content Placeholder 5" descr="A picture containing icon&#10;&#10;Description automatically generated">
            <a:extLst>
              <a:ext uri="{FF2B5EF4-FFF2-40B4-BE49-F238E27FC236}">
                <a16:creationId xmlns:a16="http://schemas.microsoft.com/office/drawing/2014/main" id="{4D0DBAAA-7E71-7C8D-1780-88B654A13980}"/>
              </a:ext>
            </a:extLst>
          </p:cNvPr>
          <p:cNvPicPr>
            <a:picLocks noChangeAspect="1"/>
          </p:cNvPicPr>
          <p:nvPr/>
        </p:nvPicPr>
        <p:blipFill>
          <a:blip r:embed="rId6"/>
          <a:stretch>
            <a:fillRect/>
          </a:stretch>
        </p:blipFill>
        <p:spPr>
          <a:xfrm>
            <a:off x="10148893" y="4660987"/>
            <a:ext cx="1833413" cy="1833413"/>
          </a:xfrm>
          <a:prstGeom prst="rect">
            <a:avLst/>
          </a:prstGeom>
        </p:spPr>
      </p:pic>
    </p:spTree>
    <p:extLst>
      <p:ext uri="{BB962C8B-B14F-4D97-AF65-F5344CB8AC3E}">
        <p14:creationId xmlns:p14="http://schemas.microsoft.com/office/powerpoint/2010/main" val="212377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Learning Objectives</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234CA786-26AF-FEFA-5ACD-BF93A469AAF4}"/>
              </a:ext>
            </a:extLst>
          </p:cNvPr>
          <p:cNvSpPr txBox="1"/>
          <p:nvPr/>
        </p:nvSpPr>
        <p:spPr>
          <a:xfrm>
            <a:off x="1252799" y="1739598"/>
            <a:ext cx="8622867" cy="4436130"/>
          </a:xfrm>
          <a:prstGeom prst="rect">
            <a:avLst/>
          </a:prstGeom>
        </p:spPr>
        <p:txBody>
          <a:bodyPr vert="horz" lIns="91440" tIns="45720" rIns="91440" bIns="45720" rtlCol="0">
            <a:noAutofit/>
          </a:bodyPr>
          <a:lstStyle/>
          <a:p>
            <a:pPr marL="914400" lvl="1"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Participants will be able to identify how a trauma-informed approach can impact the coordination of services and supports in responding to domestic violence.</a:t>
            </a:r>
          </a:p>
          <a:p>
            <a:pPr marL="914400" lvl="1" indent="-457200">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Participants will form a plan of action for establishing or strengthening their relationship with local community partners to better serve those impacted by domestic violence.</a:t>
            </a:r>
            <a:endParaRPr lang="en-US" sz="16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endParaRPr lang="en-US" sz="2800" dirty="0">
              <a:solidFill>
                <a:srgbClr val="000000">
                  <a:alpha val="60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875667" y="4646136"/>
            <a:ext cx="1666173" cy="1666173"/>
          </a:xfrm>
          <a:prstGeom prst="rect">
            <a:avLst/>
          </a:prstGeom>
        </p:spPr>
      </p:pic>
    </p:spTree>
    <p:extLst>
      <p:ext uri="{BB962C8B-B14F-4D97-AF65-F5344CB8AC3E}">
        <p14:creationId xmlns:p14="http://schemas.microsoft.com/office/powerpoint/2010/main" val="363521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What do we mean by “Disability”?</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234CA786-26AF-FEFA-5ACD-BF93A469AAF4}"/>
              </a:ext>
            </a:extLst>
          </p:cNvPr>
          <p:cNvSpPr txBox="1"/>
          <p:nvPr/>
        </p:nvSpPr>
        <p:spPr>
          <a:xfrm>
            <a:off x="1251678" y="2156399"/>
            <a:ext cx="6650142" cy="44361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8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763432" y="4546843"/>
            <a:ext cx="1782646" cy="1782646"/>
          </a:xfrm>
          <a:prstGeom prst="rect">
            <a:avLst/>
          </a:prstGeom>
        </p:spPr>
      </p:pic>
      <p:sp>
        <p:nvSpPr>
          <p:cNvPr id="3" name="TextBox 2">
            <a:extLst>
              <a:ext uri="{FF2B5EF4-FFF2-40B4-BE49-F238E27FC236}">
                <a16:creationId xmlns:a16="http://schemas.microsoft.com/office/drawing/2014/main" id="{D5CB677E-025A-77F2-510E-DD98643D8CBB}"/>
              </a:ext>
            </a:extLst>
          </p:cNvPr>
          <p:cNvSpPr txBox="1"/>
          <p:nvPr/>
        </p:nvSpPr>
        <p:spPr>
          <a:xfrm>
            <a:off x="1251678" y="2152775"/>
            <a:ext cx="6152012" cy="4001095"/>
          </a:xfrm>
          <a:prstGeom prst="rect">
            <a:avLst/>
          </a:prstGeom>
          <a:noFill/>
        </p:spPr>
        <p:txBody>
          <a:bodyPr wrap="square" rtlCol="0">
            <a:spAutoFit/>
          </a:bodyPr>
          <a:lstStyle/>
          <a:p>
            <a:pPr indent="-228600">
              <a:lnSpc>
                <a:spcPct val="90000"/>
              </a:lnSpc>
              <a:spcAft>
                <a:spcPts val="60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Disabilities can be visual, auditory, physical, communicative, developmental or emotional. Some individuals have a combination of disabilities.</a:t>
            </a:r>
          </a:p>
          <a:p>
            <a:pPr indent="-228600">
              <a:lnSpc>
                <a:spcPct val="90000"/>
              </a:lnSpc>
              <a:spcAft>
                <a:spcPts val="600"/>
              </a:spcAft>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Not all disabilities can be seen.</a:t>
            </a:r>
          </a:p>
          <a:p>
            <a:pPr indent="-228600">
              <a:lnSpc>
                <a:spcPct val="90000"/>
              </a:lnSpc>
              <a:spcAft>
                <a:spcPts val="600"/>
              </a:spcAft>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The Americans Disabilities Act (ADA) covers more than 900 different disabilities.</a:t>
            </a:r>
          </a:p>
        </p:txBody>
      </p:sp>
      <p:sp>
        <p:nvSpPr>
          <p:cNvPr id="5" name="TextBox 4" descr="The word disability followed by a crossed-out equal sign followed by the word inability. It would read Disability does not equal inability.">
            <a:extLst>
              <a:ext uri="{FF2B5EF4-FFF2-40B4-BE49-F238E27FC236}">
                <a16:creationId xmlns:a16="http://schemas.microsoft.com/office/drawing/2014/main" id="{E64AD8B7-C715-6E86-A9DE-6266D0853AD2}"/>
              </a:ext>
            </a:extLst>
          </p:cNvPr>
          <p:cNvSpPr txBox="1"/>
          <p:nvPr/>
        </p:nvSpPr>
        <p:spPr>
          <a:xfrm>
            <a:off x="7403690" y="3113131"/>
            <a:ext cx="4503763" cy="523220"/>
          </a:xfrm>
          <a:prstGeom prst="rect">
            <a:avLst/>
          </a:prstGeom>
          <a:noFill/>
        </p:spPr>
        <p:txBody>
          <a:bodyPr wrap="square" rtlCol="0">
            <a:spAutoFit/>
          </a:bodyPr>
          <a:lstStyle/>
          <a:p>
            <a:r>
              <a:rPr lang="en-US" sz="2800" u="sng" dirty="0" err="1">
                <a:latin typeface="Tahoma" panose="020B0604030504040204" pitchFamily="34" charset="0"/>
                <a:ea typeface="Tahoma" panose="020B0604030504040204" pitchFamily="34" charset="0"/>
                <a:cs typeface="Tahoma" panose="020B0604030504040204" pitchFamily="34" charset="0"/>
              </a:rPr>
              <a:t>DIS</a:t>
            </a:r>
            <a:r>
              <a:rPr lang="en-US" sz="2800" dirty="0" err="1">
                <a:latin typeface="Tahoma" panose="020B0604030504040204" pitchFamily="34" charset="0"/>
                <a:ea typeface="Tahoma" panose="020B0604030504040204" pitchFamily="34" charset="0"/>
                <a:cs typeface="Tahoma" panose="020B0604030504040204" pitchFamily="34" charset="0"/>
              </a:rPr>
              <a:t>ability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u="sng" dirty="0">
                <a:latin typeface="Tahoma" panose="020B0604030504040204" pitchFamily="34" charset="0"/>
                <a:ea typeface="Tahoma" panose="020B0604030504040204" pitchFamily="34" charset="0"/>
                <a:cs typeface="Tahoma" panose="020B0604030504040204" pitchFamily="34" charset="0"/>
              </a:rPr>
              <a:t>In</a:t>
            </a:r>
            <a:r>
              <a:rPr lang="en-US" sz="2800" dirty="0">
                <a:latin typeface="Tahoma" panose="020B0604030504040204" pitchFamily="34" charset="0"/>
                <a:ea typeface="Tahoma" panose="020B0604030504040204" pitchFamily="34" charset="0"/>
                <a:cs typeface="Tahoma" panose="020B0604030504040204" pitchFamily="34" charset="0"/>
              </a:rPr>
              <a:t>ability</a:t>
            </a:r>
          </a:p>
        </p:txBody>
      </p:sp>
      <p:sp>
        <p:nvSpPr>
          <p:cNvPr id="9" name="Not Equal 8" descr="Unequal sign">
            <a:extLst>
              <a:ext uri="{FF2B5EF4-FFF2-40B4-BE49-F238E27FC236}">
                <a16:creationId xmlns:a16="http://schemas.microsoft.com/office/drawing/2014/main" id="{231B1C68-F31C-D10D-DCFC-062C37BFFFAC}"/>
              </a:ext>
            </a:extLst>
          </p:cNvPr>
          <p:cNvSpPr/>
          <p:nvPr/>
        </p:nvSpPr>
        <p:spPr>
          <a:xfrm>
            <a:off x="9240086" y="3154680"/>
            <a:ext cx="806823" cy="548640"/>
          </a:xfrm>
          <a:prstGeom prst="mathNotEqual">
            <a:avLst>
              <a:gd name="adj1" fmla="val 23520"/>
              <a:gd name="adj2" fmla="val 4200000"/>
              <a:gd name="adj3" fmla="val 11760"/>
            </a:avLst>
          </a:prstGeom>
          <a:solidFill>
            <a:schemeClr val="tx1"/>
          </a:solidFill>
          <a:ln w="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799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kern="1200" dirty="0">
                <a:solidFill>
                  <a:schemeClr val="tx1"/>
                </a:solidFill>
                <a:latin typeface="Tahoma" panose="020B0604030504040204" pitchFamily="34" charset="0"/>
                <a:ea typeface="Tahoma" panose="020B0604030504040204" pitchFamily="34" charset="0"/>
                <a:cs typeface="Tahoma" panose="020B0604030504040204" pitchFamily="34" charset="0"/>
              </a:rPr>
              <a:t>What do we mean by “Older Adult”?</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234CA786-26AF-FEFA-5ACD-BF93A469AAF4}"/>
              </a:ext>
            </a:extLst>
          </p:cNvPr>
          <p:cNvSpPr txBox="1"/>
          <p:nvPr/>
        </p:nvSpPr>
        <p:spPr>
          <a:xfrm>
            <a:off x="1251678" y="2156399"/>
            <a:ext cx="7656348" cy="44361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solidFill>
                  <a:srgbClr val="000000">
                    <a:alpha val="60000"/>
                  </a:srgbClr>
                </a:solidFill>
                <a:latin typeface="Tahoma" panose="020B0604030504040204" pitchFamily="34" charset="0"/>
                <a:ea typeface="Tahoma" panose="020B0604030504040204" pitchFamily="34" charset="0"/>
                <a:cs typeface="Tahoma" panose="020B0604030504040204" pitchFamily="34" charset="0"/>
              </a:rPr>
              <a:t>As defined in Illinois Compiled Statutes, an elderly person means a person 60 years of age or older. Although older adult is the preferred term for someone 60 and older in Illinois, statutory definitions use the term elderly person.</a:t>
            </a:r>
          </a:p>
          <a:p>
            <a:pPr indent="-228600">
              <a:lnSpc>
                <a:spcPct val="90000"/>
              </a:lnSpc>
              <a:spcAft>
                <a:spcPts val="600"/>
              </a:spcAft>
              <a:buFont typeface="Arial" panose="020B0604020202020204" pitchFamily="34" charset="0"/>
              <a:buChar char="•"/>
            </a:pPr>
            <a:endParaRPr lang="en-US" sz="2800" dirty="0">
              <a:solidFill>
                <a:srgbClr val="000000">
                  <a:alpha val="60000"/>
                </a:srgbClr>
              </a:solidFill>
              <a:latin typeface="Tahoma" panose="020B0604030504040204" pitchFamily="34" charset="0"/>
              <a:ea typeface="Tahoma" panose="020B0604030504040204" pitchFamily="34" charset="0"/>
              <a:cs typeface="Tahoma" panose="020B0604030504040204" pitchFamily="34" charset="0"/>
            </a:endParaRPr>
          </a:p>
          <a:p>
            <a:pPr indent="-228600">
              <a:lnSpc>
                <a:spcPct val="90000"/>
              </a:lnSpc>
              <a:spcAft>
                <a:spcPts val="600"/>
              </a:spcAft>
              <a:buFont typeface="Arial" panose="020B0604020202020204" pitchFamily="34" charset="0"/>
              <a:buChar char="•"/>
            </a:pPr>
            <a:r>
              <a:rPr lang="en-US" sz="2800" dirty="0">
                <a:solidFill>
                  <a:srgbClr val="000000">
                    <a:alpha val="60000"/>
                  </a:srgbClr>
                </a:solidFill>
                <a:latin typeface="Tahoma" panose="020B0604030504040204" pitchFamily="34" charset="0"/>
                <a:ea typeface="Tahoma" panose="020B0604030504040204" pitchFamily="34" charset="0"/>
                <a:cs typeface="Tahoma" panose="020B0604030504040204" pitchFamily="34" charset="0"/>
              </a:rPr>
              <a:t>More than one in every seven Americans is over age 65. (2020 data) This number is expected to grow.</a:t>
            </a:r>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875667" y="4646136"/>
            <a:ext cx="1666173" cy="1666173"/>
          </a:xfrm>
          <a:prstGeom prst="rect">
            <a:avLst/>
          </a:prstGeom>
        </p:spPr>
      </p:pic>
    </p:spTree>
    <p:extLst>
      <p:ext uri="{BB962C8B-B14F-4D97-AF65-F5344CB8AC3E}">
        <p14:creationId xmlns:p14="http://schemas.microsoft.com/office/powerpoint/2010/main" val="66537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955005" y="662399"/>
            <a:ext cx="10849100" cy="1157205"/>
          </a:xfrm>
        </p:spPr>
        <p:txBody>
          <a:bodyPr vert="horz" lIns="91440" tIns="45720" rIns="91440" bIns="45720" rtlCol="0" anchor="t">
            <a:normAutofit/>
          </a:bodyPr>
          <a:lstStyle/>
          <a:p>
            <a:r>
              <a:rPr lang="en-US" sz="4000" kern="1200" dirty="0">
                <a:solidFill>
                  <a:schemeClr val="tx1"/>
                </a:solidFill>
                <a:latin typeface="Tahoma" panose="020B0604030504040204" pitchFamily="34" charset="0"/>
                <a:ea typeface="Tahoma" panose="020B0604030504040204" pitchFamily="34" charset="0"/>
                <a:cs typeface="Tahoma" panose="020B0604030504040204" pitchFamily="34" charset="0"/>
              </a:rPr>
              <a:t>Core Principles of a Trauma-Informed Approach</a:t>
            </a: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234CA786-26AF-FEFA-5ACD-BF93A469AAF4}"/>
              </a:ext>
            </a:extLst>
          </p:cNvPr>
          <p:cNvSpPr txBox="1"/>
          <p:nvPr/>
        </p:nvSpPr>
        <p:spPr>
          <a:xfrm>
            <a:off x="1251678" y="2156399"/>
            <a:ext cx="7656348" cy="44361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8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875667" y="4646136"/>
            <a:ext cx="1666173" cy="1666173"/>
          </a:xfrm>
          <a:prstGeom prst="rect">
            <a:avLst/>
          </a:prstGeom>
        </p:spPr>
      </p:pic>
      <p:pic>
        <p:nvPicPr>
          <p:cNvPr id="3" name="Content Placeholder 4" descr="A visual graphic of the six core principles of Trauma-informed Practice. A symbol surrounded by a circle represents each core principle. An arrow points from each circle to the next one, indicating they are connected. Following is the symbol representing each core principle:&#10;1. Safety represented by the outline of a house&#10;2. Trustworthiness and Transparency represented by two hands shaking with each other&#10;3. Peer Support represented by four hands clasped at the wrist making a square shape&#10;4. Collaboration and Mutuality represented by 3 human figures standing alongside each other&#10;4. Empowerment, voice and choice represented by an ear with dotted lines radiating out of it&#10;5. Cultural, historical and gender issues represented by two hands shaking with each other with interconnecting puzzle pieces in the background">
            <a:extLst>
              <a:ext uri="{FF2B5EF4-FFF2-40B4-BE49-F238E27FC236}">
                <a16:creationId xmlns:a16="http://schemas.microsoft.com/office/drawing/2014/main" id="{AC558472-7D47-30AB-863D-1B3EEB666126}"/>
              </a:ext>
            </a:extLst>
          </p:cNvPr>
          <p:cNvPicPr>
            <a:picLocks noChangeAspect="1"/>
          </p:cNvPicPr>
          <p:nvPr/>
        </p:nvPicPr>
        <p:blipFill rotWithShape="1">
          <a:blip r:embed="rId4"/>
          <a:srcRect l="3732" t="32075" r="1486" b="18703"/>
          <a:stretch/>
        </p:blipFill>
        <p:spPr>
          <a:xfrm>
            <a:off x="1082345" y="1819604"/>
            <a:ext cx="10594420" cy="2386722"/>
          </a:xfrm>
          <a:prstGeom prst="rect">
            <a:avLst/>
          </a:prstGeom>
        </p:spPr>
      </p:pic>
      <p:sp>
        <p:nvSpPr>
          <p:cNvPr id="5" name="Content Placeholder 2">
            <a:extLst>
              <a:ext uri="{FF2B5EF4-FFF2-40B4-BE49-F238E27FC236}">
                <a16:creationId xmlns:a16="http://schemas.microsoft.com/office/drawing/2014/main" id="{6FC25DDD-0A0D-52B2-583D-BF8BAF92C76D}"/>
              </a:ext>
            </a:extLst>
          </p:cNvPr>
          <p:cNvSpPr txBox="1">
            <a:spLocks/>
          </p:cNvSpPr>
          <p:nvPr/>
        </p:nvSpPr>
        <p:spPr>
          <a:xfrm>
            <a:off x="1082345" y="4670402"/>
            <a:ext cx="9236743" cy="1978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dirty="0">
                <a:solidFill>
                  <a:srgbClr val="202124"/>
                </a:solidFill>
                <a:latin typeface="Tahoma" panose="020B0604030504040204" pitchFamily="34" charset="0"/>
                <a:ea typeface="Tahoma" panose="020B0604030504040204" pitchFamily="34" charset="0"/>
                <a:cs typeface="Tahoma" panose="020B0604030504040204" pitchFamily="34" charset="0"/>
              </a:rPr>
              <a:t>Trauma Informed Practice is a strengths-based framework founded on six core principles.</a:t>
            </a:r>
          </a:p>
          <a:p>
            <a:pPr marL="0" indent="0" algn="ctr">
              <a:spcBef>
                <a:spcPts val="0"/>
              </a:spcBef>
              <a:buFont typeface="Arial" panose="020B0604020202020204" pitchFamily="34" charset="0"/>
              <a:buNone/>
            </a:pPr>
            <a:r>
              <a:rPr lang="en-US" sz="2400" dirty="0">
                <a:latin typeface="Tahoma" panose="020B0604030504040204" pitchFamily="34" charset="0"/>
                <a:ea typeface="Tahoma" panose="020B0604030504040204" pitchFamily="34" charset="0"/>
                <a:cs typeface="Tahoma" panose="020B0604030504040204" pitchFamily="34" charset="0"/>
              </a:rPr>
              <a:t>- Concept of Trauma and Guidance for a </a:t>
            </a:r>
          </a:p>
          <a:p>
            <a:pPr marL="0" indent="0" algn="ctr">
              <a:spcBef>
                <a:spcPts val="0"/>
              </a:spcBef>
              <a:buFont typeface="Arial" panose="020B0604020202020204" pitchFamily="34" charset="0"/>
              <a:buNone/>
            </a:pPr>
            <a:r>
              <a:rPr lang="en-US" sz="2400" dirty="0">
                <a:latin typeface="Tahoma" panose="020B0604030504040204" pitchFamily="34" charset="0"/>
                <a:ea typeface="Tahoma" panose="020B0604030504040204" pitchFamily="34" charset="0"/>
                <a:cs typeface="Tahoma" panose="020B0604030504040204" pitchFamily="34" charset="0"/>
              </a:rPr>
              <a:t>         Trauma-informed Approach, </a:t>
            </a:r>
            <a:r>
              <a:rPr lang="en-US" sz="2400" i="1" dirty="0">
                <a:latin typeface="Tahoma" panose="020B0604030504040204" pitchFamily="34" charset="0"/>
                <a:ea typeface="Tahoma" panose="020B0604030504040204" pitchFamily="34" charset="0"/>
                <a:cs typeface="Tahoma" panose="020B0604030504040204" pitchFamily="34" charset="0"/>
              </a:rPr>
              <a:t>SAMHSA, </a:t>
            </a:r>
            <a:r>
              <a:rPr lang="en-US" sz="2400" dirty="0">
                <a:latin typeface="Tahoma" panose="020B0604030504040204" pitchFamily="34" charset="0"/>
                <a:ea typeface="Tahoma" panose="020B0604030504040204" pitchFamily="34" charset="0"/>
                <a:cs typeface="Tahoma" panose="020B0604030504040204" pitchFamily="34" charset="0"/>
              </a:rPr>
              <a:t>2014</a:t>
            </a:r>
          </a:p>
          <a:p>
            <a:pPr marL="0" indent="0">
              <a:buFont typeface="Arial" panose="020B0604020202020204" pitchFamily="34" charset="0"/>
              <a:buNone/>
            </a:pPr>
            <a:endParaRPr lang="en-US" sz="3200" dirty="0">
              <a:solidFill>
                <a:srgbClr val="202124"/>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709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5CED7-1B57-1A27-B5D6-0B05BC5374C0}"/>
              </a:ext>
            </a:extLst>
          </p:cNvPr>
          <p:cNvSpPr>
            <a:spLocks noGrp="1"/>
          </p:cNvSpPr>
          <p:nvPr>
            <p:ph type="title"/>
          </p:nvPr>
        </p:nvSpPr>
        <p:spPr>
          <a:xfrm>
            <a:off x="1651249" y="662399"/>
            <a:ext cx="7942000" cy="704944"/>
          </a:xfrm>
        </p:spPr>
        <p:txBody>
          <a:bodyPr anchor="t">
            <a:normAutofit/>
          </a:bodyPr>
          <a:lstStyle/>
          <a:p>
            <a:r>
              <a:rPr lang="en-US" dirty="0">
                <a:latin typeface="Tahoma" panose="020B0604030504040204" pitchFamily="34" charset="0"/>
                <a:ea typeface="Tahoma" panose="020B0604030504040204" pitchFamily="34" charset="0"/>
                <a:cs typeface="Tahoma" panose="020B0604030504040204" pitchFamily="34" charset="0"/>
              </a:rPr>
              <a:t>How we typically operate</a:t>
            </a:r>
          </a:p>
        </p:txBody>
      </p:sp>
      <p:grpSp>
        <p:nvGrpSpPr>
          <p:cNvPr id="17" name="Group 16">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8"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9"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Content Placeholder 5" descr="A picture containing icon&#10;&#10;Description automatically generated">
            <a:extLst>
              <a:ext uri="{FF2B5EF4-FFF2-40B4-BE49-F238E27FC236}">
                <a16:creationId xmlns:a16="http://schemas.microsoft.com/office/drawing/2014/main" id="{5EBD78D7-20C6-6E0A-16E8-8F425867BDCF}"/>
              </a:ext>
            </a:extLst>
          </p:cNvPr>
          <p:cNvPicPr>
            <a:picLocks noChangeAspect="1"/>
          </p:cNvPicPr>
          <p:nvPr/>
        </p:nvPicPr>
        <p:blipFill>
          <a:blip r:embed="rId3"/>
          <a:stretch>
            <a:fillRect/>
          </a:stretch>
        </p:blipFill>
        <p:spPr>
          <a:xfrm>
            <a:off x="9868324" y="4694976"/>
            <a:ext cx="1933367" cy="1933367"/>
          </a:xfrm>
          <a:prstGeom prst="rect">
            <a:avLst/>
          </a:prstGeom>
        </p:spPr>
      </p:pic>
      <p:pic>
        <p:nvPicPr>
          <p:cNvPr id="8" name="Content Placeholder 7" descr="Five circles surround a center circle. Orange arrows point in one direction from the outer circles to the center circle. The center circle is labeled Person Harmed. The outer circles are labeled First Responders, Legal System, DV Agency, Center for Independent Living, and Adult Protective Services">
            <a:extLst>
              <a:ext uri="{FF2B5EF4-FFF2-40B4-BE49-F238E27FC236}">
                <a16:creationId xmlns:a16="http://schemas.microsoft.com/office/drawing/2014/main" id="{D56A93EF-15FA-E06B-C2DB-ED19E1E37F47}"/>
              </a:ext>
            </a:extLst>
          </p:cNvPr>
          <p:cNvPicPr>
            <a:picLocks noChangeAspect="1"/>
          </p:cNvPicPr>
          <p:nvPr/>
        </p:nvPicPr>
        <p:blipFill rotWithShape="1">
          <a:blip r:embed="rId4"/>
          <a:srcRect t="2965" r="6504"/>
          <a:stretch/>
        </p:blipFill>
        <p:spPr>
          <a:xfrm>
            <a:off x="2479704" y="1503473"/>
            <a:ext cx="6285089" cy="5218396"/>
          </a:xfrm>
          <a:prstGeom prst="rect">
            <a:avLst/>
          </a:prstGeom>
        </p:spPr>
      </p:pic>
    </p:spTree>
    <p:extLst>
      <p:ext uri="{BB962C8B-B14F-4D97-AF65-F5344CB8AC3E}">
        <p14:creationId xmlns:p14="http://schemas.microsoft.com/office/powerpoint/2010/main" val="44502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E675-F5BC-B712-61A8-B70575483F48}"/>
              </a:ext>
            </a:extLst>
          </p:cNvPr>
          <p:cNvSpPr>
            <a:spLocks noGrp="1"/>
          </p:cNvSpPr>
          <p:nvPr>
            <p:ph type="title"/>
          </p:nvPr>
        </p:nvSpPr>
        <p:spPr>
          <a:xfrm>
            <a:off x="955005" y="662399"/>
            <a:ext cx="10849100" cy="1157205"/>
          </a:xfrm>
        </p:spPr>
        <p:txBody>
          <a:bodyPr vert="horz" lIns="91440" tIns="45720" rIns="91440" bIns="45720" rtlCol="0" anchor="t">
            <a:normAutofit/>
          </a:bodyPr>
          <a:lstStyle/>
          <a:p>
            <a:r>
              <a:rPr lang="en-US" sz="4000" kern="1200" dirty="0">
                <a:solidFill>
                  <a:schemeClr val="tx1"/>
                </a:solidFill>
                <a:latin typeface="Tahoma" panose="020B0604030504040204" pitchFamily="34" charset="0"/>
                <a:ea typeface="Tahoma" panose="020B0604030504040204" pitchFamily="34" charset="0"/>
                <a:cs typeface="Tahoma" panose="020B0604030504040204" pitchFamily="34" charset="0"/>
              </a:rPr>
              <a:t>A Break-down in Respon</a:t>
            </a:r>
            <a:r>
              <a:rPr lang="en-US" sz="4000" dirty="0">
                <a:latin typeface="Tahoma" panose="020B0604030504040204" pitchFamily="34" charset="0"/>
                <a:ea typeface="Tahoma" panose="020B0604030504040204" pitchFamily="34" charset="0"/>
                <a:cs typeface="Tahoma" panose="020B0604030504040204" pitchFamily="34" charset="0"/>
              </a:rPr>
              <a:t>se</a:t>
            </a:r>
            <a:endParaRPr lang="en-US" sz="40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234CA786-26AF-FEFA-5ACD-BF93A469AAF4}"/>
              </a:ext>
            </a:extLst>
          </p:cNvPr>
          <p:cNvSpPr txBox="1"/>
          <p:nvPr/>
        </p:nvSpPr>
        <p:spPr>
          <a:xfrm>
            <a:off x="1251678" y="2156399"/>
            <a:ext cx="7656348" cy="443613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800" dirty="0">
              <a:solidFill>
                <a:schemeClr val="tx1">
                  <a:alpha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descr="A picture containing icon&#10;&#10;Description automatically generated">
            <a:extLst>
              <a:ext uri="{FF2B5EF4-FFF2-40B4-BE49-F238E27FC236}">
                <a16:creationId xmlns:a16="http://schemas.microsoft.com/office/drawing/2014/main" id="{69DB41DC-02A5-DA22-F6CE-AB906E4CF98E}"/>
              </a:ext>
            </a:extLst>
          </p:cNvPr>
          <p:cNvPicPr>
            <a:picLocks noGrp="1" noChangeAspect="1"/>
          </p:cNvPicPr>
          <p:nvPr>
            <p:ph idx="1"/>
          </p:nvPr>
        </p:nvPicPr>
        <p:blipFill>
          <a:blip r:embed="rId3"/>
          <a:stretch>
            <a:fillRect/>
          </a:stretch>
        </p:blipFill>
        <p:spPr>
          <a:xfrm>
            <a:off x="9875667" y="4646136"/>
            <a:ext cx="1666173" cy="1666173"/>
          </a:xfrm>
          <a:prstGeom prst="rect">
            <a:avLst/>
          </a:prstGeom>
        </p:spPr>
      </p:pic>
      <p:sp>
        <p:nvSpPr>
          <p:cNvPr id="5" name="Content Placeholder 2">
            <a:extLst>
              <a:ext uri="{FF2B5EF4-FFF2-40B4-BE49-F238E27FC236}">
                <a16:creationId xmlns:a16="http://schemas.microsoft.com/office/drawing/2014/main" id="{6FC25DDD-0A0D-52B2-583D-BF8BAF92C76D}"/>
              </a:ext>
            </a:extLst>
          </p:cNvPr>
          <p:cNvSpPr txBox="1">
            <a:spLocks/>
          </p:cNvSpPr>
          <p:nvPr/>
        </p:nvSpPr>
        <p:spPr>
          <a:xfrm>
            <a:off x="955005" y="1890928"/>
            <a:ext cx="9236743" cy="3765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202124"/>
                </a:solidFill>
                <a:latin typeface="Tahoma" panose="020B0604030504040204" pitchFamily="34" charset="0"/>
                <a:ea typeface="Tahoma" panose="020B0604030504040204" pitchFamily="34" charset="0"/>
                <a:cs typeface="Tahoma" panose="020B0604030504040204" pitchFamily="34" charset="0"/>
              </a:rPr>
              <a:t>“I asked the Police Officer where his pen and paper were to take notes for the report . . . He said, ’If he had a disability like yours (cerebral palsy, uses crutches, poor balance), then it does not matter.’ I checked later, and other than name, date and place of incident, no report was filed.”</a:t>
            </a:r>
          </a:p>
          <a:p>
            <a:pPr marL="0" indent="0" algn="ctr">
              <a:buFont typeface="Arial" panose="020B0604020202020204" pitchFamily="34" charset="0"/>
              <a:buNone/>
            </a:pPr>
            <a:r>
              <a:rPr lang="en-US" sz="3200" dirty="0">
                <a:solidFill>
                  <a:srgbClr val="202124"/>
                </a:solidFill>
                <a:latin typeface="Tahoma" panose="020B0604030504040204" pitchFamily="34" charset="0"/>
                <a:ea typeface="Tahoma" panose="020B0604030504040204" pitchFamily="34" charset="0"/>
                <a:cs typeface="Tahoma" panose="020B0604030504040204" pitchFamily="34" charset="0"/>
              </a:rPr>
              <a:t>- Survivor Testimonial</a:t>
            </a:r>
          </a:p>
        </p:txBody>
      </p:sp>
    </p:spTree>
    <p:extLst>
      <p:ext uri="{BB962C8B-B14F-4D97-AF65-F5344CB8AC3E}">
        <p14:creationId xmlns:p14="http://schemas.microsoft.com/office/powerpoint/2010/main" val="39168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5CED7-1B57-1A27-B5D6-0B05BC5374C0}"/>
              </a:ext>
            </a:extLst>
          </p:cNvPr>
          <p:cNvSpPr>
            <a:spLocks noGrp="1"/>
          </p:cNvSpPr>
          <p:nvPr>
            <p:ph type="title"/>
          </p:nvPr>
        </p:nvSpPr>
        <p:spPr>
          <a:xfrm>
            <a:off x="1777733" y="662399"/>
            <a:ext cx="8365333" cy="843232"/>
          </a:xfrm>
        </p:spPr>
        <p:txBody>
          <a:bodyPr anchor="t">
            <a:normAutofit/>
          </a:bodyPr>
          <a:lstStyle/>
          <a:p>
            <a:r>
              <a:rPr lang="en-US" dirty="0">
                <a:latin typeface="Tahoma" panose="020B0604030504040204" pitchFamily="34" charset="0"/>
                <a:ea typeface="Tahoma" panose="020B0604030504040204" pitchFamily="34" charset="0"/>
                <a:cs typeface="Tahoma" panose="020B0604030504040204" pitchFamily="34" charset="0"/>
              </a:rPr>
              <a:t>A Trauma-Informed Approach</a:t>
            </a:r>
          </a:p>
        </p:txBody>
      </p:sp>
      <p:grpSp>
        <p:nvGrpSpPr>
          <p:cNvPr id="22" name="Group 21">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9" name="Content Placeholder 5" descr="A picture containing icon&#10;&#10;Description automatically generated">
            <a:extLst>
              <a:ext uri="{FF2B5EF4-FFF2-40B4-BE49-F238E27FC236}">
                <a16:creationId xmlns:a16="http://schemas.microsoft.com/office/drawing/2014/main" id="{81EEDC59-1520-C21B-6187-1750C02ED1DA}"/>
              </a:ext>
            </a:extLst>
          </p:cNvPr>
          <p:cNvPicPr>
            <a:picLocks noChangeAspect="1"/>
          </p:cNvPicPr>
          <p:nvPr/>
        </p:nvPicPr>
        <p:blipFill>
          <a:blip r:embed="rId3"/>
          <a:stretch>
            <a:fillRect/>
          </a:stretch>
        </p:blipFill>
        <p:spPr>
          <a:xfrm>
            <a:off x="9922933" y="4668401"/>
            <a:ext cx="1886840" cy="1886840"/>
          </a:xfrm>
          <a:prstGeom prst="rect">
            <a:avLst/>
          </a:prstGeom>
        </p:spPr>
      </p:pic>
      <p:pic>
        <p:nvPicPr>
          <p:cNvPr id="13" name="Content Placeholder 12" descr="Five circles surround a center circle. Orange arrows point in both directions between the outer circles and the center circle. Green-directional arrows point from each outer circle to the next outer circle. The center circle is labeled Person Harmed. The outer circles are labeled First Responders, Legal System, DV Agency, Center for Independent Living, and Adult Protective Services">
            <a:extLst>
              <a:ext uri="{FF2B5EF4-FFF2-40B4-BE49-F238E27FC236}">
                <a16:creationId xmlns:a16="http://schemas.microsoft.com/office/drawing/2014/main" id="{4B068ABC-E020-8C26-5B6C-2622A7B245AC}"/>
              </a:ext>
            </a:extLst>
          </p:cNvPr>
          <p:cNvPicPr>
            <a:picLocks noChangeAspect="1"/>
          </p:cNvPicPr>
          <p:nvPr/>
        </p:nvPicPr>
        <p:blipFill rotWithShape="1">
          <a:blip r:embed="rId4"/>
          <a:srcRect t="2395" r="3266"/>
          <a:stretch/>
        </p:blipFill>
        <p:spPr>
          <a:xfrm>
            <a:off x="2389239" y="1505631"/>
            <a:ext cx="6687303" cy="5214160"/>
          </a:xfrm>
          <a:prstGeom prst="rect">
            <a:avLst/>
          </a:prstGeom>
        </p:spPr>
      </p:pic>
    </p:spTree>
    <p:extLst>
      <p:ext uri="{BB962C8B-B14F-4D97-AF65-F5344CB8AC3E}">
        <p14:creationId xmlns:p14="http://schemas.microsoft.com/office/powerpoint/2010/main" val="37534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FF3C0-9A47-4CF8-A908-C79EE032F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5CED7-1B57-1A27-B5D6-0B05BC5374C0}"/>
              </a:ext>
            </a:extLst>
          </p:cNvPr>
          <p:cNvSpPr>
            <a:spLocks noGrp="1"/>
          </p:cNvSpPr>
          <p:nvPr>
            <p:ph type="title"/>
          </p:nvPr>
        </p:nvSpPr>
        <p:spPr>
          <a:xfrm>
            <a:off x="1777733" y="662399"/>
            <a:ext cx="8365333" cy="843232"/>
          </a:xfrm>
        </p:spPr>
        <p:txBody>
          <a:bodyPr anchor="t">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Key Differences in Approach - 1</a:t>
            </a:r>
          </a:p>
        </p:txBody>
      </p:sp>
      <p:grpSp>
        <p:nvGrpSpPr>
          <p:cNvPr id="22" name="Group 21">
            <a:extLst>
              <a:ext uri="{FF2B5EF4-FFF2-40B4-BE49-F238E27FC236}">
                <a16:creationId xmlns:a16="http://schemas.microsoft.com/office/drawing/2014/main" id="{D1CD191E-4E38-48B5-91B0-A538EEE36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610DAD19-A1E9-4929-B76E-E6605D2DB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F7DBC290-0F34-425B-B724-341D9697A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9" name="Content Placeholder 5" descr="A picture containing icon&#10;&#10;Description automatically generated">
            <a:extLst>
              <a:ext uri="{FF2B5EF4-FFF2-40B4-BE49-F238E27FC236}">
                <a16:creationId xmlns:a16="http://schemas.microsoft.com/office/drawing/2014/main" id="{81EEDC59-1520-C21B-6187-1750C02ED1DA}"/>
              </a:ext>
            </a:extLst>
          </p:cNvPr>
          <p:cNvPicPr>
            <a:picLocks noChangeAspect="1"/>
          </p:cNvPicPr>
          <p:nvPr/>
        </p:nvPicPr>
        <p:blipFill>
          <a:blip r:embed="rId3"/>
          <a:stretch>
            <a:fillRect/>
          </a:stretch>
        </p:blipFill>
        <p:spPr>
          <a:xfrm>
            <a:off x="9922933" y="4668401"/>
            <a:ext cx="1886840" cy="1886840"/>
          </a:xfrm>
          <a:prstGeom prst="rect">
            <a:avLst/>
          </a:prstGeom>
        </p:spPr>
      </p:pic>
      <p:sp>
        <p:nvSpPr>
          <p:cNvPr id="3" name="Left-Right Arrow 2" descr="Bi-directional arrow in orange">
            <a:extLst>
              <a:ext uri="{FF2B5EF4-FFF2-40B4-BE49-F238E27FC236}">
                <a16:creationId xmlns:a16="http://schemas.microsoft.com/office/drawing/2014/main" id="{4BC46EC8-2862-5F56-FFD2-5038BED44952}"/>
              </a:ext>
            </a:extLst>
          </p:cNvPr>
          <p:cNvSpPr/>
          <p:nvPr/>
        </p:nvSpPr>
        <p:spPr>
          <a:xfrm>
            <a:off x="5486400" y="1655729"/>
            <a:ext cx="1216152"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D31ED2-C350-EA68-A084-475B0251D32C}"/>
              </a:ext>
            </a:extLst>
          </p:cNvPr>
          <p:cNvSpPr txBox="1"/>
          <p:nvPr/>
        </p:nvSpPr>
        <p:spPr>
          <a:xfrm>
            <a:off x="1609386" y="2277229"/>
            <a:ext cx="8702025" cy="3893374"/>
          </a:xfrm>
          <a:prstGeom prst="rect">
            <a:avLst/>
          </a:prstGeom>
          <a:noFill/>
        </p:spPr>
        <p:txBody>
          <a:bodyPr wrap="square">
            <a:spAutoFit/>
          </a:bodyPr>
          <a:lstStyle/>
          <a:p>
            <a:pPr marL="0" indent="0" algn="ctr">
              <a:spcAft>
                <a:spcPts val="600"/>
              </a:spcAft>
              <a:buNone/>
            </a:pPr>
            <a:r>
              <a:rPr lang="en-US" sz="3200" dirty="0">
                <a:latin typeface="Tahoma" panose="020B0604030504040204" pitchFamily="34" charset="0"/>
                <a:ea typeface="Tahoma" panose="020B0604030504040204" pitchFamily="34" charset="0"/>
                <a:cs typeface="Tahoma" panose="020B0604030504040204" pitchFamily="34" charset="0"/>
              </a:rPr>
              <a:t>A collaborative approach with the person who </a:t>
            </a:r>
          </a:p>
          <a:p>
            <a:pPr marL="0" indent="0" algn="ctr">
              <a:spcAft>
                <a:spcPts val="1200"/>
              </a:spcAft>
              <a:buNone/>
            </a:pPr>
            <a:r>
              <a:rPr lang="en-US" sz="3200" dirty="0">
                <a:latin typeface="Tahoma" panose="020B0604030504040204" pitchFamily="34" charset="0"/>
                <a:ea typeface="Tahoma" panose="020B0604030504040204" pitchFamily="34" charset="0"/>
                <a:cs typeface="Tahoma" panose="020B0604030504040204" pitchFamily="34" charset="0"/>
              </a:rPr>
              <a:t>has been harmed can</a:t>
            </a:r>
          </a:p>
          <a:p>
            <a:pPr marL="457200" indent="-457200">
              <a:buFont typeface="Arial" panose="020B0604020202020204" pitchFamily="34" charset="0"/>
              <a:buChar char="•"/>
            </a:pPr>
            <a:r>
              <a:rPr lang="en-US" sz="2800" dirty="0">
                <a:solidFill>
                  <a:srgbClr val="0A0319"/>
                </a:solidFill>
                <a:latin typeface="Tahoma" panose="020B0604030504040204" pitchFamily="34" charset="0"/>
                <a:ea typeface="Tahoma" panose="020B0604030504040204" pitchFamily="34" charset="0"/>
                <a:cs typeface="Tahoma" panose="020B0604030504040204" pitchFamily="34" charset="0"/>
              </a:rPr>
              <a:t>F</a:t>
            </a:r>
            <a:r>
              <a:rPr lang="en-US" sz="2800" b="0" i="0" dirty="0">
                <a:solidFill>
                  <a:srgbClr val="0A0319"/>
                </a:solidFill>
                <a:effectLst/>
                <a:latin typeface="Tahoma" panose="020B0604030504040204" pitchFamily="34" charset="0"/>
                <a:ea typeface="Tahoma" panose="020B0604030504040204" pitchFamily="34" charset="0"/>
                <a:cs typeface="Tahoma" panose="020B0604030504040204" pitchFamily="34" charset="0"/>
              </a:rPr>
              <a:t>acilitate criminal investigations through a greater awareness of the victim’s needs</a:t>
            </a:r>
          </a:p>
          <a:p>
            <a:endParaRPr lang="en-US" sz="2800" dirty="0">
              <a:solidFill>
                <a:srgbClr val="0A0319"/>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rgbClr val="0A0319"/>
                </a:solidFill>
                <a:latin typeface="Tahoma" panose="020B0604030504040204" pitchFamily="34" charset="0"/>
                <a:ea typeface="Tahoma" panose="020B0604030504040204" pitchFamily="34" charset="0"/>
                <a:cs typeface="Tahoma" panose="020B0604030504040204" pitchFamily="34" charset="0"/>
              </a:rPr>
              <a:t>R</a:t>
            </a:r>
            <a:r>
              <a:rPr lang="en-US" sz="2800" b="0" i="0" dirty="0">
                <a:solidFill>
                  <a:srgbClr val="0A0319"/>
                </a:solidFill>
                <a:effectLst/>
                <a:latin typeface="Tahoma" panose="020B0604030504040204" pitchFamily="34" charset="0"/>
                <a:ea typeface="Tahoma" panose="020B0604030504040204" pitchFamily="34" charset="0"/>
                <a:cs typeface="Tahoma" panose="020B0604030504040204" pitchFamily="34" charset="0"/>
              </a:rPr>
              <a:t>educe the potential recurrence of criminal behavior through early intervention and community trust in police</a:t>
            </a:r>
          </a:p>
        </p:txBody>
      </p:sp>
    </p:spTree>
    <p:extLst>
      <p:ext uri="{BB962C8B-B14F-4D97-AF65-F5344CB8AC3E}">
        <p14:creationId xmlns:p14="http://schemas.microsoft.com/office/powerpoint/2010/main" val="2467478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3775</TotalTime>
  <Words>3388</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Times New Roman</vt:lpstr>
      <vt:lpstr>Office Theme</vt:lpstr>
      <vt:lpstr>Partners for a Trauma-Informed Response</vt:lpstr>
      <vt:lpstr>Learning Objectives</vt:lpstr>
      <vt:lpstr>What do we mean by “Disability”?</vt:lpstr>
      <vt:lpstr>What do we mean by “Older Adult”?</vt:lpstr>
      <vt:lpstr>Core Principles of a Trauma-Informed Approach</vt:lpstr>
      <vt:lpstr>How we typically operate</vt:lpstr>
      <vt:lpstr>A Break-down in Response</vt:lpstr>
      <vt:lpstr>A Trauma-Informed Approach</vt:lpstr>
      <vt:lpstr>Key Differences in Approach - 1</vt:lpstr>
      <vt:lpstr>Key Differences in Approach - 2</vt:lpstr>
      <vt:lpstr>How to get started:  Get to Know Your Community Partners</vt:lpstr>
      <vt:lpstr>Partnership in Action</vt:lpstr>
      <vt:lpstr>Activity:  A Coordinated Community Response</vt:lpstr>
      <vt:lpstr>How to get started:  Trauma-informed Response</vt:lpstr>
      <vt:lpstr>Partnership in Action Success Story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for a Trauma-Informed Response</dc:title>
  <dc:creator>Linda Sandman</dc:creator>
  <cp:lastModifiedBy>Hassebrock, Michelle</cp:lastModifiedBy>
  <cp:revision>86</cp:revision>
  <dcterms:created xsi:type="dcterms:W3CDTF">2022-12-12T14:34:19Z</dcterms:created>
  <dcterms:modified xsi:type="dcterms:W3CDTF">2023-03-15T20:38:04Z</dcterms:modified>
</cp:coreProperties>
</file>