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76" r:id="rId3"/>
    <p:sldId id="272" r:id="rId4"/>
    <p:sldId id="273" r:id="rId5"/>
    <p:sldId id="257" r:id="rId6"/>
    <p:sldId id="278" r:id="rId7"/>
    <p:sldId id="277" r:id="rId8"/>
    <p:sldId id="279" r:id="rId9"/>
    <p:sldId id="280" r:id="rId10"/>
    <p:sldId id="297" r:id="rId11"/>
    <p:sldId id="300" r:id="rId12"/>
    <p:sldId id="282" r:id="rId13"/>
    <p:sldId id="281" r:id="rId14"/>
    <p:sldId id="283" r:id="rId15"/>
    <p:sldId id="286" r:id="rId16"/>
    <p:sldId id="284" r:id="rId17"/>
    <p:sldId id="285" r:id="rId18"/>
    <p:sldId id="299" r:id="rId19"/>
    <p:sldId id="288" r:id="rId20"/>
    <p:sldId id="298" r:id="rId21"/>
    <p:sldId id="289" r:id="rId22"/>
    <p:sldId id="291" r:id="rId23"/>
    <p:sldId id="292" r:id="rId24"/>
    <p:sldId id="294" r:id="rId25"/>
    <p:sldId id="295" r:id="rId26"/>
    <p:sldId id="293" r:id="rId27"/>
    <p:sldId id="2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16"/>
    <p:restoredTop sz="72998"/>
  </p:normalViewPr>
  <p:slideViewPr>
    <p:cSldViewPr snapToGrid="0">
      <p:cViewPr varScale="1">
        <p:scale>
          <a:sx n="49" d="100"/>
          <a:sy n="49" d="100"/>
        </p:scale>
        <p:origin x="40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CB440-3ED8-794E-A7B6-BC1025947F2B}" type="datetimeFigureOut">
              <a:rPr lang="en-US" smtClean="0"/>
              <a:t>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168782-E306-3A4C-8473-E59D36E38598}" type="slidenum">
              <a:rPr lang="en-US" smtClean="0"/>
              <a:t>‹#›</a:t>
            </a:fld>
            <a:endParaRPr lang="en-US"/>
          </a:p>
        </p:txBody>
      </p:sp>
    </p:spTree>
    <p:extLst>
      <p:ext uri="{BB962C8B-B14F-4D97-AF65-F5344CB8AC3E}">
        <p14:creationId xmlns:p14="http://schemas.microsoft.com/office/powerpoint/2010/main" val="125120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topic. This is the second in a three-part series on Working with people with disabilities and older adults who have experienced harm through domestic violence. The first part is on Understanding Dynamics. The third part will be focused on Resources in your Community</a:t>
            </a:r>
          </a:p>
        </p:txBody>
      </p:sp>
      <p:sp>
        <p:nvSpPr>
          <p:cNvPr id="4" name="Slide Number Placeholder 3"/>
          <p:cNvSpPr>
            <a:spLocks noGrp="1"/>
          </p:cNvSpPr>
          <p:nvPr>
            <p:ph type="sldNum" sz="quarter" idx="5"/>
          </p:nvPr>
        </p:nvSpPr>
        <p:spPr/>
        <p:txBody>
          <a:bodyPr/>
          <a:lstStyle/>
          <a:p>
            <a:fld id="{8F168782-E306-3A4C-8473-E59D36E38598}" type="slidenum">
              <a:rPr lang="en-US" smtClean="0"/>
              <a:t>1</a:t>
            </a:fld>
            <a:endParaRPr lang="en-US"/>
          </a:p>
        </p:txBody>
      </p:sp>
    </p:spTree>
    <p:extLst>
      <p:ext uri="{BB962C8B-B14F-4D97-AF65-F5344CB8AC3E}">
        <p14:creationId xmlns:p14="http://schemas.microsoft.com/office/powerpoint/2010/main" val="267834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p>
          <a:p>
            <a:r>
              <a:rPr lang="en-US" dirty="0"/>
              <a:t>“Many people with disabilities may have experienced a lifetime of small and large traumas. This may include a lifetime of people trying to ‘fix’ them, extended hospitalizations, bullying, name calling or segregation. It is safe for law enforcement to presume that people with lifelong disabilities have experienced some sort of trauma. Similarly, older adults may experience trauma due to the grief of losing skills, role changes with family members, loss of loved ones and the resulting isolation.”</a:t>
            </a:r>
          </a:p>
          <a:p>
            <a:br>
              <a:rPr lang="en-US" dirty="0"/>
            </a:br>
            <a:r>
              <a:rPr lang="en-US" dirty="0"/>
              <a:t>Using techniques drawn from the Forensic Experiential Trauma Interview” (FETI) developed by Russell Strand can help the officer and prosecutor approach the interview in a trauma-informed way, establish rapport with the individual who has been harmed and ensure better outcomes. </a:t>
            </a:r>
          </a:p>
          <a:p>
            <a:r>
              <a:rPr lang="en-US" dirty="0"/>
              <a:t>“Some of his suggestions include focus on the individual’s experience rather than a sequential reporting of events.”</a:t>
            </a:r>
          </a:p>
          <a:p>
            <a:r>
              <a:rPr lang="en-US" dirty="0"/>
              <a:t>“Referencing the senses during the interview, i.e., Asking ’What did you hear? See? Smell? Taste? Feel?’ And understanding the biochemistry and brain response to trauma.”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Sources: LE Protocol, section 3, p. 26 Trauma-informed Response</a:t>
            </a:r>
          </a:p>
          <a:p>
            <a:r>
              <a:rPr lang="en-US" dirty="0"/>
              <a:t>LE Protocol, section 6, pp. 147 – 156 for Russell Strand “The Forensic Experiential Trauma Interview”</a:t>
            </a:r>
          </a:p>
        </p:txBody>
      </p:sp>
      <p:sp>
        <p:nvSpPr>
          <p:cNvPr id="4" name="Slide Number Placeholder 3"/>
          <p:cNvSpPr>
            <a:spLocks noGrp="1"/>
          </p:cNvSpPr>
          <p:nvPr>
            <p:ph type="sldNum" sz="quarter" idx="5"/>
          </p:nvPr>
        </p:nvSpPr>
        <p:spPr/>
        <p:txBody>
          <a:bodyPr/>
          <a:lstStyle/>
          <a:p>
            <a:fld id="{8F168782-E306-3A4C-8473-E59D36E38598}" type="slidenum">
              <a:rPr lang="en-US" smtClean="0"/>
              <a:t>10</a:t>
            </a:fld>
            <a:endParaRPr lang="en-US"/>
          </a:p>
        </p:txBody>
      </p:sp>
    </p:spTree>
    <p:extLst>
      <p:ext uri="{BB962C8B-B14F-4D97-AF65-F5344CB8AC3E}">
        <p14:creationId xmlns:p14="http://schemas.microsoft.com/office/powerpoint/2010/main" val="2074715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p>
          <a:p>
            <a:r>
              <a:rPr lang="en-US" dirty="0"/>
              <a:t>Many people with disabilities and older adults will have little to no experience moving through the legal process. They may not understand about their rights to confidentiality and privileged communication.</a:t>
            </a:r>
          </a:p>
          <a:p>
            <a:r>
              <a:rPr lang="en-US" dirty="0"/>
              <a:t>Understanding about confidentiality and privileged communication can support the person who has been harmed to trust law enforcement and court personnel because they will feel more in control of who will have access to information they share with their sexual assault/domestic violence advocate and counselor. Illinois law states that the sexual assault/domestic violence advocate and counselor has protection to maintain confidentiality about what is shared with them in private (</a:t>
            </a:r>
            <a:r>
              <a:rPr lang="en-US"/>
              <a:t>privileged communication). </a:t>
            </a:r>
            <a:endParaRPr lang="en-US" dirty="0"/>
          </a:p>
          <a:p>
            <a:r>
              <a:rPr lang="en-US" dirty="0"/>
              <a:t>Law enforcement and court personnel can help support this confidential communication by ensuring that that the SA/DV advocate can support the person outside of the interviewing space where law enforcement or the prosecutor is gathering information to pursue an investigation or move to trial.</a:t>
            </a:r>
          </a:p>
          <a:p>
            <a:r>
              <a:rPr lang="en-US" dirty="0"/>
              <a:t>Another way for law enforcement and prosecutors to be aware of the confidentiality rights of the person who was harmed is to work with them about the notification or participation of others throughout the investigation. </a:t>
            </a:r>
            <a:br>
              <a:rPr lang="en-US" dirty="0"/>
            </a:br>
            <a:r>
              <a:rPr lang="en-US" dirty="0"/>
              <a:t>Steps like these can go a long way to support healing and are part of trauma-informed approach.</a:t>
            </a:r>
          </a:p>
          <a:p>
            <a:endParaRPr lang="en-US" dirty="0"/>
          </a:p>
        </p:txBody>
      </p:sp>
      <p:sp>
        <p:nvSpPr>
          <p:cNvPr id="4" name="Slide Number Placeholder 3"/>
          <p:cNvSpPr>
            <a:spLocks noGrp="1"/>
          </p:cNvSpPr>
          <p:nvPr>
            <p:ph type="sldNum" sz="quarter" idx="5"/>
          </p:nvPr>
        </p:nvSpPr>
        <p:spPr/>
        <p:txBody>
          <a:bodyPr/>
          <a:lstStyle/>
          <a:p>
            <a:fld id="{8F168782-E306-3A4C-8473-E59D36E38598}" type="slidenum">
              <a:rPr lang="en-US" smtClean="0"/>
              <a:t>11</a:t>
            </a:fld>
            <a:endParaRPr lang="en-US"/>
          </a:p>
        </p:txBody>
      </p:sp>
    </p:spTree>
    <p:extLst>
      <p:ext uri="{BB962C8B-B14F-4D97-AF65-F5344CB8AC3E}">
        <p14:creationId xmlns:p14="http://schemas.microsoft.com/office/powerpoint/2010/main" val="2168397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transition</a:t>
            </a:r>
          </a:p>
          <a:p>
            <a:r>
              <a:rPr lang="en-US" dirty="0"/>
              <a:t>Facilitator</a:t>
            </a:r>
          </a:p>
          <a:p>
            <a:r>
              <a:rPr lang="en-US" dirty="0"/>
              <a:t>Let’s go back to the scenario we opened with. We’ll call the elderly woman Maria. Our discussion raised possible communication needs Maria may have and how we could address them. If Maria was deaf and uses American Sign Language to communicate, then an ASL interpreter is needed. If Maria is hard of hearing, having her hearing aids may be the first step to improving communication. Similarly, if Maria uses a communication board or some other type of augmentative communication device, then having that available will help Maria indicate what she needs. And, as we just discussed in the previous slide, it may be that using a writing pad and pen to figure out a word or phrase you cannot understand will help open the communication. In this section, we will look more closely at the range of communication supports you may draw upon in your work with Maria and other individuals.</a:t>
            </a:r>
          </a:p>
          <a:p>
            <a:r>
              <a:rPr lang="en-US" dirty="0"/>
              <a:t>In the words of people with disabilities, “Everyone communicates. We may not communicate the same that you do so you might think you can’t understand us. Some of us communicate with devices, some of us use pictures, and some of us can show you with gestures and pointing. Take the time to get to know how we communicate. Together we can figure out lots of things. Please give us time and we will help the best we can.”</a:t>
            </a:r>
          </a:p>
          <a:p>
            <a:r>
              <a:rPr lang="en-US" dirty="0"/>
              <a:t>(LE Protocol, section 6, p. 62)</a:t>
            </a:r>
          </a:p>
        </p:txBody>
      </p:sp>
      <p:sp>
        <p:nvSpPr>
          <p:cNvPr id="4" name="Slide Number Placeholder 3"/>
          <p:cNvSpPr>
            <a:spLocks noGrp="1"/>
          </p:cNvSpPr>
          <p:nvPr>
            <p:ph type="sldNum" sz="quarter" idx="5"/>
          </p:nvPr>
        </p:nvSpPr>
        <p:spPr/>
        <p:txBody>
          <a:bodyPr/>
          <a:lstStyle/>
          <a:p>
            <a:fld id="{8F168782-E306-3A4C-8473-E59D36E38598}" type="slidenum">
              <a:rPr lang="en-US" smtClean="0"/>
              <a:t>12</a:t>
            </a:fld>
            <a:endParaRPr lang="en-US"/>
          </a:p>
        </p:txBody>
      </p:sp>
    </p:spTree>
    <p:extLst>
      <p:ext uri="{BB962C8B-B14F-4D97-AF65-F5344CB8AC3E}">
        <p14:creationId xmlns:p14="http://schemas.microsoft.com/office/powerpoint/2010/main" val="1668635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Protocol, Section 5, pp. 54 – 57</a:t>
            </a:r>
          </a:p>
          <a:p>
            <a:r>
              <a:rPr lang="en-US" dirty="0"/>
              <a:t>Facilitator:</a:t>
            </a:r>
          </a:p>
          <a:p>
            <a:r>
              <a:rPr lang="en-US" dirty="0"/>
              <a:t>“As a law enforcement [or court] officer, you can expect to come into contact with people who are deaf or hard of hearing. It is estimated that up to nine percent of the population has some degree of hearing loss, and this percentage will increase as the population ages. Under the American with Disabilities Act (ADA, 1990), people who are deaf or hard of hearing are entitled to the same services law enforcement [and the courts] provide to anyone else. They may not be excluded or segregated from service, be denied services, or otherwise be treated differently than other people. This applies to both sworn and civilian personnel.” </a:t>
            </a:r>
          </a:p>
          <a:p>
            <a:r>
              <a:rPr lang="en-US" dirty="0"/>
              <a:t>It is important to become familiar with your organization’s policy regarding communicating with people who are deaf or hard of hearing.</a:t>
            </a:r>
          </a:p>
        </p:txBody>
      </p:sp>
      <p:sp>
        <p:nvSpPr>
          <p:cNvPr id="4" name="Slide Number Placeholder 3"/>
          <p:cNvSpPr>
            <a:spLocks noGrp="1"/>
          </p:cNvSpPr>
          <p:nvPr>
            <p:ph type="sldNum" sz="quarter" idx="5"/>
          </p:nvPr>
        </p:nvSpPr>
        <p:spPr/>
        <p:txBody>
          <a:bodyPr/>
          <a:lstStyle/>
          <a:p>
            <a:fld id="{8F168782-E306-3A4C-8473-E59D36E38598}" type="slidenum">
              <a:rPr lang="en-US" smtClean="0"/>
              <a:t>13</a:t>
            </a:fld>
            <a:endParaRPr lang="en-US"/>
          </a:p>
        </p:txBody>
      </p:sp>
    </p:spTree>
    <p:extLst>
      <p:ext uri="{BB962C8B-B14F-4D97-AF65-F5344CB8AC3E}">
        <p14:creationId xmlns:p14="http://schemas.microsoft.com/office/powerpoint/2010/main" val="3667210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Protocol, Sec. 5, pp. 47-49 The Ten Commandments (Etiquette)</a:t>
            </a:r>
          </a:p>
          <a:p>
            <a:r>
              <a:rPr lang="en-US" dirty="0"/>
              <a:t>Facilitator:</a:t>
            </a:r>
          </a:p>
          <a:p>
            <a:r>
              <a:rPr lang="en-US" dirty="0"/>
              <a:t>“Etiquette for communicating with people with disabilities and deaf people. You may not always be aware that a person has a disability.  These tips are helpful in communicating with anyone.”</a:t>
            </a:r>
          </a:p>
          <a:p>
            <a:pPr marL="171450" indent="-171450">
              <a:buFont typeface="Arial" panose="020B0604020202020204" pitchFamily="34" charset="0"/>
              <a:buChar char="•"/>
            </a:pPr>
            <a:r>
              <a:rPr lang="en-US" dirty="0"/>
              <a:t>Speaking directly facing that person rather than their companion or a sign language interpreter who might be present. This indicates respect for the person, even if you think the person cannot understand or respond to you. Some deaf/hard of hearing individuals can also read lips and may be able to understand some of what you are saying.</a:t>
            </a:r>
          </a:p>
          <a:p>
            <a:pPr marL="0" indent="0">
              <a:buFont typeface="Arial" panose="020B0604020202020204" pitchFamily="34" charset="0"/>
              <a:buNone/>
            </a:pPr>
            <a:br>
              <a:rPr lang="en-US" dirty="0"/>
            </a:br>
            <a:r>
              <a:rPr lang="en-US" dirty="0"/>
              <a:t>LE Protocol, section 5, pp. 54 – 57  ADA Guide for Law Enforcement Officers</a:t>
            </a:r>
          </a:p>
          <a:p>
            <a:pPr marL="171450" indent="-171450">
              <a:buFont typeface="Arial" panose="020B0604020202020204" pitchFamily="34" charset="0"/>
              <a:buChar char="•"/>
            </a:pPr>
            <a:r>
              <a:rPr lang="en-US" dirty="0"/>
              <a:t>However, “remember only about one third of spoken words can be understood by speech reading.</a:t>
            </a:r>
          </a:p>
          <a:p>
            <a:pPr marL="171450" indent="-171450">
              <a:buFont typeface="Arial" panose="020B0604020202020204" pitchFamily="34" charset="0"/>
              <a:buChar char="•"/>
            </a:pPr>
            <a:r>
              <a:rPr lang="en-US" dirty="0"/>
              <a:t>When using an interpreter, talk at your normal rate, or slightly slower if you normally speak very fast.</a:t>
            </a:r>
          </a:p>
          <a:p>
            <a:pPr marL="171450" indent="-171450">
              <a:buFont typeface="Arial" panose="020B0604020202020204" pitchFamily="34" charset="0"/>
              <a:buChar char="•"/>
            </a:pPr>
            <a:r>
              <a:rPr lang="en-US" dirty="0"/>
              <a:t>Only one person should speak at a time.</a:t>
            </a:r>
          </a:p>
          <a:p>
            <a:pPr marL="171450" indent="-171450">
              <a:buFont typeface="Arial" panose="020B0604020202020204" pitchFamily="34" charset="0"/>
              <a:buChar char="•"/>
            </a:pPr>
            <a:r>
              <a:rPr lang="en-US" dirty="0"/>
              <a:t>Use short sentences and simple words.”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“Interpreter services are not required for simple transactions – such as checking a license or giving directions to a location – or for urgent situations – such as responding to a violent crime in progress. However, an interpreter may be needed in lengthy or complex transactions – such as interviewing a victim, as witness, suspect, or arrestee – if the person being interviewed normally relies on sign language or speech reading to understand what others are saying. </a:t>
            </a:r>
          </a:p>
          <a:p>
            <a:pPr marL="0" indent="0">
              <a:buFont typeface="Arial" panose="020B0604020202020204" pitchFamily="34" charset="0"/>
              <a:buNone/>
            </a:pPr>
            <a:r>
              <a:rPr lang="en-US" dirty="0"/>
              <a:t>It is inappropriate to ask a family member or companion to interpret in a situation like domestic violence because emotional ties may interfere with the ability to interpret impartially.”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You may not understand or be aware of all the dynamics present between family or household members. Using a family or household member as the interpreter may affect the victim’s willingness to share information. It may also impact their trust in your skills and understanding, which will ultimately impact your ability to complete your investigation or representation.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F168782-E306-3A4C-8473-E59D36E38598}" type="slidenum">
              <a:rPr lang="en-US" smtClean="0"/>
              <a:t>14</a:t>
            </a:fld>
            <a:endParaRPr lang="en-US"/>
          </a:p>
        </p:txBody>
      </p:sp>
    </p:spTree>
    <p:extLst>
      <p:ext uri="{BB962C8B-B14F-4D97-AF65-F5344CB8AC3E}">
        <p14:creationId xmlns:p14="http://schemas.microsoft.com/office/powerpoint/2010/main" val="436847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(the following is copied from the Illinois Deaf and Hard of Hearing Commission Interpreter Director webpage)</a:t>
            </a:r>
          </a:p>
          <a:p>
            <a:r>
              <a:rPr lang="en-US" sz="1200" b="0" i="0" kern="1200" dirty="0">
                <a:solidFill>
                  <a:schemeClr val="tx1"/>
                </a:solidFill>
                <a:effectLst/>
                <a:latin typeface="+mn-lt"/>
                <a:ea typeface="+mn-ea"/>
                <a:cs typeface="+mn-cs"/>
              </a:rPr>
              <a:t>Under the Interpreter for the Deaf Act of 2007, interpreters are required to have a license to provide interpreting services after January 1, 2009, unless an exemption applies. Interpreter licenses are based on proficiency levels. The proficiency levels determine which interpreting assignments an interpreter can accept. The actual licenses are color coded:  </a:t>
            </a:r>
          </a:p>
          <a:p>
            <a:pPr lvl="1"/>
            <a:r>
              <a:rPr lang="en-US" sz="1200" b="1" i="0" kern="1200" dirty="0">
                <a:solidFill>
                  <a:schemeClr val="tx1"/>
                </a:solidFill>
                <a:effectLst/>
                <a:latin typeface="+mn-lt"/>
                <a:ea typeface="+mn-ea"/>
                <a:cs typeface="+mn-cs"/>
              </a:rPr>
              <a:t>General-Master: Silver</a:t>
            </a:r>
            <a:br>
              <a:rPr lang="en-US" dirty="0"/>
            </a:br>
            <a:r>
              <a:rPr lang="en-US" sz="1200" b="1" i="0" kern="1200" dirty="0">
                <a:solidFill>
                  <a:schemeClr val="tx1"/>
                </a:solidFill>
                <a:effectLst/>
                <a:latin typeface="+mn-lt"/>
                <a:ea typeface="+mn-ea"/>
                <a:cs typeface="+mn-cs"/>
              </a:rPr>
              <a:t>General-Advanced: Green</a:t>
            </a:r>
            <a:br>
              <a:rPr lang="en-US" dirty="0"/>
            </a:br>
            <a:r>
              <a:rPr lang="en-US" sz="1200" b="1" i="0" kern="1200" dirty="0">
                <a:solidFill>
                  <a:schemeClr val="tx1"/>
                </a:solidFill>
                <a:effectLst/>
                <a:latin typeface="+mn-lt"/>
                <a:ea typeface="+mn-ea"/>
                <a:cs typeface="+mn-cs"/>
              </a:rPr>
              <a:t>General-Intermediate: Yellow</a:t>
            </a:r>
            <a:br>
              <a:rPr lang="en-US" dirty="0"/>
            </a:br>
            <a:r>
              <a:rPr lang="en-US" sz="1200" b="1" i="0" kern="1200" dirty="0">
                <a:solidFill>
                  <a:schemeClr val="tx1"/>
                </a:solidFill>
                <a:effectLst/>
                <a:latin typeface="+mn-lt"/>
                <a:ea typeface="+mn-ea"/>
                <a:cs typeface="+mn-cs"/>
              </a:rPr>
              <a:t>Provisional: Red</a:t>
            </a:r>
          </a:p>
          <a:p>
            <a:pPr lvl="0"/>
            <a:r>
              <a:rPr lang="en-US" sz="1200" b="0" i="0" kern="1200" dirty="0">
                <a:solidFill>
                  <a:schemeClr val="tx1"/>
                </a:solidFill>
                <a:effectLst/>
                <a:latin typeface="+mn-lt"/>
                <a:ea typeface="+mn-ea"/>
                <a:cs typeface="+mn-cs"/>
              </a:rPr>
              <a:t>You can do a search on the directory by an interpreter's name or by region/county.  The listings are in order by the interpreters' licensed proficiency level, from Master to Provisional. To find an interpreter in a specific area, click on the region of where services are needed. Then a list of local licensed interpreters and their contact information will be displayed.</a:t>
            </a:r>
          </a:p>
          <a:p>
            <a:pPr lvl="0"/>
            <a:r>
              <a:rPr lang="en-US" sz="1200" b="0" i="0" kern="1200" dirty="0">
                <a:solidFill>
                  <a:schemeClr val="tx1"/>
                </a:solidFill>
                <a:effectLst/>
                <a:latin typeface="+mn-lt"/>
                <a:ea typeface="+mn-ea"/>
                <a:cs typeface="+mn-cs"/>
              </a:rPr>
              <a:t>We have provided the link to the Illinois Deaf and Hard of Hearing Commission Interpreter Director on the Resource Handout. (The link is also included here on this slide.)</a:t>
            </a:r>
          </a:p>
          <a:p>
            <a:pPr lvl="0"/>
            <a:endParaRPr lang="en-US" dirty="0"/>
          </a:p>
        </p:txBody>
      </p:sp>
      <p:sp>
        <p:nvSpPr>
          <p:cNvPr id="4" name="Slide Number Placeholder 3"/>
          <p:cNvSpPr>
            <a:spLocks noGrp="1"/>
          </p:cNvSpPr>
          <p:nvPr>
            <p:ph type="sldNum" sz="quarter" idx="5"/>
          </p:nvPr>
        </p:nvSpPr>
        <p:spPr/>
        <p:txBody>
          <a:bodyPr/>
          <a:lstStyle/>
          <a:p>
            <a:fld id="{8F168782-E306-3A4C-8473-E59D36E38598}" type="slidenum">
              <a:rPr lang="en-US" smtClean="0"/>
              <a:t>15</a:t>
            </a:fld>
            <a:endParaRPr lang="en-US"/>
          </a:p>
        </p:txBody>
      </p:sp>
    </p:spTree>
    <p:extLst>
      <p:ext uri="{BB962C8B-B14F-4D97-AF65-F5344CB8AC3E}">
        <p14:creationId xmlns:p14="http://schemas.microsoft.com/office/powerpoint/2010/main" val="2513913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Protocol, Section 5, p. 48, Section 6, p. 71 </a:t>
            </a:r>
          </a:p>
          <a:p>
            <a:r>
              <a:rPr lang="en-US" dirty="0"/>
              <a:t>Facilitator:</a:t>
            </a:r>
          </a:p>
          <a:p>
            <a:r>
              <a:rPr lang="en-US" dirty="0"/>
              <a:t>Here are some helpful reminders when communicating with someone who is blind or has low vision.</a:t>
            </a:r>
          </a:p>
          <a:p>
            <a:r>
              <a:rPr lang="en-US" dirty="0"/>
              <a:t>“When meeting a person with low vision, always identify yourself and others who may be with you. When conversing in a group, remember to identify the person to whom you are speaking as well as yourself.”</a:t>
            </a:r>
          </a:p>
          <a:p>
            <a:r>
              <a:rPr lang="en-US" dirty="0"/>
              <a:t>“To effectively communicate with someone who is blind or has low vision, it is important for officers [and court personnel] to identify themselves and to state clearly and completely any directions or instructions – including any information that is posted visually. Officers must read out loud in full any documents that a person who is blind or has low vision needs to sign.” It is a good idea to describe the procedures in advance so that the individual will know what to expect.</a:t>
            </a:r>
          </a:p>
          <a:p>
            <a:r>
              <a:rPr lang="en-US" dirty="0"/>
              <a:t>Source: </a:t>
            </a:r>
            <a:r>
              <a:rPr lang="en-US" sz="1200" b="1" i="0" kern="1200" dirty="0">
                <a:solidFill>
                  <a:schemeClr val="tx1"/>
                </a:solidFill>
                <a:effectLst/>
                <a:latin typeface="+mn-lt"/>
                <a:ea typeface="+mn-ea"/>
                <a:cs typeface="+mn-cs"/>
              </a:rPr>
              <a:t>Commonly Asked Questions About the Americans with Disabilities Act and Law Enforcement by United States Department of Justice - published 04/04/2006</a:t>
            </a:r>
            <a:endParaRPr lang="en-US" dirty="0"/>
          </a:p>
        </p:txBody>
      </p:sp>
      <p:sp>
        <p:nvSpPr>
          <p:cNvPr id="4" name="Slide Number Placeholder 3"/>
          <p:cNvSpPr>
            <a:spLocks noGrp="1"/>
          </p:cNvSpPr>
          <p:nvPr>
            <p:ph type="sldNum" sz="quarter" idx="5"/>
          </p:nvPr>
        </p:nvSpPr>
        <p:spPr/>
        <p:txBody>
          <a:bodyPr/>
          <a:lstStyle/>
          <a:p>
            <a:fld id="{8F168782-E306-3A4C-8473-E59D36E38598}" type="slidenum">
              <a:rPr lang="en-US" smtClean="0"/>
              <a:t>16</a:t>
            </a:fld>
            <a:endParaRPr lang="en-US"/>
          </a:p>
        </p:txBody>
      </p:sp>
    </p:spTree>
    <p:extLst>
      <p:ext uri="{BB962C8B-B14F-4D97-AF65-F5344CB8AC3E}">
        <p14:creationId xmlns:p14="http://schemas.microsoft.com/office/powerpoint/2010/main" val="2326717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Facilitator: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case, we will be using the definition of cognitive disability from the National Crime Victimization Survey (NCVS), as well as the U.S. Census Bureau’s American Community Survey (ACS), which classified disability according to six limitations. “Cognitive disability includes any serious difficulty in concentrating, remembering, or making decisions due to a physical, mental, or emotional condition.”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U.S. Department of Justice, Bureau of Justice Statistics, Crime Against Persons with Disabilities, 2009-2019.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bjs.ojp.gov</a:t>
            </a:r>
            <a:r>
              <a:rPr lang="en-US" sz="1200" kern="1200" dirty="0">
                <a:solidFill>
                  <a:schemeClr val="tx1"/>
                </a:solidFill>
                <a:effectLst/>
                <a:latin typeface="+mn-lt"/>
                <a:ea typeface="+mn-ea"/>
                <a:cs typeface="+mn-cs"/>
              </a:rPr>
              <a:t>/content/pub/pdf/capd0919st.pdf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this broad definition, cognitive disability can include someone with intellectual/developmental disabilities, including autism; dementia or Alzheimer’s Disease; mental illness or traumatic brain injury. Being familiar with how to communicate using plain language and having documents available in easy read or plain language will make the entire process more accessible and increase the chances for a good outcome.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Plain language is simple, straightforward language and writing that is clear, concise and well-organized. To communicate in plain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Use an active, rather than a passive voice.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Use short sentences and paragraphs.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Use common, everyday words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writing, plain Language does not have pictures, and is usually written between a 6th and 8th grade reading level.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Easy Read is a style of writing that uses clear and easy-to-understand language. Each sentence in an Easy Read document is shown next to a picture icon to illustrate the information in that sentence. This helps people who are visual learners to better understand the content. Easy Read documents only use one sentence per line.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Easy Read and Plain Language communication follows the principles of Universal Design in that it </a:t>
            </a:r>
            <a:r>
              <a:rPr lang="en-US" sz="1200" kern="1200" dirty="0">
                <a:solidFill>
                  <a:schemeClr val="tx1"/>
                </a:solidFill>
                <a:effectLst/>
                <a:latin typeface="+mn-lt"/>
                <a:ea typeface="+mn-ea"/>
                <a:cs typeface="+mn-cs"/>
              </a:rPr>
              <a:t>makes information accessible. When you make information accessible, you are including people. When you don’t, you are excluding people. There are lots of different groups that may have trouble reading documents at a high reading level. People with intellectual and developmental disabilities are just one of those groups. Plain language and easy read communication may also benefit people who speak English as their second language, people with language processing disabilities, or older adults who may have trouble seeing or understanding information. Any of these individuals may struggle to read inaccessible resources.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want to give you the tools you need to include more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(Sources: </a:t>
            </a:r>
            <a:r>
              <a:rPr lang="en-US" sz="1200" kern="1200" dirty="0" err="1">
                <a:solidFill>
                  <a:schemeClr val="tx1"/>
                </a:solidFill>
                <a:effectLst/>
                <a:latin typeface="+mn-lt"/>
                <a:ea typeface="+mn-ea"/>
                <a:cs typeface="+mn-cs"/>
              </a:rPr>
              <a:t>PlainLanguage.Gov</a:t>
            </a:r>
            <a:r>
              <a:rPr lang="en-US" sz="1200" kern="1200" dirty="0">
                <a:solidFill>
                  <a:schemeClr val="tx1"/>
                </a:solidFill>
                <a:effectLst/>
                <a:latin typeface="+mn-lt"/>
                <a:ea typeface="+mn-ea"/>
                <a:cs typeface="+mn-cs"/>
              </a:rPr>
              <a:t> is an official website of the General Services </a:t>
            </a:r>
            <a:r>
              <a:rPr lang="en-US" sz="1200" kern="1200" dirty="0" err="1">
                <a:solidFill>
                  <a:schemeClr val="tx1"/>
                </a:solidFill>
                <a:effectLst/>
                <a:latin typeface="+mn-lt"/>
                <a:ea typeface="+mn-ea"/>
                <a:cs typeface="+mn-cs"/>
              </a:rPr>
              <a:t>Administration.Fa</a:t>
            </a:r>
            <a:r>
              <a:rPr lang="en-US" sz="1200" kern="1200" dirty="0">
                <a:solidFill>
                  <a:schemeClr val="tx1"/>
                </a:solidFill>
                <a:effectLst/>
                <a:latin typeface="+mn-lt"/>
                <a:ea typeface="+mn-ea"/>
                <a:cs typeface="+mn-cs"/>
              </a:rPr>
              <a:t> https://</a:t>
            </a:r>
            <a:r>
              <a:rPr lang="en-US" sz="1200" kern="1200" dirty="0" err="1">
                <a:solidFill>
                  <a:schemeClr val="tx1"/>
                </a:solidFill>
                <a:effectLst/>
                <a:latin typeface="+mn-lt"/>
                <a:ea typeface="+mn-ea"/>
                <a:cs typeface="+mn-cs"/>
              </a:rPr>
              <a:t>www.plainlanguage.gov</a:t>
            </a:r>
            <a:r>
              <a:rPr lang="en-US" sz="1200" kern="1200" dirty="0">
                <a:solidFill>
                  <a:schemeClr val="tx1"/>
                </a:solidFill>
                <a:effectLst/>
                <a:latin typeface="+mn-lt"/>
                <a:ea typeface="+mn-ea"/>
                <a:cs typeface="+mn-cs"/>
              </a:rPr>
              <a:t>/about/definitions/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Idea Per Line by the Autistic Self-Advocacy Network (ASAN) https://</a:t>
            </a:r>
            <a:r>
              <a:rPr lang="en-US" sz="1200" kern="1200" dirty="0" err="1">
                <a:solidFill>
                  <a:schemeClr val="tx1"/>
                </a:solidFill>
                <a:effectLst/>
                <a:latin typeface="+mn-lt"/>
                <a:ea typeface="+mn-ea"/>
                <a:cs typeface="+mn-cs"/>
              </a:rPr>
              <a:t>autisticadvocacy.org</a:t>
            </a:r>
            <a:r>
              <a:rPr lang="en-US" sz="1200" kern="1200" dirty="0">
                <a:solidFill>
                  <a:schemeClr val="tx1"/>
                </a:solidFill>
                <a:effectLst/>
                <a:latin typeface="+mn-lt"/>
                <a:ea typeface="+mn-ea"/>
                <a:cs typeface="+mn-cs"/>
              </a:rPr>
              <a:t>/wp-content/uploads/2021/07/One-Idea-Per-</a:t>
            </a:r>
            <a:r>
              <a:rPr lang="en-US" sz="1200" kern="1200" dirty="0" err="1">
                <a:solidFill>
                  <a:schemeClr val="tx1"/>
                </a:solidFill>
                <a:effectLst/>
                <a:latin typeface="+mn-lt"/>
                <a:ea typeface="+mn-ea"/>
                <a:cs typeface="+mn-cs"/>
              </a:rPr>
              <a:t>Line.pdf</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F168782-E306-3A4C-8473-E59D36E38598}" type="slidenum">
              <a:rPr lang="en-US" smtClean="0"/>
              <a:t>17</a:t>
            </a:fld>
            <a:endParaRPr lang="en-US"/>
          </a:p>
        </p:txBody>
      </p:sp>
    </p:spTree>
    <p:extLst>
      <p:ext uri="{BB962C8B-B14F-4D97-AF65-F5344CB8AC3E}">
        <p14:creationId xmlns:p14="http://schemas.microsoft.com/office/powerpoint/2010/main" val="4155342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Facilitator: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NOTE: This slide contains an Animation</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SAY: Here’s an example from the United Nations International Principles and Guidelines on Access to Justice for Persons with Disabilities (2019). This project was designed as </a:t>
            </a:r>
            <a:r>
              <a:rPr lang="en-US" b="0" i="0" dirty="0">
                <a:solidFill>
                  <a:srgbClr val="4A4A4A"/>
                </a:solidFill>
                <a:effectLst/>
                <a:latin typeface="+mn-lt"/>
              </a:rPr>
              <a:t>a practical tool to support nations in designing and implementing justice systems that provide equal access to justice for persons with disabilities, in line with international human rights standards. The project includes the original document and an easy read version in English, French and Spanish. There are 10 Principles, which have corresponding Guidelines and then specific suggestions on how the Principle and Guidelines can be implemented.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A4A4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4A4A"/>
                </a:solidFill>
                <a:effectLst/>
                <a:latin typeface="+mn-lt"/>
              </a:rPr>
              <a:t>Let’s compare how the same section, in this case Principle 3 of the document and the first Guideline listed under that Principle are presented in the original document and the Easy Read version. Starting with the text from the original document, we can read the language from the text box on the left side of this slide: (READ SLIDE – TEXT BOX ON LEFT 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A4A4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4A4A"/>
                </a:solidFill>
                <a:effectLst/>
                <a:latin typeface="+mn-lt"/>
              </a:rPr>
              <a:t>(CLICK FOR ANIMATION. SECOND TEXT BOX ON RIGHT SHOULD APPEAR)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A4A4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4A4A"/>
                </a:solidFill>
                <a:effectLst/>
                <a:latin typeface="+mn-lt"/>
              </a:rPr>
              <a:t>Now, let’s compare that with the way the Easy Read version states the same Principle and Guideline. (READ SLIDE – TEXT BOX ON RIGHT 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A4A4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4A4A"/>
                </a:solidFill>
                <a:effectLst/>
                <a:latin typeface="+mn-lt"/>
              </a:rPr>
              <a:t>Questions for Discussion: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4A4A"/>
                </a:solidFill>
                <a:effectLst/>
                <a:latin typeface="+mn-lt"/>
              </a:rPr>
              <a:t>What do you notice?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4A4A"/>
                </a:solidFill>
                <a:effectLst/>
                <a:latin typeface="+mn-lt"/>
              </a:rPr>
              <a:t>Who might benefit from the Easy Read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A4A4A"/>
                </a:solidFill>
                <a:effectLst/>
                <a:latin typeface="+mn-lt"/>
              </a:rPr>
              <a:t>How can the principles of Easy Read apply to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link to find these valuable document is included as a resource at the end of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United Nations International Principles and Guidelines for Access to Justice for Person with Disabilities: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https://</a:t>
            </a:r>
            <a:r>
              <a:rPr lang="en-US" dirty="0" err="1">
                <a:latin typeface="+mn-lt"/>
              </a:rPr>
              <a:t>www.ohchr.org</a:t>
            </a:r>
            <a:r>
              <a:rPr lang="en-US" dirty="0">
                <a:latin typeface="+mn-lt"/>
              </a:rPr>
              <a:t>/</a:t>
            </a:r>
            <a:r>
              <a:rPr lang="en-US" dirty="0" err="1">
                <a:latin typeface="+mn-lt"/>
              </a:rPr>
              <a:t>en</a:t>
            </a:r>
            <a:r>
              <a:rPr lang="en-US" dirty="0">
                <a:latin typeface="+mn-lt"/>
              </a:rPr>
              <a:t>/special-procedures/</a:t>
            </a:r>
            <a:r>
              <a:rPr lang="en-US" dirty="0" err="1">
                <a:latin typeface="+mn-lt"/>
              </a:rPr>
              <a:t>sr</a:t>
            </a:r>
            <a:r>
              <a:rPr lang="en-US" dirty="0">
                <a:latin typeface="+mn-lt"/>
              </a:rPr>
              <a:t>-disability/international-principles-and-guidelines-access-justice-persons-disabilities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F168782-E306-3A4C-8473-E59D36E38598}" type="slidenum">
              <a:rPr lang="en-US" smtClean="0"/>
              <a:t>18</a:t>
            </a:fld>
            <a:endParaRPr lang="en-US"/>
          </a:p>
        </p:txBody>
      </p:sp>
    </p:spTree>
    <p:extLst>
      <p:ext uri="{BB962C8B-B14F-4D97-AF65-F5344CB8AC3E}">
        <p14:creationId xmlns:p14="http://schemas.microsoft.com/office/powerpoint/2010/main" val="3389938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br>
              <a:rPr lang="en-US" dirty="0"/>
            </a:br>
            <a:r>
              <a:rPr lang="en-US" dirty="0"/>
              <a:t>Now let’s do an activity where we can practice using Plain Language or try converting what we want to communicate into Easy Read, using picture icons to accompany the information.</a:t>
            </a:r>
          </a:p>
          <a:p>
            <a:r>
              <a:rPr lang="en-US" dirty="0"/>
              <a:t>SEE ACTIVITY COVERSHEET: Plain Language Communication</a:t>
            </a:r>
          </a:p>
        </p:txBody>
      </p:sp>
      <p:sp>
        <p:nvSpPr>
          <p:cNvPr id="4" name="Slide Number Placeholder 3"/>
          <p:cNvSpPr>
            <a:spLocks noGrp="1"/>
          </p:cNvSpPr>
          <p:nvPr>
            <p:ph type="sldNum" sz="quarter" idx="5"/>
          </p:nvPr>
        </p:nvSpPr>
        <p:spPr/>
        <p:txBody>
          <a:bodyPr/>
          <a:lstStyle/>
          <a:p>
            <a:fld id="{8F168782-E306-3A4C-8473-E59D36E38598}" type="slidenum">
              <a:rPr lang="en-US" smtClean="0"/>
              <a:t>19</a:t>
            </a:fld>
            <a:endParaRPr lang="en-US"/>
          </a:p>
        </p:txBody>
      </p:sp>
    </p:spTree>
    <p:extLst>
      <p:ext uri="{BB962C8B-B14F-4D97-AF65-F5344CB8AC3E}">
        <p14:creationId xmlns:p14="http://schemas.microsoft.com/office/powerpoint/2010/main" val="238494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buFont typeface="Arial" panose="020B0604020202020204" pitchFamily="34" charset="0"/>
              <a:buNone/>
            </a:pPr>
            <a:r>
              <a:rPr lang="en-US" sz="3200" dirty="0">
                <a:latin typeface="Tahoma" panose="020B0604030504040204" pitchFamily="34" charset="0"/>
                <a:ea typeface="Tahoma" panose="020B0604030504040204" pitchFamily="34" charset="0"/>
                <a:cs typeface="Tahoma" panose="020B0604030504040204" pitchFamily="34" charset="0"/>
              </a:rPr>
              <a:t>Facilitator:</a:t>
            </a:r>
          </a:p>
          <a:p>
            <a:pPr marL="0" lvl="0" indent="0">
              <a:lnSpc>
                <a:spcPct val="150000"/>
              </a:lnSpc>
              <a:buFont typeface="Arial" panose="020B0604020202020204" pitchFamily="34" charset="0"/>
              <a:buNone/>
            </a:pPr>
            <a:r>
              <a:rPr lang="en-US" sz="3200" dirty="0">
                <a:latin typeface="Tahoma" panose="020B0604030504040204" pitchFamily="34" charset="0"/>
                <a:ea typeface="Tahoma" panose="020B0604030504040204" pitchFamily="34" charset="0"/>
                <a:cs typeface="Tahoma" panose="020B0604030504040204" pitchFamily="34" charset="0"/>
              </a:rPr>
              <a:t>The Learning Objectives for this training are the following:</a:t>
            </a:r>
          </a:p>
          <a:p>
            <a:pPr marL="0" lvl="0" indent="0">
              <a:lnSpc>
                <a:spcPct val="150000"/>
              </a:lnSpc>
              <a:buFont typeface="Arial" panose="020B0604020202020204" pitchFamily="34" charset="0"/>
              <a:buNone/>
            </a:pPr>
            <a:r>
              <a:rPr lang="en-US" sz="3200" dirty="0">
                <a:latin typeface="Tahoma" panose="020B0604030504040204" pitchFamily="34" charset="0"/>
                <a:ea typeface="Tahoma" panose="020B0604030504040204" pitchFamily="34" charset="0"/>
                <a:cs typeface="Tahoma" panose="020B0604030504040204" pitchFamily="34" charset="0"/>
              </a:rPr>
              <a:t>READ SLIDE</a:t>
            </a:r>
          </a:p>
          <a:p>
            <a:pPr marL="914400" lvl="1" indent="-457200">
              <a:buFont typeface="Arial" panose="020B0604020202020204" pitchFamily="34" charset="0"/>
              <a:buChar char="•"/>
            </a:pPr>
            <a:r>
              <a:rPr lang="en-US" sz="2600" dirty="0">
                <a:latin typeface="Tahoma" panose="020B0604030504040204" pitchFamily="34" charset="0"/>
                <a:ea typeface="Tahoma" panose="020B0604030504040204" pitchFamily="34" charset="0"/>
                <a:cs typeface="Tahoma" panose="020B0604030504040204" pitchFamily="34" charset="0"/>
              </a:rPr>
              <a:t>Participants will identify three common-sense strategies to support effective communication with people with disabilities and older adults.</a:t>
            </a:r>
          </a:p>
          <a:p>
            <a:pPr marL="914400" lvl="1" indent="-45720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en-US" sz="2600" dirty="0">
                <a:latin typeface="Tahoma" panose="020B0604030504040204" pitchFamily="34" charset="0"/>
                <a:ea typeface="Tahoma" panose="020B0604030504040204" pitchFamily="34" charset="0"/>
                <a:cs typeface="Tahoma" panose="020B0604030504040204" pitchFamily="34" charset="0"/>
              </a:rPr>
              <a:t>Participants will describe ways to incorporate communication supports in their efforts to achieve full participation by individuals with disabilities and older adults.</a:t>
            </a:r>
          </a:p>
          <a:p>
            <a:pPr marL="914400" lvl="1" indent="-45720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en-US" sz="2600" dirty="0">
                <a:latin typeface="Tahoma" panose="020B0604030504040204" pitchFamily="34" charset="0"/>
                <a:ea typeface="Tahoma" panose="020B0604030504040204" pitchFamily="34" charset="0"/>
                <a:cs typeface="Tahoma" panose="020B0604030504040204" pitchFamily="34" charset="0"/>
              </a:rPr>
              <a:t>Participants will identify two new resources they can use to support their work with older adults and people with disabilities.</a:t>
            </a:r>
          </a:p>
          <a:p>
            <a:endParaRPr lang="en-US" dirty="0"/>
          </a:p>
        </p:txBody>
      </p:sp>
      <p:sp>
        <p:nvSpPr>
          <p:cNvPr id="4" name="Slide Number Placeholder 3"/>
          <p:cNvSpPr>
            <a:spLocks noGrp="1"/>
          </p:cNvSpPr>
          <p:nvPr>
            <p:ph type="sldNum" sz="quarter" idx="5"/>
          </p:nvPr>
        </p:nvSpPr>
        <p:spPr/>
        <p:txBody>
          <a:bodyPr/>
          <a:lstStyle/>
          <a:p>
            <a:fld id="{66536E50-EC3C-134B-BE85-9FC9259B887E}" type="slidenum">
              <a:rPr lang="en-US" smtClean="0"/>
              <a:t>2</a:t>
            </a:fld>
            <a:endParaRPr lang="en-US"/>
          </a:p>
        </p:txBody>
      </p:sp>
    </p:spTree>
    <p:extLst>
      <p:ext uri="{BB962C8B-B14F-4D97-AF65-F5344CB8AC3E}">
        <p14:creationId xmlns:p14="http://schemas.microsoft.com/office/powerpoint/2010/main" val="2873410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p>
          <a:p>
            <a:r>
              <a:rPr lang="en-US" dirty="0"/>
              <a:t>It is important that we bust the myths around who can be a credible witness and what is needed for testimony in court to be successful. On this slide are some true examples demonstrating creative and resourceful approaches to ensure the person with a disability or older adult who has been harmed can use their “voice” in court, even without always speaking.</a:t>
            </a:r>
          </a:p>
          <a:p>
            <a:r>
              <a:rPr lang="en-US" dirty="0"/>
              <a:t>READ SLIDE </a:t>
            </a:r>
          </a:p>
          <a:p>
            <a:r>
              <a:rPr lang="en-US" dirty="0"/>
              <a:t>These courageous prosecutors used the Americans with Disabilities Act (ADA) to argue for the accommodations needed to permit the person with a disability to testify. </a:t>
            </a:r>
          </a:p>
          <a:p>
            <a:r>
              <a:rPr lang="en-US" dirty="0"/>
              <a:t>“In Illinois, all witnesses are presumed competent to testify and the burden of establishing incompetence is on the party raising the challenge. As the long as the witness understands the importance of the oath to tell the truth and is able to communicate, that witness should be found competent to testify. This is true even if the witness is not capable of speech, provided she or she can communicate by other means.”</a:t>
            </a:r>
          </a:p>
          <a:p>
            <a:r>
              <a:rPr lang="en-US" dirty="0"/>
              <a:t>“This raises the question of what other means of communication are acceptable. It is difficult to formulate a straightforward legal rule in light of the varying nature and extent of the myriad disabilities that may need to be accommodated. The trial court has great discretion in determining what procedure will be followed. In the case of a witness who is not able to use words to speak, accommodations might include:</a:t>
            </a:r>
          </a:p>
          <a:p>
            <a:pPr marL="171450" indent="-171450">
              <a:buFont typeface="Arial" panose="020B0604020202020204" pitchFamily="34" charset="0"/>
              <a:buChar char="•"/>
            </a:pPr>
            <a:r>
              <a:rPr lang="en-US" dirty="0"/>
              <a:t>Written questions and answers</a:t>
            </a:r>
          </a:p>
          <a:p>
            <a:pPr marL="171450" indent="-171450">
              <a:buFont typeface="Arial" panose="020B0604020202020204" pitchFamily="34" charset="0"/>
              <a:buChar char="•"/>
            </a:pPr>
            <a:r>
              <a:rPr lang="en-US" dirty="0"/>
              <a:t>Written statements</a:t>
            </a:r>
          </a:p>
          <a:p>
            <a:pPr marL="171450" indent="-171450">
              <a:buFont typeface="Arial" panose="020B0604020202020204" pitchFamily="34" charset="0"/>
              <a:buChar char="•"/>
            </a:pPr>
            <a:r>
              <a:rPr lang="en-US" dirty="0"/>
              <a:t>Hand signals or sign language with the aid of an interpreter</a:t>
            </a:r>
          </a:p>
          <a:p>
            <a:pPr marL="171450" indent="-171450">
              <a:buFont typeface="Arial" panose="020B0604020202020204" pitchFamily="34" charset="0"/>
              <a:buChar char="•"/>
            </a:pPr>
            <a:r>
              <a:rPr lang="en-US" dirty="0"/>
              <a:t>Gestures in place of actual speech</a:t>
            </a:r>
          </a:p>
          <a:p>
            <a:pPr marL="171450" indent="-171450">
              <a:buFont typeface="Arial" panose="020B0604020202020204" pitchFamily="34" charset="0"/>
              <a:buChar char="•"/>
            </a:pPr>
            <a:r>
              <a:rPr lang="en-US" dirty="0"/>
              <a:t>Communication devices can also be used”</a:t>
            </a:r>
          </a:p>
          <a:p>
            <a:endParaRPr lang="en-US" dirty="0"/>
          </a:p>
          <a:p>
            <a:r>
              <a:rPr lang="en-US" dirty="0"/>
              <a:t>(Prosecutor Protocol, section 2, p. 53)</a:t>
            </a:r>
          </a:p>
        </p:txBody>
      </p:sp>
      <p:sp>
        <p:nvSpPr>
          <p:cNvPr id="4" name="Slide Number Placeholder 3"/>
          <p:cNvSpPr>
            <a:spLocks noGrp="1"/>
          </p:cNvSpPr>
          <p:nvPr>
            <p:ph type="sldNum" sz="quarter" idx="5"/>
          </p:nvPr>
        </p:nvSpPr>
        <p:spPr/>
        <p:txBody>
          <a:bodyPr/>
          <a:lstStyle/>
          <a:p>
            <a:fld id="{8F168782-E306-3A4C-8473-E59D36E38598}" type="slidenum">
              <a:rPr lang="en-US" smtClean="0"/>
              <a:t>20</a:t>
            </a:fld>
            <a:endParaRPr lang="en-US"/>
          </a:p>
        </p:txBody>
      </p:sp>
    </p:spTree>
    <p:extLst>
      <p:ext uri="{BB962C8B-B14F-4D97-AF65-F5344CB8AC3E}">
        <p14:creationId xmlns:p14="http://schemas.microsoft.com/office/powerpoint/2010/main" val="1422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transition</a:t>
            </a:r>
          </a:p>
          <a:p>
            <a:r>
              <a:rPr lang="en-US" dirty="0"/>
              <a:t>Facilitator</a:t>
            </a:r>
          </a:p>
        </p:txBody>
      </p:sp>
      <p:sp>
        <p:nvSpPr>
          <p:cNvPr id="4" name="Slide Number Placeholder 3"/>
          <p:cNvSpPr>
            <a:spLocks noGrp="1"/>
          </p:cNvSpPr>
          <p:nvPr>
            <p:ph type="sldNum" sz="quarter" idx="5"/>
          </p:nvPr>
        </p:nvSpPr>
        <p:spPr/>
        <p:txBody>
          <a:bodyPr/>
          <a:lstStyle/>
          <a:p>
            <a:fld id="{8F168782-E306-3A4C-8473-E59D36E38598}" type="slidenum">
              <a:rPr lang="en-US" smtClean="0"/>
              <a:t>21</a:t>
            </a:fld>
            <a:endParaRPr lang="en-US"/>
          </a:p>
        </p:txBody>
      </p:sp>
    </p:spTree>
    <p:extLst>
      <p:ext uri="{BB962C8B-B14F-4D97-AF65-F5344CB8AC3E}">
        <p14:creationId xmlns:p14="http://schemas.microsoft.com/office/powerpoint/2010/main" val="722031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p>
          <a:p>
            <a:r>
              <a:rPr lang="en-US" dirty="0"/>
              <a:t> Created by the Responding to People with Disabilities and Older Adults Committee of the CREST Illinois project, the Communication Card is a great example of an Easy Read document that can help first responders, investigators and court personnel establish rapport and develop a safety and communication plan. This shows the first page of the Communication Card, which focuses on asking “Are you safe?” indicating the individual’s home environment and the people they live with. A thumbs up or down can signify their response if the person does not use words or does not feel safe to use words.</a:t>
            </a:r>
          </a:p>
          <a:p>
            <a:r>
              <a:rPr lang="en-US" dirty="0"/>
              <a:t>The second question: “How can I help you?” gives the individual the opportunity to indicate what they may want or need to do. </a:t>
            </a:r>
          </a:p>
          <a:p>
            <a:r>
              <a:rPr lang="en-US" dirty="0"/>
              <a:t>(next slide)</a:t>
            </a:r>
          </a:p>
        </p:txBody>
      </p:sp>
      <p:sp>
        <p:nvSpPr>
          <p:cNvPr id="4" name="Slide Number Placeholder 3"/>
          <p:cNvSpPr>
            <a:spLocks noGrp="1"/>
          </p:cNvSpPr>
          <p:nvPr>
            <p:ph type="sldNum" sz="quarter" idx="5"/>
          </p:nvPr>
        </p:nvSpPr>
        <p:spPr/>
        <p:txBody>
          <a:bodyPr/>
          <a:lstStyle/>
          <a:p>
            <a:fld id="{8F168782-E306-3A4C-8473-E59D36E38598}" type="slidenum">
              <a:rPr lang="en-US" smtClean="0"/>
              <a:t>22</a:t>
            </a:fld>
            <a:endParaRPr lang="en-US"/>
          </a:p>
        </p:txBody>
      </p:sp>
    </p:spTree>
    <p:extLst>
      <p:ext uri="{BB962C8B-B14F-4D97-AF65-F5344CB8AC3E}">
        <p14:creationId xmlns:p14="http://schemas.microsoft.com/office/powerpoint/2010/main" val="2518689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p>
          <a:p>
            <a:r>
              <a:rPr lang="en-US" dirty="0"/>
              <a:t>On the second or flip side of the Communication Card, the card asks, “What do you need?” and indicates several items that might help support the individual, such as their service animal, hearing aid, glasses or medication. Finally, the “Help is Here” section lists local resources in the individual’s community and provides the opportunity for the individual to show a thumbs up or thumbs down if they would like to contact or be linked to that organization.</a:t>
            </a:r>
          </a:p>
          <a:p>
            <a:endParaRPr lang="en-US" dirty="0"/>
          </a:p>
          <a:p>
            <a:r>
              <a:rPr lang="en-US" dirty="0"/>
              <a:t>You can access a copy of the Communication Card and personalize it to your community at the following website:</a:t>
            </a:r>
          </a:p>
        </p:txBody>
      </p:sp>
      <p:sp>
        <p:nvSpPr>
          <p:cNvPr id="4" name="Slide Number Placeholder 3"/>
          <p:cNvSpPr>
            <a:spLocks noGrp="1"/>
          </p:cNvSpPr>
          <p:nvPr>
            <p:ph type="sldNum" sz="quarter" idx="5"/>
          </p:nvPr>
        </p:nvSpPr>
        <p:spPr/>
        <p:txBody>
          <a:bodyPr/>
          <a:lstStyle/>
          <a:p>
            <a:fld id="{8F168782-E306-3A4C-8473-E59D36E38598}" type="slidenum">
              <a:rPr lang="en-US" smtClean="0"/>
              <a:t>23</a:t>
            </a:fld>
            <a:endParaRPr lang="en-US"/>
          </a:p>
        </p:txBody>
      </p:sp>
    </p:spTree>
    <p:extLst>
      <p:ext uri="{BB962C8B-B14F-4D97-AF65-F5344CB8AC3E}">
        <p14:creationId xmlns:p14="http://schemas.microsoft.com/office/powerpoint/2010/main" val="166921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p>
          <a:p>
            <a:r>
              <a:rPr lang="en-US" dirty="0"/>
              <a:t>In the Prosecutor Protocol, there is a resource called “What Happens in Court”. Using plain language and images, this document explains the key roles of people involved in the criminal justice process at the court, including prosecutor, court advocate, judge, jury, etc. It also explains different settings at the courthouse, like the courtroom and the state’s attorney office. Then there is a listing of terms that may be used at the court, along with an explanation of their meaning, like “arraignment” is “when a person is brought into court and told what they are being charged with, they are asked to plead guilty or not guilty. This is called an arraignment.”</a:t>
            </a:r>
          </a:p>
          <a:p>
            <a:endParaRPr lang="en-US" dirty="0"/>
          </a:p>
          <a:p>
            <a:r>
              <a:rPr lang="en-US" dirty="0"/>
              <a:t>You can find this resource in the Prosecutor Protocol, section 3, pp. 122 – 126.</a:t>
            </a:r>
          </a:p>
        </p:txBody>
      </p:sp>
      <p:sp>
        <p:nvSpPr>
          <p:cNvPr id="4" name="Slide Number Placeholder 3"/>
          <p:cNvSpPr>
            <a:spLocks noGrp="1"/>
          </p:cNvSpPr>
          <p:nvPr>
            <p:ph type="sldNum" sz="quarter" idx="5"/>
          </p:nvPr>
        </p:nvSpPr>
        <p:spPr/>
        <p:txBody>
          <a:bodyPr/>
          <a:lstStyle/>
          <a:p>
            <a:fld id="{8F168782-E306-3A4C-8473-E59D36E38598}" type="slidenum">
              <a:rPr lang="en-US" smtClean="0"/>
              <a:t>24</a:t>
            </a:fld>
            <a:endParaRPr lang="en-US"/>
          </a:p>
        </p:txBody>
      </p:sp>
    </p:spTree>
    <p:extLst>
      <p:ext uri="{BB962C8B-B14F-4D97-AF65-F5344CB8AC3E}">
        <p14:creationId xmlns:p14="http://schemas.microsoft.com/office/powerpoint/2010/main" val="2071012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p>
          <a:p>
            <a:r>
              <a:rPr lang="en-US" dirty="0"/>
              <a:t>Another great accessible resource about the legal system process, that is in Easy Read format comes from Envision Illinois. This resource has been adapted from the Peer to Peer: Bridging the Gap through Self-Advocacy Curriculum, Justice Track, published by the Vera Institute of Justice, End Abuse of People with Disabilities project. You can find this tool on the Resource Corner for Envision Illinois. It is designed as PowerPoint slides so it can be loaded onto an iPad or tablet to show the various steps in the legal system process. There is one for the Legal System Process and another for Who’s Who in the Legal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the first slide shows the image of Law Enforcement. The title states, “Contact with Law Enforcement” and the text next to the image states “</a:t>
            </a:r>
            <a:r>
              <a:rPr lang="en-US" sz="1200" dirty="0">
                <a:latin typeface="Tahoma" panose="020B0604030504040204" pitchFamily="34" charset="0"/>
                <a:ea typeface="Tahoma" panose="020B0604030504040204" pitchFamily="34" charset="0"/>
                <a:cs typeface="Tahoma" panose="020B0604030504040204" pitchFamily="34" charset="0"/>
              </a:rPr>
              <a:t>The first step in the criminal justice process is contact with law enforcement. They are told that a crime has happened.” As you can see, easy to understand language paired with an image follows the Easy Read format.</a:t>
            </a:r>
          </a:p>
          <a:p>
            <a:endParaRPr lang="en-US" dirty="0"/>
          </a:p>
        </p:txBody>
      </p:sp>
      <p:sp>
        <p:nvSpPr>
          <p:cNvPr id="4" name="Slide Number Placeholder 3"/>
          <p:cNvSpPr>
            <a:spLocks noGrp="1"/>
          </p:cNvSpPr>
          <p:nvPr>
            <p:ph type="sldNum" sz="quarter" idx="5"/>
          </p:nvPr>
        </p:nvSpPr>
        <p:spPr/>
        <p:txBody>
          <a:bodyPr/>
          <a:lstStyle/>
          <a:p>
            <a:fld id="{8F168782-E306-3A4C-8473-E59D36E38598}" type="slidenum">
              <a:rPr lang="en-US" smtClean="0"/>
              <a:t>25</a:t>
            </a:fld>
            <a:endParaRPr lang="en-US"/>
          </a:p>
        </p:txBody>
      </p:sp>
    </p:spTree>
    <p:extLst>
      <p:ext uri="{BB962C8B-B14F-4D97-AF65-F5344CB8AC3E}">
        <p14:creationId xmlns:p14="http://schemas.microsoft.com/office/powerpoint/2010/main" val="3763852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Facilitator: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this slide, we have listed the specific areas of the Protocols relating to Communication Strategies. We have also listed the two guides referenced explaining about Plain Language and Easy Read.</a:t>
            </a:r>
          </a:p>
          <a:p>
            <a:endParaRPr lang="en-US" dirty="0"/>
          </a:p>
        </p:txBody>
      </p:sp>
      <p:sp>
        <p:nvSpPr>
          <p:cNvPr id="4" name="Slide Number Placeholder 3"/>
          <p:cNvSpPr>
            <a:spLocks noGrp="1"/>
          </p:cNvSpPr>
          <p:nvPr>
            <p:ph type="sldNum" sz="quarter" idx="5"/>
          </p:nvPr>
        </p:nvSpPr>
        <p:spPr/>
        <p:txBody>
          <a:bodyPr/>
          <a:lstStyle/>
          <a:p>
            <a:fld id="{8F168782-E306-3A4C-8473-E59D36E38598}" type="slidenum">
              <a:rPr lang="en-US" smtClean="0"/>
              <a:t>26</a:t>
            </a:fld>
            <a:endParaRPr lang="en-US"/>
          </a:p>
        </p:txBody>
      </p:sp>
    </p:spTree>
    <p:extLst>
      <p:ext uri="{BB962C8B-B14F-4D97-AF65-F5344CB8AC3E}">
        <p14:creationId xmlns:p14="http://schemas.microsoft.com/office/powerpoint/2010/main" val="2070277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Facilitator:</a:t>
            </a:r>
          </a:p>
          <a:p>
            <a:r>
              <a:rPr lang="en-US" dirty="0"/>
              <a:t>Some Illinois specific resources include the Interpreter Directory for locating licensed interpreters in American Sign Language. We can also recommend you become familiar with the Center for Independent Living in your area, as they can be a great resource to figure out particular communication challenges you may come across. The Illinois Assistive Technology program has many resources and expertise on assistive devices to aid communication. And finally, Adult Protective Services and Child Advocacy Centers may be helpful in investigations and adapting forensic interviews to best communicate with a person with a disability or an older adult with communication challenges.</a:t>
            </a:r>
          </a:p>
        </p:txBody>
      </p:sp>
      <p:sp>
        <p:nvSpPr>
          <p:cNvPr id="4" name="Slide Number Placeholder 3"/>
          <p:cNvSpPr>
            <a:spLocks noGrp="1"/>
          </p:cNvSpPr>
          <p:nvPr>
            <p:ph type="sldNum" sz="quarter" idx="5"/>
          </p:nvPr>
        </p:nvSpPr>
        <p:spPr/>
        <p:txBody>
          <a:bodyPr/>
          <a:lstStyle/>
          <a:p>
            <a:fld id="{8F168782-E306-3A4C-8473-E59D36E38598}" type="slidenum">
              <a:rPr lang="en-US" smtClean="0"/>
              <a:t>27</a:t>
            </a:fld>
            <a:endParaRPr lang="en-US"/>
          </a:p>
        </p:txBody>
      </p:sp>
    </p:spTree>
    <p:extLst>
      <p:ext uri="{BB962C8B-B14F-4D97-AF65-F5344CB8AC3E}">
        <p14:creationId xmlns:p14="http://schemas.microsoft.com/office/powerpoint/2010/main" val="167610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ahoma" panose="020B0604030504040204" pitchFamily="34" charset="0"/>
                <a:ea typeface="Tahoma" panose="020B0604030504040204" pitchFamily="34" charset="0"/>
                <a:cs typeface="Tahoma" panose="020B0604030504040204" pitchFamily="34" charset="0"/>
              </a:rPr>
              <a:t>Facilitator Note:</a:t>
            </a:r>
          </a:p>
          <a:p>
            <a:r>
              <a:rPr lang="en-US" sz="1200" dirty="0">
                <a:latin typeface="Tahoma" panose="020B0604030504040204" pitchFamily="34" charset="0"/>
                <a:ea typeface="Tahoma" panose="020B0604030504040204" pitchFamily="34" charset="0"/>
                <a:cs typeface="Tahoma" panose="020B0604030504040204" pitchFamily="34" charset="0"/>
              </a:rPr>
              <a:t>Read slide content. Can add the following quote for emphasis.</a:t>
            </a:r>
          </a:p>
          <a:p>
            <a:r>
              <a:rPr lang="en-US" sz="1200" dirty="0">
                <a:latin typeface="Tahoma" panose="020B0604030504040204" pitchFamily="34" charset="0"/>
                <a:ea typeface="Tahoma" panose="020B0604030504040204" pitchFamily="34" charset="0"/>
                <a:cs typeface="Tahoma" panose="020B0604030504040204" pitchFamily="34" charset="0"/>
              </a:rPr>
              <a:t>“Disabilities, and perhaps more importantly peoples’ reactions to disabilities, create barriers for people with disabilities through stereotypes, myths, prejudices, fears and ignorance.” (‘People First’), LE, p. 51, Prosecutors, p. 74)</a:t>
            </a:r>
          </a:p>
          <a:p>
            <a:endParaRPr lang="en-US" sz="120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Protocol, LE and Prosecutor, Definitions, pp. 13-14 (LE); p. 14 (Prosecutors)</a:t>
            </a:r>
            <a:endParaRPr lang="en-US" sz="1200" dirty="0">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Also see handout on People First, Protocol for LE, section 5, p; 50 – 51; Protocol for Prosecutors, section 3, p. 74</a:t>
            </a:r>
          </a:p>
          <a:p>
            <a:r>
              <a:rPr lang="en-US" sz="1200" dirty="0">
                <a:latin typeface="Tahoma" panose="020B0604030504040204" pitchFamily="34" charset="0"/>
                <a:ea typeface="Tahoma" panose="020B0604030504040204" pitchFamily="34" charset="0"/>
                <a:cs typeface="Tahoma" panose="020B0604030504040204" pitchFamily="34" charset="0"/>
              </a:rPr>
              <a:t>For additional context and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66536E50-EC3C-134B-BE85-9FC9259B887E}" type="slidenum">
              <a:rPr lang="en-US" smtClean="0"/>
              <a:t>3</a:t>
            </a:fld>
            <a:endParaRPr lang="en-US"/>
          </a:p>
        </p:txBody>
      </p:sp>
    </p:spTree>
    <p:extLst>
      <p:ext uri="{BB962C8B-B14F-4D97-AF65-F5344CB8AC3E}">
        <p14:creationId xmlns:p14="http://schemas.microsoft.com/office/powerpoint/2010/main" val="1793921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ahoma" panose="020B0604030504040204" pitchFamily="34" charset="0"/>
                <a:ea typeface="Tahoma" panose="020B0604030504040204" pitchFamily="34" charset="0"/>
                <a:cs typeface="Tahoma" panose="020B0604030504040204" pitchFamily="34" charset="0"/>
              </a:rPr>
              <a:t>Facilitator Note:</a:t>
            </a:r>
          </a:p>
          <a:p>
            <a:r>
              <a:rPr lang="en-US" sz="1200" dirty="0">
                <a:latin typeface="Tahoma" panose="020B0604030504040204" pitchFamily="34" charset="0"/>
                <a:ea typeface="Tahoma" panose="020B0604030504040204" pitchFamily="34" charset="0"/>
                <a:cs typeface="Tahoma" panose="020B0604030504040204" pitchFamily="34" charset="0"/>
              </a:rPr>
              <a:t>Read slide content. </a:t>
            </a:r>
          </a:p>
          <a:p>
            <a:r>
              <a:rPr lang="en-US" sz="1200" dirty="0">
                <a:latin typeface="Tahoma" panose="020B0604030504040204" pitchFamily="34" charset="0"/>
                <a:ea typeface="Tahoma" panose="020B0604030504040204" pitchFamily="34" charset="0"/>
                <a:cs typeface="Tahoma" panose="020B0604030504040204" pitchFamily="34" charset="0"/>
              </a:rPr>
              <a:t>Say: These two slides help ground us in the definitions of who we are referring to when we say people with disabilities and older adults. I think it is important for us to understand that we are talking about a fairly large group of people, some of whom we might easily recognize as belonging to these groups and some who are not so easily identified as a person with a disability or older adult.</a:t>
            </a:r>
            <a:endParaRPr lang="en-US" dirty="0"/>
          </a:p>
          <a:p>
            <a:endParaRPr lang="en-US" dirty="0"/>
          </a:p>
          <a:p>
            <a:r>
              <a:rPr lang="en-US" dirty="0"/>
              <a:t>Facilitator Note: More information can be found in Protocol, LE and Prosecutor, Definitions, pp. 13-14 (LE); p. 14 (Prosecutors)</a:t>
            </a:r>
          </a:p>
          <a:p>
            <a:endParaRPr lang="en-US" dirty="0"/>
          </a:p>
          <a:p>
            <a:endParaRPr lang="en-US" dirty="0"/>
          </a:p>
        </p:txBody>
      </p:sp>
      <p:sp>
        <p:nvSpPr>
          <p:cNvPr id="4" name="Slide Number Placeholder 3"/>
          <p:cNvSpPr>
            <a:spLocks noGrp="1"/>
          </p:cNvSpPr>
          <p:nvPr>
            <p:ph type="sldNum" sz="quarter" idx="5"/>
          </p:nvPr>
        </p:nvSpPr>
        <p:spPr/>
        <p:txBody>
          <a:bodyPr/>
          <a:lstStyle/>
          <a:p>
            <a:fld id="{66536E50-EC3C-134B-BE85-9FC9259B887E}" type="slidenum">
              <a:rPr lang="en-US" smtClean="0"/>
              <a:t>4</a:t>
            </a:fld>
            <a:endParaRPr lang="en-US"/>
          </a:p>
        </p:txBody>
      </p:sp>
    </p:spTree>
    <p:extLst>
      <p:ext uri="{BB962C8B-B14F-4D97-AF65-F5344CB8AC3E}">
        <p14:creationId xmlns:p14="http://schemas.microsoft.com/office/powerpoint/2010/main" val="3400414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SAYS:</a:t>
            </a:r>
          </a:p>
          <a:p>
            <a:r>
              <a:rPr lang="en-US" dirty="0"/>
              <a:t>We are going to do an activity (depending on size of the group it may work best to divide into small groups). For this activity, we will base our conversations on the following scenario. (READ THE FOLLOWING): </a:t>
            </a:r>
          </a:p>
          <a:p>
            <a:pPr marL="0" marR="0">
              <a:lnSpc>
                <a:spcPct val="107000"/>
              </a:lnSpc>
              <a:spcBef>
                <a:spcPts val="0"/>
              </a:spcBef>
              <a:spcAft>
                <a:spcPts val="800"/>
              </a:spcAft>
            </a:pPr>
            <a:r>
              <a:rPr lang="en-US" sz="1800" dirty="0">
                <a:effectLst/>
                <a:latin typeface="Tahoma" panose="020B0604030504040204" pitchFamily="34" charset="0"/>
                <a:ea typeface="Calibri" panose="020F0502020204030204" pitchFamily="34" charset="0"/>
                <a:cs typeface="Times New Roman" panose="02020603050405020304" pitchFamily="18" charset="0"/>
              </a:rPr>
              <a:t>A 911 call was placed by a neighbor who heard a loud and destructive fight going on in the apartment next door. The neighbor was concerned about the elderly woman who lives in the apartment with her adult daughter and the daughter’s husband. In the past she has seen the elderly neighbor with bruises on her face but hesitated to ask because she was always with her daughter who always seemed in a hurry.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ahom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ahoma" panose="020B0604030504040204" pitchFamily="34" charset="0"/>
                <a:ea typeface="Calibri" panose="020F0502020204030204" pitchFamily="34" charset="0"/>
                <a:cs typeface="Times New Roman" panose="02020603050405020304" pitchFamily="18" charset="0"/>
              </a:rPr>
              <a:t>The responding officer first spoke to the neighbor who made the 911 call. Next, the officer arrived at the apartment and was greeted at the door by the daughter’s husband who spoke with limited English. The officer asked to speak to the other members of the household and was ushered into the living room. The officer noticed a broken lamp in the corner of the room, with a broom nearby.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ahoma" panose="020B060403050404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Tahoma" panose="020B0604030504040204" pitchFamily="34" charset="0"/>
                <a:ea typeface="Calibri" panose="020F0502020204030204" pitchFamily="34" charset="0"/>
                <a:cs typeface="Times New Roman" panose="02020603050405020304" pitchFamily="18" charset="0"/>
              </a:rPr>
              <a:t>The elderly woman entered the room escorted by her daughter and appeared to be leaning on her for support. She was cradling her left arm. She appeared confused and looked at her daughter before speaking. Her speech was difficult to understand. The daughter seemed edgy and nervous and began talking rapidly, answering for her mother and looking furtively at her husband.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Activity: Follow instruction on the Activity Coversheet for this activity. The Facilitator should remind participant to focus on the communication challenges and needs in their discussion. The purpose of this activity is to figure out how they will approach the necessary interview(s) and not to solve whether a crime has happened or not.</a:t>
            </a:r>
          </a:p>
          <a:p>
            <a:r>
              <a:rPr lang="en-US" dirty="0"/>
              <a:t>Participants will use the handout to write down the first 5 questions they have about this situation. Then identify 4 possible communication needs and challenges. Finally, what would be 3 initial steps they might take in order to interview the parties involved, especially the older adult. After they complete the activity, facilitate a large group discussion of their responses. Allow 5 – 10 minutes for this activity, depending if facilitator opts to divide them into small groups for the activity.</a:t>
            </a:r>
          </a:p>
          <a:p>
            <a:endParaRPr lang="en-US" dirty="0"/>
          </a:p>
          <a:p>
            <a:r>
              <a:rPr lang="en-US" dirty="0"/>
              <a:t>Prompt: What clues in the environment can give the officer an idea of the communication challenges and what might help with the interview?</a:t>
            </a:r>
          </a:p>
        </p:txBody>
      </p:sp>
      <p:sp>
        <p:nvSpPr>
          <p:cNvPr id="4" name="Slide Number Placeholder 3"/>
          <p:cNvSpPr>
            <a:spLocks noGrp="1"/>
          </p:cNvSpPr>
          <p:nvPr>
            <p:ph type="sldNum" sz="quarter" idx="5"/>
          </p:nvPr>
        </p:nvSpPr>
        <p:spPr/>
        <p:txBody>
          <a:bodyPr/>
          <a:lstStyle/>
          <a:p>
            <a:fld id="{8F168782-E306-3A4C-8473-E59D36E38598}" type="slidenum">
              <a:rPr lang="en-US" smtClean="0"/>
              <a:t>5</a:t>
            </a:fld>
            <a:endParaRPr lang="en-US"/>
          </a:p>
        </p:txBody>
      </p:sp>
    </p:spTree>
    <p:extLst>
      <p:ext uri="{BB962C8B-B14F-4D97-AF65-F5344CB8AC3E}">
        <p14:creationId xmlns:p14="http://schemas.microsoft.com/office/powerpoint/2010/main" val="163963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 Follow up from discussion to introduce this next section. Incorporate any meaningful strategies and experiences shared during the large group discussion.</a:t>
            </a:r>
          </a:p>
        </p:txBody>
      </p:sp>
      <p:sp>
        <p:nvSpPr>
          <p:cNvPr id="4" name="Slide Number Placeholder 3"/>
          <p:cNvSpPr>
            <a:spLocks noGrp="1"/>
          </p:cNvSpPr>
          <p:nvPr>
            <p:ph type="sldNum" sz="quarter" idx="5"/>
          </p:nvPr>
        </p:nvSpPr>
        <p:spPr/>
        <p:txBody>
          <a:bodyPr/>
          <a:lstStyle/>
          <a:p>
            <a:fld id="{8F168782-E306-3A4C-8473-E59D36E38598}" type="slidenum">
              <a:rPr lang="en-US" smtClean="0"/>
              <a:t>6</a:t>
            </a:fld>
            <a:endParaRPr lang="en-US"/>
          </a:p>
        </p:txBody>
      </p:sp>
    </p:spTree>
    <p:extLst>
      <p:ext uri="{BB962C8B-B14F-4D97-AF65-F5344CB8AC3E}">
        <p14:creationId xmlns:p14="http://schemas.microsoft.com/office/powerpoint/2010/main" val="168597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Protocol, Section 3, pp. 22 – 23</a:t>
            </a:r>
          </a:p>
          <a:p>
            <a:r>
              <a:rPr lang="en-US" dirty="0"/>
              <a:t>Facilitator:</a:t>
            </a:r>
          </a:p>
          <a:p>
            <a:r>
              <a:rPr lang="en-US" dirty="0"/>
              <a:t>“For a successful interview, the officer must establish rapport and respectful communication with the person who has been harmed. A key element of this is approaching the individual within the framework of presumed competence.” </a:t>
            </a:r>
          </a:p>
          <a:p>
            <a:r>
              <a:rPr lang="en-US" dirty="0"/>
              <a:t>Presumed competence means the officer presumes the individual with a disability or older adult is able to participate in an interview and the criminal justice process. </a:t>
            </a:r>
          </a:p>
          <a:p>
            <a:r>
              <a:rPr lang="en-US" dirty="0"/>
              <a:t>Steps the officer can take to assess for understanding and for the best means to communicate with the individual:</a:t>
            </a:r>
          </a:p>
          <a:p>
            <a:r>
              <a:rPr lang="en-US" dirty="0"/>
              <a:t>(When possible, the officer will want to gather some initial information before interviewing the person.)</a:t>
            </a:r>
          </a:p>
          <a:p>
            <a:pPr marL="228600" indent="-228600">
              <a:buAutoNum type="alphaLcPeriod"/>
            </a:pPr>
            <a:r>
              <a:rPr lang="en-US" dirty="0"/>
              <a:t>Determine if the person has any kind of disability and/or receives any sort of support services.</a:t>
            </a:r>
          </a:p>
          <a:p>
            <a:pPr marL="228600" indent="-228600">
              <a:buAutoNum type="alphaLcPeriod"/>
            </a:pPr>
            <a:r>
              <a:rPr lang="en-US" dirty="0"/>
              <a:t>Find out how this disability may affect the interview process; each person is unique so further information will be gathered when you meet the person. Remember they are the expert on what they need to participate.</a:t>
            </a:r>
          </a:p>
          <a:p>
            <a:pPr marL="228600" indent="-228600">
              <a:buAutoNum type="alphaLcPeriod"/>
            </a:pPr>
            <a:r>
              <a:rPr lang="en-US" dirty="0"/>
              <a:t>Determine if the person uses any adaptive equipment, such as a hearing aid, crutches, cane, communication device (which may be an iPad) or a wheelchair.</a:t>
            </a:r>
          </a:p>
          <a:p>
            <a:pPr marL="228600" indent="-228600">
              <a:buAutoNum type="alphaLcPeriod"/>
            </a:pPr>
            <a:r>
              <a:rPr lang="en-US" dirty="0"/>
              <a:t>Determine if the person has any attention difficulties.</a:t>
            </a:r>
          </a:p>
          <a:p>
            <a:pPr marL="228600" indent="-228600">
              <a:buAutoNum type="alphaLcPeriod"/>
            </a:pPr>
            <a:r>
              <a:rPr lang="en-US" dirty="0"/>
              <a:t>Determine how the person best communicates their wants and needs.</a:t>
            </a:r>
          </a:p>
          <a:p>
            <a:pPr marL="228600" indent="-228600">
              <a:buAutoNum type="alphaLcPeriod"/>
            </a:pPr>
            <a:r>
              <a:rPr lang="en-US" dirty="0"/>
              <a:t>Determine what makes it easiest for the person to understand what others communicate</a:t>
            </a:r>
          </a:p>
          <a:p>
            <a:pPr marL="228600" indent="-228600">
              <a:buAutoNum type="alphaLcPeriod"/>
            </a:pPr>
            <a:r>
              <a:rPr lang="en-US" dirty="0"/>
              <a:t>When possible, arrange for a victim advocate from the local DV agency to be present to support the person outside of the interviewing space to protect confidentiality.</a:t>
            </a:r>
          </a:p>
          <a:p>
            <a:pPr marL="0" indent="0">
              <a:buFontTx/>
              <a:buNone/>
            </a:pPr>
            <a:endParaRPr lang="en-US" b="0" dirty="0"/>
          </a:p>
          <a:p>
            <a:pPr marL="0" indent="0">
              <a:buFontTx/>
              <a:buNone/>
            </a:pPr>
            <a:r>
              <a:rPr lang="en-US" b="0" dirty="0"/>
              <a:t>Prosecutor Protocol, section 2, p. 34</a:t>
            </a:r>
          </a:p>
          <a:p>
            <a:pPr marL="0" indent="0">
              <a:buFontTx/>
              <a:buNone/>
            </a:pPr>
            <a:r>
              <a:rPr lang="en-US" b="1" dirty="0"/>
              <a:t>Best Practice</a:t>
            </a:r>
            <a:r>
              <a:rPr lang="en-US" dirty="0"/>
              <a:t>: Making an assumption about accommodations is not necessary when you are working with the expert. Asking the person with a disability or older adult, “Is there anything I should know about you to help us work better together?”</a:t>
            </a:r>
          </a:p>
        </p:txBody>
      </p:sp>
      <p:sp>
        <p:nvSpPr>
          <p:cNvPr id="4" name="Slide Number Placeholder 3"/>
          <p:cNvSpPr>
            <a:spLocks noGrp="1"/>
          </p:cNvSpPr>
          <p:nvPr>
            <p:ph type="sldNum" sz="quarter" idx="5"/>
          </p:nvPr>
        </p:nvSpPr>
        <p:spPr/>
        <p:txBody>
          <a:bodyPr/>
          <a:lstStyle/>
          <a:p>
            <a:fld id="{8F168782-E306-3A4C-8473-E59D36E38598}" type="slidenum">
              <a:rPr lang="en-US" smtClean="0"/>
              <a:t>7</a:t>
            </a:fld>
            <a:endParaRPr lang="en-US"/>
          </a:p>
        </p:txBody>
      </p:sp>
    </p:spTree>
    <p:extLst>
      <p:ext uri="{BB962C8B-B14F-4D97-AF65-F5344CB8AC3E}">
        <p14:creationId xmlns:p14="http://schemas.microsoft.com/office/powerpoint/2010/main" val="1361559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protocol, Section 6, p. 142</a:t>
            </a:r>
          </a:p>
          <a:p>
            <a:r>
              <a:rPr lang="en-US" dirty="0"/>
              <a:t>Start with the assumption you can communicate.</a:t>
            </a:r>
          </a:p>
          <a:p>
            <a:r>
              <a:rPr lang="en-US" dirty="0"/>
              <a:t>“First, you should start from the assumption that you can have a normal conversation with the person who has been harmed. Unless they have a severe cognitive or communication disability, you should be able to communicate effectively, even if it takes a while to become accustomed to their ‘speech patterns, inflections, and accent’” (Office for Victims of Crime, 2011, p 21)</a:t>
            </a:r>
          </a:p>
          <a:p>
            <a:r>
              <a:rPr lang="en-US" dirty="0"/>
              <a:t>”You should also allow sufficient time for this natural process, but monitor the length of the interview, because this can become burdensome for the individual. (ibid). Also try to ‘focus on what the person is saying, rather than how they say it’ and ‘do not try to finish the individual’s sentences or thoughts’”. (SafePlace, 2007)</a:t>
            </a:r>
          </a:p>
          <a:p>
            <a:endParaRPr lang="en-US" dirty="0"/>
          </a:p>
          <a:p>
            <a:r>
              <a:rPr lang="en-US" dirty="0"/>
              <a:t>Prosecutor protocol, section 3, pp. 93 – 95 Interviewing Tips</a:t>
            </a:r>
          </a:p>
          <a:p>
            <a:r>
              <a:rPr lang="en-US" dirty="0"/>
              <a:t>For investigators and prosecutors, “schedule extra time for an interview, so you do not feel rushed. Provide facts about who you are, what you are going to do, and what happens next. Ask only one question at a time and allow time for an answer. Break down all tasks into simple steps. Giving too many directions at once or too quickly will only increase confusion..</a:t>
            </a:r>
            <a:br>
              <a:rPr lang="en-US" dirty="0"/>
            </a:br>
            <a:endParaRPr lang="en-US" dirty="0"/>
          </a:p>
          <a:p>
            <a:r>
              <a:rPr lang="en-US" dirty="0"/>
              <a:t>LE Protocol, section 6, pp. 142-143  If you cannot understand the person who was harmed</a:t>
            </a:r>
          </a:p>
          <a:p>
            <a:r>
              <a:rPr lang="en-US" dirty="0"/>
              <a:t>”If you find that you cannot understand the person who was harmed, no matter how hard you try, do not pretend that you do.” Consider using these suggested strategies. (next slide)</a:t>
            </a:r>
          </a:p>
        </p:txBody>
      </p:sp>
      <p:sp>
        <p:nvSpPr>
          <p:cNvPr id="4" name="Slide Number Placeholder 3"/>
          <p:cNvSpPr>
            <a:spLocks noGrp="1"/>
          </p:cNvSpPr>
          <p:nvPr>
            <p:ph type="sldNum" sz="quarter" idx="5"/>
          </p:nvPr>
        </p:nvSpPr>
        <p:spPr/>
        <p:txBody>
          <a:bodyPr/>
          <a:lstStyle/>
          <a:p>
            <a:fld id="{8F168782-E306-3A4C-8473-E59D36E38598}" type="slidenum">
              <a:rPr lang="en-US" smtClean="0"/>
              <a:t>8</a:t>
            </a:fld>
            <a:endParaRPr lang="en-US"/>
          </a:p>
        </p:txBody>
      </p:sp>
    </p:spTree>
    <p:extLst>
      <p:ext uri="{BB962C8B-B14F-4D97-AF65-F5344CB8AC3E}">
        <p14:creationId xmlns:p14="http://schemas.microsoft.com/office/powerpoint/2010/main" val="2821673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protocol, Section 6, p. 142-143</a:t>
            </a:r>
          </a:p>
          <a:p>
            <a:r>
              <a:rPr lang="en-US" dirty="0"/>
              <a:t>Strategies suggested by SafePlace (2007)</a:t>
            </a:r>
          </a:p>
          <a:p>
            <a:r>
              <a:rPr lang="en-US" dirty="0"/>
              <a:t>Wait – listen to the whole sentence or phrase. Wait for a second and try to relax. Use the conversational context to help you.</a:t>
            </a:r>
          </a:p>
          <a:p>
            <a:r>
              <a:rPr lang="en-US" dirty="0"/>
              <a:t>Repeat – Simply repeating the sentence or thought may be enough. There are time, though when repeating will not help because the speaker is not going to be able to change the way a specific word is pronounced. If repeating does not work, move on to another strategy.</a:t>
            </a:r>
          </a:p>
          <a:p>
            <a:r>
              <a:rPr lang="en-US" dirty="0"/>
              <a:t>Rephrase – Ask the individual to try and express the same thought using various words. Often the misunderstanding hinges on one or two words in a sentence.</a:t>
            </a:r>
          </a:p>
          <a:p>
            <a:r>
              <a:rPr lang="en-US" dirty="0"/>
              <a:t>Identify which part of the sentence or thought was misunderstood. If you know most of the phrase and can identify which part(s) are unclear, you might try repeating what you know, and ask them to focus on finding a way to communicate just the part you did not get.</a:t>
            </a:r>
          </a:p>
          <a:p>
            <a:r>
              <a:rPr lang="en-US" dirty="0"/>
              <a:t>Spelling or writing – once you have located the word you do not understand, ask the individual to spell it or write is down. It may only take the first few letters of the word to clear up the confusion. (Alternatively, you can spell or write it)</a:t>
            </a:r>
          </a:p>
          <a:p>
            <a:r>
              <a:rPr lang="en-US" dirty="0"/>
              <a:t>Get help – if nothing else is working, you may want to ask the person if there is someone who might assist in communications.</a:t>
            </a:r>
          </a:p>
          <a:p>
            <a:r>
              <a:rPr lang="en-US" dirty="0"/>
              <a:t>NOTE: if you do have someone assist, carefully consider if this other party is safe or will have opinions that influence their interpretations. Do not allow this person to add or critique what the person who was harmed says or to comment about the crime itself. The person who was harmed must know that you believe their statements. (SafePlace, 2007, pp 63-64)</a:t>
            </a:r>
          </a:p>
        </p:txBody>
      </p:sp>
      <p:sp>
        <p:nvSpPr>
          <p:cNvPr id="4" name="Slide Number Placeholder 3"/>
          <p:cNvSpPr>
            <a:spLocks noGrp="1"/>
          </p:cNvSpPr>
          <p:nvPr>
            <p:ph type="sldNum" sz="quarter" idx="5"/>
          </p:nvPr>
        </p:nvSpPr>
        <p:spPr/>
        <p:txBody>
          <a:bodyPr/>
          <a:lstStyle/>
          <a:p>
            <a:fld id="{8F168782-E306-3A4C-8473-E59D36E38598}" type="slidenum">
              <a:rPr lang="en-US" smtClean="0"/>
              <a:t>9</a:t>
            </a:fld>
            <a:endParaRPr lang="en-US"/>
          </a:p>
        </p:txBody>
      </p:sp>
    </p:spTree>
    <p:extLst>
      <p:ext uri="{BB962C8B-B14F-4D97-AF65-F5344CB8AC3E}">
        <p14:creationId xmlns:p14="http://schemas.microsoft.com/office/powerpoint/2010/main" val="125441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EA02C-A21A-B2A6-27A5-BE305ACF9F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DE1D42-F8F6-F8E9-EEC6-409E2A0AC6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C43F32-0C0F-6733-6BBF-612D205A2DED}"/>
              </a:ext>
            </a:extLst>
          </p:cNvPr>
          <p:cNvSpPr>
            <a:spLocks noGrp="1"/>
          </p:cNvSpPr>
          <p:nvPr>
            <p:ph type="dt" sz="half" idx="10"/>
          </p:nvPr>
        </p:nvSpPr>
        <p:spPr/>
        <p:txBody>
          <a:bodyPr/>
          <a:lstStyle/>
          <a:p>
            <a:fld id="{A74FD380-3216-5D48-872C-F64DD8D6C08F}" type="datetimeFigureOut">
              <a:rPr lang="en-US" smtClean="0"/>
              <a:t>5/3/2023</a:t>
            </a:fld>
            <a:endParaRPr lang="en-US"/>
          </a:p>
        </p:txBody>
      </p:sp>
      <p:sp>
        <p:nvSpPr>
          <p:cNvPr id="5" name="Footer Placeholder 4">
            <a:extLst>
              <a:ext uri="{FF2B5EF4-FFF2-40B4-BE49-F238E27FC236}">
                <a16:creationId xmlns:a16="http://schemas.microsoft.com/office/drawing/2014/main" id="{C21FB477-2AE1-23AB-4BEF-9353D183B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9D322-8C5A-BD13-0A6E-63B65367CF2D}"/>
              </a:ext>
            </a:extLst>
          </p:cNvPr>
          <p:cNvSpPr>
            <a:spLocks noGrp="1"/>
          </p:cNvSpPr>
          <p:nvPr>
            <p:ph type="sldNum" sz="quarter" idx="12"/>
          </p:nvPr>
        </p:nvSpPr>
        <p:spPr/>
        <p:txBody>
          <a:bodyPr/>
          <a:lstStyle/>
          <a:p>
            <a:fld id="{F91DE8C0-673D-E748-BBB9-5150D2D768D2}" type="slidenum">
              <a:rPr lang="en-US" smtClean="0"/>
              <a:t>‹#›</a:t>
            </a:fld>
            <a:endParaRPr lang="en-US"/>
          </a:p>
        </p:txBody>
      </p:sp>
    </p:spTree>
    <p:extLst>
      <p:ext uri="{BB962C8B-B14F-4D97-AF65-F5344CB8AC3E}">
        <p14:creationId xmlns:p14="http://schemas.microsoft.com/office/powerpoint/2010/main" val="545522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7164-F841-9A6A-9C9A-DB0D5A6475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70D8A7-C327-86A4-345A-36C4745842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D2B21-55FB-3F1A-F245-4D4A2C43E283}"/>
              </a:ext>
            </a:extLst>
          </p:cNvPr>
          <p:cNvSpPr>
            <a:spLocks noGrp="1"/>
          </p:cNvSpPr>
          <p:nvPr>
            <p:ph type="dt" sz="half" idx="10"/>
          </p:nvPr>
        </p:nvSpPr>
        <p:spPr/>
        <p:txBody>
          <a:bodyPr/>
          <a:lstStyle/>
          <a:p>
            <a:fld id="{A74FD380-3216-5D48-872C-F64DD8D6C08F}" type="datetimeFigureOut">
              <a:rPr lang="en-US" smtClean="0"/>
              <a:t>5/3/2023</a:t>
            </a:fld>
            <a:endParaRPr lang="en-US"/>
          </a:p>
        </p:txBody>
      </p:sp>
      <p:sp>
        <p:nvSpPr>
          <p:cNvPr id="5" name="Footer Placeholder 4">
            <a:extLst>
              <a:ext uri="{FF2B5EF4-FFF2-40B4-BE49-F238E27FC236}">
                <a16:creationId xmlns:a16="http://schemas.microsoft.com/office/drawing/2014/main" id="{50DBA909-AEB3-7B0A-7EA1-632C44147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9C75A-8724-0D1F-9516-9F1AF913F2C2}"/>
              </a:ext>
            </a:extLst>
          </p:cNvPr>
          <p:cNvSpPr>
            <a:spLocks noGrp="1"/>
          </p:cNvSpPr>
          <p:nvPr>
            <p:ph type="sldNum" sz="quarter" idx="12"/>
          </p:nvPr>
        </p:nvSpPr>
        <p:spPr/>
        <p:txBody>
          <a:bodyPr/>
          <a:lstStyle/>
          <a:p>
            <a:fld id="{F91DE8C0-673D-E748-BBB9-5150D2D768D2}" type="slidenum">
              <a:rPr lang="en-US" smtClean="0"/>
              <a:t>‹#›</a:t>
            </a:fld>
            <a:endParaRPr lang="en-US"/>
          </a:p>
        </p:txBody>
      </p:sp>
    </p:spTree>
    <p:extLst>
      <p:ext uri="{BB962C8B-B14F-4D97-AF65-F5344CB8AC3E}">
        <p14:creationId xmlns:p14="http://schemas.microsoft.com/office/powerpoint/2010/main" val="3906747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9C4CD2-65A4-0BA6-CA88-5AA3281294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C3EB59-C615-722E-CF23-0A9549A14E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CA11F-3F4B-0E92-1C8F-D490CDA6C7C7}"/>
              </a:ext>
            </a:extLst>
          </p:cNvPr>
          <p:cNvSpPr>
            <a:spLocks noGrp="1"/>
          </p:cNvSpPr>
          <p:nvPr>
            <p:ph type="dt" sz="half" idx="10"/>
          </p:nvPr>
        </p:nvSpPr>
        <p:spPr/>
        <p:txBody>
          <a:bodyPr/>
          <a:lstStyle/>
          <a:p>
            <a:fld id="{A74FD380-3216-5D48-872C-F64DD8D6C08F}" type="datetimeFigureOut">
              <a:rPr lang="en-US" smtClean="0"/>
              <a:t>5/3/2023</a:t>
            </a:fld>
            <a:endParaRPr lang="en-US"/>
          </a:p>
        </p:txBody>
      </p:sp>
      <p:sp>
        <p:nvSpPr>
          <p:cNvPr id="5" name="Footer Placeholder 4">
            <a:extLst>
              <a:ext uri="{FF2B5EF4-FFF2-40B4-BE49-F238E27FC236}">
                <a16:creationId xmlns:a16="http://schemas.microsoft.com/office/drawing/2014/main" id="{A6DE7AFD-177E-780F-1972-5E0F1E632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487FC-F756-7A3C-8083-24F5A27CCD25}"/>
              </a:ext>
            </a:extLst>
          </p:cNvPr>
          <p:cNvSpPr>
            <a:spLocks noGrp="1"/>
          </p:cNvSpPr>
          <p:nvPr>
            <p:ph type="sldNum" sz="quarter" idx="12"/>
          </p:nvPr>
        </p:nvSpPr>
        <p:spPr/>
        <p:txBody>
          <a:bodyPr/>
          <a:lstStyle/>
          <a:p>
            <a:fld id="{F91DE8C0-673D-E748-BBB9-5150D2D768D2}" type="slidenum">
              <a:rPr lang="en-US" smtClean="0"/>
              <a:t>‹#›</a:t>
            </a:fld>
            <a:endParaRPr lang="en-US"/>
          </a:p>
        </p:txBody>
      </p:sp>
    </p:spTree>
    <p:extLst>
      <p:ext uri="{BB962C8B-B14F-4D97-AF65-F5344CB8AC3E}">
        <p14:creationId xmlns:p14="http://schemas.microsoft.com/office/powerpoint/2010/main" val="427953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F1575-7838-C25A-EEDF-E0D07A331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A8981A-8A7F-5CEC-6171-B9F3B4564D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F13732-3028-512D-2002-F77B8D2C4677}"/>
              </a:ext>
            </a:extLst>
          </p:cNvPr>
          <p:cNvSpPr>
            <a:spLocks noGrp="1"/>
          </p:cNvSpPr>
          <p:nvPr>
            <p:ph type="dt" sz="half" idx="10"/>
          </p:nvPr>
        </p:nvSpPr>
        <p:spPr/>
        <p:txBody>
          <a:bodyPr/>
          <a:lstStyle/>
          <a:p>
            <a:fld id="{A74FD380-3216-5D48-872C-F64DD8D6C08F}" type="datetimeFigureOut">
              <a:rPr lang="en-US" smtClean="0"/>
              <a:t>5/3/2023</a:t>
            </a:fld>
            <a:endParaRPr lang="en-US"/>
          </a:p>
        </p:txBody>
      </p:sp>
      <p:sp>
        <p:nvSpPr>
          <p:cNvPr id="5" name="Footer Placeholder 4">
            <a:extLst>
              <a:ext uri="{FF2B5EF4-FFF2-40B4-BE49-F238E27FC236}">
                <a16:creationId xmlns:a16="http://schemas.microsoft.com/office/drawing/2014/main" id="{71D4B02C-36DE-2CD4-074D-4997CD37F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4C802-47EB-8EC4-A1FE-56CB31FBE944}"/>
              </a:ext>
            </a:extLst>
          </p:cNvPr>
          <p:cNvSpPr>
            <a:spLocks noGrp="1"/>
          </p:cNvSpPr>
          <p:nvPr>
            <p:ph type="sldNum" sz="quarter" idx="12"/>
          </p:nvPr>
        </p:nvSpPr>
        <p:spPr/>
        <p:txBody>
          <a:bodyPr/>
          <a:lstStyle/>
          <a:p>
            <a:fld id="{F91DE8C0-673D-E748-BBB9-5150D2D768D2}" type="slidenum">
              <a:rPr lang="en-US" smtClean="0"/>
              <a:t>‹#›</a:t>
            </a:fld>
            <a:endParaRPr lang="en-US"/>
          </a:p>
        </p:txBody>
      </p:sp>
    </p:spTree>
    <p:extLst>
      <p:ext uri="{BB962C8B-B14F-4D97-AF65-F5344CB8AC3E}">
        <p14:creationId xmlns:p14="http://schemas.microsoft.com/office/powerpoint/2010/main" val="225919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9C8C-32D6-54C5-2C98-E075EC2810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A8FA98-D83A-D9E6-358F-40C8FB2895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CAF39-9CC3-6901-C206-31E094637832}"/>
              </a:ext>
            </a:extLst>
          </p:cNvPr>
          <p:cNvSpPr>
            <a:spLocks noGrp="1"/>
          </p:cNvSpPr>
          <p:nvPr>
            <p:ph type="dt" sz="half" idx="10"/>
          </p:nvPr>
        </p:nvSpPr>
        <p:spPr/>
        <p:txBody>
          <a:bodyPr/>
          <a:lstStyle/>
          <a:p>
            <a:fld id="{A74FD380-3216-5D48-872C-F64DD8D6C08F}" type="datetimeFigureOut">
              <a:rPr lang="en-US" smtClean="0"/>
              <a:t>5/3/2023</a:t>
            </a:fld>
            <a:endParaRPr lang="en-US"/>
          </a:p>
        </p:txBody>
      </p:sp>
      <p:sp>
        <p:nvSpPr>
          <p:cNvPr id="5" name="Footer Placeholder 4">
            <a:extLst>
              <a:ext uri="{FF2B5EF4-FFF2-40B4-BE49-F238E27FC236}">
                <a16:creationId xmlns:a16="http://schemas.microsoft.com/office/drawing/2014/main" id="{147A9D54-BAF9-6CC3-DF95-400B38829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8A73F-F212-5621-5964-40460229D791}"/>
              </a:ext>
            </a:extLst>
          </p:cNvPr>
          <p:cNvSpPr>
            <a:spLocks noGrp="1"/>
          </p:cNvSpPr>
          <p:nvPr>
            <p:ph type="sldNum" sz="quarter" idx="12"/>
          </p:nvPr>
        </p:nvSpPr>
        <p:spPr/>
        <p:txBody>
          <a:bodyPr/>
          <a:lstStyle/>
          <a:p>
            <a:fld id="{F91DE8C0-673D-E748-BBB9-5150D2D768D2}" type="slidenum">
              <a:rPr lang="en-US" smtClean="0"/>
              <a:t>‹#›</a:t>
            </a:fld>
            <a:endParaRPr lang="en-US"/>
          </a:p>
        </p:txBody>
      </p:sp>
    </p:spTree>
    <p:extLst>
      <p:ext uri="{BB962C8B-B14F-4D97-AF65-F5344CB8AC3E}">
        <p14:creationId xmlns:p14="http://schemas.microsoft.com/office/powerpoint/2010/main" val="1105962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DCAF-C74C-8A72-11C8-1750BE6743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5FCDC1-B1C5-7BF7-F829-7DC67C1423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1C3A7-4C54-8D7E-FD36-F9AAC82E8F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F726AC-5506-F4E9-C4C9-430C9644082B}"/>
              </a:ext>
            </a:extLst>
          </p:cNvPr>
          <p:cNvSpPr>
            <a:spLocks noGrp="1"/>
          </p:cNvSpPr>
          <p:nvPr>
            <p:ph type="dt" sz="half" idx="10"/>
          </p:nvPr>
        </p:nvSpPr>
        <p:spPr/>
        <p:txBody>
          <a:bodyPr/>
          <a:lstStyle/>
          <a:p>
            <a:fld id="{A74FD380-3216-5D48-872C-F64DD8D6C08F}" type="datetimeFigureOut">
              <a:rPr lang="en-US" smtClean="0"/>
              <a:t>5/3/2023</a:t>
            </a:fld>
            <a:endParaRPr lang="en-US"/>
          </a:p>
        </p:txBody>
      </p:sp>
      <p:sp>
        <p:nvSpPr>
          <p:cNvPr id="6" name="Footer Placeholder 5">
            <a:extLst>
              <a:ext uri="{FF2B5EF4-FFF2-40B4-BE49-F238E27FC236}">
                <a16:creationId xmlns:a16="http://schemas.microsoft.com/office/drawing/2014/main" id="{66CD6E8F-958A-FC04-09FC-FD54837A2C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B870D-CE92-F160-62F0-B5F915CA89B1}"/>
              </a:ext>
            </a:extLst>
          </p:cNvPr>
          <p:cNvSpPr>
            <a:spLocks noGrp="1"/>
          </p:cNvSpPr>
          <p:nvPr>
            <p:ph type="sldNum" sz="quarter" idx="12"/>
          </p:nvPr>
        </p:nvSpPr>
        <p:spPr/>
        <p:txBody>
          <a:bodyPr/>
          <a:lstStyle/>
          <a:p>
            <a:fld id="{F91DE8C0-673D-E748-BBB9-5150D2D768D2}" type="slidenum">
              <a:rPr lang="en-US" smtClean="0"/>
              <a:t>‹#›</a:t>
            </a:fld>
            <a:endParaRPr lang="en-US"/>
          </a:p>
        </p:txBody>
      </p:sp>
    </p:spTree>
    <p:extLst>
      <p:ext uri="{BB962C8B-B14F-4D97-AF65-F5344CB8AC3E}">
        <p14:creationId xmlns:p14="http://schemas.microsoft.com/office/powerpoint/2010/main" val="3585819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7E9D-9444-4FED-AC37-66DFCF9230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62652B-66F7-9667-754B-2BB999946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0FB07C-68C2-114C-E161-C9F62D90CA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B1E0A2-62F1-AE5D-E576-50ADFC105E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3B99D7-6793-8783-D85C-E2FB131B46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80EFC-FB1E-85E5-9A78-917E099BF35E}"/>
              </a:ext>
            </a:extLst>
          </p:cNvPr>
          <p:cNvSpPr>
            <a:spLocks noGrp="1"/>
          </p:cNvSpPr>
          <p:nvPr>
            <p:ph type="dt" sz="half" idx="10"/>
          </p:nvPr>
        </p:nvSpPr>
        <p:spPr/>
        <p:txBody>
          <a:bodyPr/>
          <a:lstStyle/>
          <a:p>
            <a:fld id="{A74FD380-3216-5D48-872C-F64DD8D6C08F}" type="datetimeFigureOut">
              <a:rPr lang="en-US" smtClean="0"/>
              <a:t>5/3/2023</a:t>
            </a:fld>
            <a:endParaRPr lang="en-US"/>
          </a:p>
        </p:txBody>
      </p:sp>
      <p:sp>
        <p:nvSpPr>
          <p:cNvPr id="8" name="Footer Placeholder 7">
            <a:extLst>
              <a:ext uri="{FF2B5EF4-FFF2-40B4-BE49-F238E27FC236}">
                <a16:creationId xmlns:a16="http://schemas.microsoft.com/office/drawing/2014/main" id="{EE83EEDE-CF19-5A07-5009-A7DA63EB42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FFD784-7B19-A9E4-2B37-69F0F7931A18}"/>
              </a:ext>
            </a:extLst>
          </p:cNvPr>
          <p:cNvSpPr>
            <a:spLocks noGrp="1"/>
          </p:cNvSpPr>
          <p:nvPr>
            <p:ph type="sldNum" sz="quarter" idx="12"/>
          </p:nvPr>
        </p:nvSpPr>
        <p:spPr/>
        <p:txBody>
          <a:bodyPr/>
          <a:lstStyle/>
          <a:p>
            <a:fld id="{F91DE8C0-673D-E748-BBB9-5150D2D768D2}" type="slidenum">
              <a:rPr lang="en-US" smtClean="0"/>
              <a:t>‹#›</a:t>
            </a:fld>
            <a:endParaRPr lang="en-US"/>
          </a:p>
        </p:txBody>
      </p:sp>
    </p:spTree>
    <p:extLst>
      <p:ext uri="{BB962C8B-B14F-4D97-AF65-F5344CB8AC3E}">
        <p14:creationId xmlns:p14="http://schemas.microsoft.com/office/powerpoint/2010/main" val="3920036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CABA3-E26E-C180-CDB3-1DECCDEA75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59FB1D-2C5D-CC6C-EE70-CC1D61E66E7D}"/>
              </a:ext>
            </a:extLst>
          </p:cNvPr>
          <p:cNvSpPr>
            <a:spLocks noGrp="1"/>
          </p:cNvSpPr>
          <p:nvPr>
            <p:ph type="dt" sz="half" idx="10"/>
          </p:nvPr>
        </p:nvSpPr>
        <p:spPr/>
        <p:txBody>
          <a:bodyPr/>
          <a:lstStyle/>
          <a:p>
            <a:fld id="{A74FD380-3216-5D48-872C-F64DD8D6C08F}" type="datetimeFigureOut">
              <a:rPr lang="en-US" smtClean="0"/>
              <a:t>5/3/2023</a:t>
            </a:fld>
            <a:endParaRPr lang="en-US"/>
          </a:p>
        </p:txBody>
      </p:sp>
      <p:sp>
        <p:nvSpPr>
          <p:cNvPr id="4" name="Footer Placeholder 3">
            <a:extLst>
              <a:ext uri="{FF2B5EF4-FFF2-40B4-BE49-F238E27FC236}">
                <a16:creationId xmlns:a16="http://schemas.microsoft.com/office/drawing/2014/main" id="{AF1785E6-6CDA-7017-E652-06EA4BCC55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CD32F4-55A5-40B3-2398-341843133010}"/>
              </a:ext>
            </a:extLst>
          </p:cNvPr>
          <p:cNvSpPr>
            <a:spLocks noGrp="1"/>
          </p:cNvSpPr>
          <p:nvPr>
            <p:ph type="sldNum" sz="quarter" idx="12"/>
          </p:nvPr>
        </p:nvSpPr>
        <p:spPr/>
        <p:txBody>
          <a:bodyPr/>
          <a:lstStyle/>
          <a:p>
            <a:fld id="{F91DE8C0-673D-E748-BBB9-5150D2D768D2}" type="slidenum">
              <a:rPr lang="en-US" smtClean="0"/>
              <a:t>‹#›</a:t>
            </a:fld>
            <a:endParaRPr lang="en-US"/>
          </a:p>
        </p:txBody>
      </p:sp>
    </p:spTree>
    <p:extLst>
      <p:ext uri="{BB962C8B-B14F-4D97-AF65-F5344CB8AC3E}">
        <p14:creationId xmlns:p14="http://schemas.microsoft.com/office/powerpoint/2010/main" val="957305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2681E3-EBA3-B51B-2E21-0FAD77CE6F09}"/>
              </a:ext>
            </a:extLst>
          </p:cNvPr>
          <p:cNvSpPr>
            <a:spLocks noGrp="1"/>
          </p:cNvSpPr>
          <p:nvPr>
            <p:ph type="dt" sz="half" idx="10"/>
          </p:nvPr>
        </p:nvSpPr>
        <p:spPr/>
        <p:txBody>
          <a:bodyPr/>
          <a:lstStyle/>
          <a:p>
            <a:fld id="{A74FD380-3216-5D48-872C-F64DD8D6C08F}" type="datetimeFigureOut">
              <a:rPr lang="en-US" smtClean="0"/>
              <a:t>5/3/2023</a:t>
            </a:fld>
            <a:endParaRPr lang="en-US"/>
          </a:p>
        </p:txBody>
      </p:sp>
      <p:sp>
        <p:nvSpPr>
          <p:cNvPr id="3" name="Footer Placeholder 2">
            <a:extLst>
              <a:ext uri="{FF2B5EF4-FFF2-40B4-BE49-F238E27FC236}">
                <a16:creationId xmlns:a16="http://schemas.microsoft.com/office/drawing/2014/main" id="{4A49A19B-2DE7-9EE4-D046-0C8F686D1F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AF0C7F-9B6B-72D1-2E84-F5104D515F84}"/>
              </a:ext>
            </a:extLst>
          </p:cNvPr>
          <p:cNvSpPr>
            <a:spLocks noGrp="1"/>
          </p:cNvSpPr>
          <p:nvPr>
            <p:ph type="sldNum" sz="quarter" idx="12"/>
          </p:nvPr>
        </p:nvSpPr>
        <p:spPr/>
        <p:txBody>
          <a:bodyPr/>
          <a:lstStyle/>
          <a:p>
            <a:fld id="{F91DE8C0-673D-E748-BBB9-5150D2D768D2}" type="slidenum">
              <a:rPr lang="en-US" smtClean="0"/>
              <a:t>‹#›</a:t>
            </a:fld>
            <a:endParaRPr lang="en-US"/>
          </a:p>
        </p:txBody>
      </p:sp>
    </p:spTree>
    <p:extLst>
      <p:ext uri="{BB962C8B-B14F-4D97-AF65-F5344CB8AC3E}">
        <p14:creationId xmlns:p14="http://schemas.microsoft.com/office/powerpoint/2010/main" val="288676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C1EA-ED63-CA54-5C1B-FB9F0D9FE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B7A58E-9C99-7EFE-22E8-76AA1CBBBE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E6915B-832D-48FE-3836-44202FAE6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64DE27-D4C3-61B4-5DFB-ACCF76853594}"/>
              </a:ext>
            </a:extLst>
          </p:cNvPr>
          <p:cNvSpPr>
            <a:spLocks noGrp="1"/>
          </p:cNvSpPr>
          <p:nvPr>
            <p:ph type="dt" sz="half" idx="10"/>
          </p:nvPr>
        </p:nvSpPr>
        <p:spPr/>
        <p:txBody>
          <a:bodyPr/>
          <a:lstStyle/>
          <a:p>
            <a:fld id="{A74FD380-3216-5D48-872C-F64DD8D6C08F}" type="datetimeFigureOut">
              <a:rPr lang="en-US" smtClean="0"/>
              <a:t>5/3/2023</a:t>
            </a:fld>
            <a:endParaRPr lang="en-US"/>
          </a:p>
        </p:txBody>
      </p:sp>
      <p:sp>
        <p:nvSpPr>
          <p:cNvPr id="6" name="Footer Placeholder 5">
            <a:extLst>
              <a:ext uri="{FF2B5EF4-FFF2-40B4-BE49-F238E27FC236}">
                <a16:creationId xmlns:a16="http://schemas.microsoft.com/office/drawing/2014/main" id="{1408B963-69C3-317C-9A78-5152E0251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1B7BF-C06F-E172-0577-03BC36CC9508}"/>
              </a:ext>
            </a:extLst>
          </p:cNvPr>
          <p:cNvSpPr>
            <a:spLocks noGrp="1"/>
          </p:cNvSpPr>
          <p:nvPr>
            <p:ph type="sldNum" sz="quarter" idx="12"/>
          </p:nvPr>
        </p:nvSpPr>
        <p:spPr/>
        <p:txBody>
          <a:bodyPr/>
          <a:lstStyle/>
          <a:p>
            <a:fld id="{F91DE8C0-673D-E748-BBB9-5150D2D768D2}" type="slidenum">
              <a:rPr lang="en-US" smtClean="0"/>
              <a:t>‹#›</a:t>
            </a:fld>
            <a:endParaRPr lang="en-US"/>
          </a:p>
        </p:txBody>
      </p:sp>
    </p:spTree>
    <p:extLst>
      <p:ext uri="{BB962C8B-B14F-4D97-AF65-F5344CB8AC3E}">
        <p14:creationId xmlns:p14="http://schemas.microsoft.com/office/powerpoint/2010/main" val="1788514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A785-CC47-C97F-AEC3-2F04B391A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6D83EF-E5A6-07C9-52ED-7B411895EB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CF18C2-6430-81FF-FBBA-8A158A2E15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CCEAB-B91E-185B-7168-54167D5AE503}"/>
              </a:ext>
            </a:extLst>
          </p:cNvPr>
          <p:cNvSpPr>
            <a:spLocks noGrp="1"/>
          </p:cNvSpPr>
          <p:nvPr>
            <p:ph type="dt" sz="half" idx="10"/>
          </p:nvPr>
        </p:nvSpPr>
        <p:spPr/>
        <p:txBody>
          <a:bodyPr/>
          <a:lstStyle/>
          <a:p>
            <a:fld id="{A74FD380-3216-5D48-872C-F64DD8D6C08F}" type="datetimeFigureOut">
              <a:rPr lang="en-US" smtClean="0"/>
              <a:t>5/3/2023</a:t>
            </a:fld>
            <a:endParaRPr lang="en-US"/>
          </a:p>
        </p:txBody>
      </p:sp>
      <p:sp>
        <p:nvSpPr>
          <p:cNvPr id="6" name="Footer Placeholder 5">
            <a:extLst>
              <a:ext uri="{FF2B5EF4-FFF2-40B4-BE49-F238E27FC236}">
                <a16:creationId xmlns:a16="http://schemas.microsoft.com/office/drawing/2014/main" id="{83BCE216-E3D6-6668-9E70-D09DA5658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AB653-8A26-8468-CF58-5A085047820C}"/>
              </a:ext>
            </a:extLst>
          </p:cNvPr>
          <p:cNvSpPr>
            <a:spLocks noGrp="1"/>
          </p:cNvSpPr>
          <p:nvPr>
            <p:ph type="sldNum" sz="quarter" idx="12"/>
          </p:nvPr>
        </p:nvSpPr>
        <p:spPr/>
        <p:txBody>
          <a:bodyPr/>
          <a:lstStyle/>
          <a:p>
            <a:fld id="{F91DE8C0-673D-E748-BBB9-5150D2D768D2}" type="slidenum">
              <a:rPr lang="en-US" smtClean="0"/>
              <a:t>‹#›</a:t>
            </a:fld>
            <a:endParaRPr lang="en-US"/>
          </a:p>
        </p:txBody>
      </p:sp>
    </p:spTree>
    <p:extLst>
      <p:ext uri="{BB962C8B-B14F-4D97-AF65-F5344CB8AC3E}">
        <p14:creationId xmlns:p14="http://schemas.microsoft.com/office/powerpoint/2010/main" val="1017786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6DD6A8-374A-2A9A-22D3-5F6B259A9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A20175-0E8C-99D9-7CA6-83C17C571D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E1436-6164-AE24-F895-E8A4A635D6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FD380-3216-5D48-872C-F64DD8D6C08F}" type="datetimeFigureOut">
              <a:rPr lang="en-US" smtClean="0"/>
              <a:t>5/3/2023</a:t>
            </a:fld>
            <a:endParaRPr lang="en-US"/>
          </a:p>
        </p:txBody>
      </p:sp>
      <p:sp>
        <p:nvSpPr>
          <p:cNvPr id="5" name="Footer Placeholder 4">
            <a:extLst>
              <a:ext uri="{FF2B5EF4-FFF2-40B4-BE49-F238E27FC236}">
                <a16:creationId xmlns:a16="http://schemas.microsoft.com/office/drawing/2014/main" id="{95E69AE6-D2F8-FF26-EF08-02BED783F1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1B504F-1519-07C7-8914-7CDF499A89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DE8C0-673D-E748-BBB9-5150D2D768D2}" type="slidenum">
              <a:rPr lang="en-US" smtClean="0"/>
              <a:t>‹#›</a:t>
            </a:fld>
            <a:endParaRPr lang="en-US"/>
          </a:p>
        </p:txBody>
      </p:sp>
    </p:spTree>
    <p:extLst>
      <p:ext uri="{BB962C8B-B14F-4D97-AF65-F5344CB8AC3E}">
        <p14:creationId xmlns:p14="http://schemas.microsoft.com/office/powerpoint/2010/main" val="2663787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2.illinois.gov/idhhc/licensure/Pages/DirectoryHome.aspx"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ilcadv.org/envision-illinois/?type=14" TargetMode="Externa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hyperlink" Target="https://ilfamilyviolence.icjia-api.cloud/uploads/PROTOCOL_FOR_PWDOA_LAW_ENFORCEMENT_FINAL_0506a8fd74.pdf" TargetMode="External"/><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autisticadvocacy.org/wp-content/uploads/2021/07/One-Idea-Per-Line.pdf" TargetMode="External"/><Relationship Id="rId5" Type="http://schemas.openxmlformats.org/officeDocument/2006/relationships/hyperlink" Target="https://www.ohchr.org/en/special-procedures/sr-disability/international-principles-and-guidelines-access-justice-persons-disabilities" TargetMode="External"/><Relationship Id="rId4" Type="http://schemas.openxmlformats.org/officeDocument/2006/relationships/hyperlink" Target="https://ilfamilyviolence.icjia-api.cloud/uploads/PWD_OA_Prosecutor_Protocol_FINAL_53291725ad.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2.illinois.gov/idhhc/licensure/Pages/DirectoryHome.aspx" TargetMode="External"/><Relationship Id="rId7"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2.illinois.gov/aging/Engage/Pages/default.aspx" TargetMode="External"/><Relationship Id="rId5" Type="http://schemas.openxmlformats.org/officeDocument/2006/relationships/hyperlink" Target="https://iltech.org/about/about-us/" TargetMode="External"/><Relationship Id="rId4" Type="http://schemas.openxmlformats.org/officeDocument/2006/relationships/hyperlink" Target="https://www.incil.org/locat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pexels.com/photo/lawyers-looking-at-documents-4427545/" TargetMode="External"/><Relationship Id="rId5" Type="http://schemas.openxmlformats.org/officeDocument/2006/relationships/image" Target="../media/image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D28959-D4B3-C675-39AA-A187A7485020}"/>
              </a:ext>
            </a:extLst>
          </p:cNvPr>
          <p:cNvSpPr>
            <a:spLocks noGrp="1"/>
          </p:cNvSpPr>
          <p:nvPr>
            <p:ph type="ctrTitle"/>
          </p:nvPr>
        </p:nvSpPr>
        <p:spPr>
          <a:xfrm>
            <a:off x="851153" y="788461"/>
            <a:ext cx="5925989" cy="3167510"/>
          </a:xfrm>
        </p:spPr>
        <p:txBody>
          <a:bodyPr anchor="b">
            <a:normAutofit/>
          </a:bodyPr>
          <a:lstStyle/>
          <a:p>
            <a:pPr algn="r"/>
            <a:r>
              <a:rPr lang="en-US" dirty="0">
                <a:latin typeface="Tahoma" panose="020B0604030504040204" pitchFamily="34" charset="0"/>
                <a:ea typeface="Tahoma" panose="020B0604030504040204" pitchFamily="34" charset="0"/>
                <a:cs typeface="Tahoma" panose="020B0604030504040204" pitchFamily="34" charset="0"/>
              </a:rPr>
              <a:t>Communication strategies</a:t>
            </a:r>
          </a:p>
        </p:txBody>
      </p:sp>
      <p:sp>
        <p:nvSpPr>
          <p:cNvPr id="3" name="Subtitle 2">
            <a:extLst>
              <a:ext uri="{FF2B5EF4-FFF2-40B4-BE49-F238E27FC236}">
                <a16:creationId xmlns:a16="http://schemas.microsoft.com/office/drawing/2014/main" id="{90D29C35-20BB-BACF-F50C-F4F211343F79}"/>
              </a:ext>
            </a:extLst>
          </p:cNvPr>
          <p:cNvSpPr>
            <a:spLocks noGrp="1"/>
          </p:cNvSpPr>
          <p:nvPr>
            <p:ph type="subTitle" idx="1"/>
          </p:nvPr>
        </p:nvSpPr>
        <p:spPr>
          <a:xfrm>
            <a:off x="697300" y="4212128"/>
            <a:ext cx="6966346" cy="1312657"/>
          </a:xfrm>
        </p:spPr>
        <p:txBody>
          <a:bodyPr anchor="t">
            <a:normAutofit/>
          </a:bodyPr>
          <a:lstStyle/>
          <a:p>
            <a:pPr algn="r"/>
            <a:r>
              <a:rPr lang="en-US" sz="2800" dirty="0">
                <a:latin typeface="Tahoma" panose="020B0604030504040204" pitchFamily="34" charset="0"/>
                <a:ea typeface="Tahoma" panose="020B0604030504040204" pitchFamily="34" charset="0"/>
                <a:cs typeface="Tahoma" panose="020B0604030504040204" pitchFamily="34" charset="0"/>
              </a:rPr>
              <a:t>Working with people with disabilities and older adults who have experienced harm through domestic violence</a:t>
            </a:r>
          </a:p>
          <a:p>
            <a:pPr algn="r"/>
            <a:endParaRPr lang="en-US" dirty="0"/>
          </a:p>
        </p:txBody>
      </p:sp>
      <p:pic>
        <p:nvPicPr>
          <p:cNvPr id="4" name="Picture 3"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C9FD0F21-178A-EF7F-9F0D-E4AC4EABC297}"/>
              </a:ext>
            </a:extLst>
          </p:cNvPr>
          <p:cNvPicPr>
            <a:picLocks noChangeAspect="1"/>
          </p:cNvPicPr>
          <p:nvPr/>
        </p:nvPicPr>
        <p:blipFill>
          <a:blip r:embed="rId3"/>
          <a:stretch>
            <a:fillRect/>
          </a:stretch>
        </p:blipFill>
        <p:spPr>
          <a:xfrm>
            <a:off x="8576720" y="537062"/>
            <a:ext cx="2487168" cy="2487168"/>
          </a:xfrm>
          <a:prstGeom prst="rect">
            <a:avLst/>
          </a:prstGeom>
        </p:spPr>
      </p:pic>
      <p:sp>
        <p:nvSpPr>
          <p:cNvPr id="6" name="TextBox 5">
            <a:extLst>
              <a:ext uri="{FF2B5EF4-FFF2-40B4-BE49-F238E27FC236}">
                <a16:creationId xmlns:a16="http://schemas.microsoft.com/office/drawing/2014/main" id="{27837CC2-7A54-BC9C-DAB8-99225062FD4F}"/>
              </a:ext>
            </a:extLst>
          </p:cNvPr>
          <p:cNvSpPr txBox="1"/>
          <p:nvPr/>
        </p:nvSpPr>
        <p:spPr>
          <a:xfrm>
            <a:off x="7857052" y="3042577"/>
            <a:ext cx="3528052" cy="1169551"/>
          </a:xfrm>
          <a:prstGeom prst="rect">
            <a:avLst/>
          </a:prstGeom>
          <a:noFill/>
        </p:spPr>
        <p:txBody>
          <a:bodyPr wrap="square">
            <a:spAutoFit/>
          </a:bodyPr>
          <a:lstStyle/>
          <a:p>
            <a:pPr marL="0" marR="0">
              <a:spcBef>
                <a:spcPts val="0"/>
              </a:spcBef>
              <a:spcAft>
                <a:spcPts val="0"/>
              </a:spcAft>
            </a:pPr>
            <a:r>
              <a:rPr lang="en-US" sz="1000" baseline="0" dirty="0">
                <a:effectLst/>
                <a:latin typeface="Arial" panose="020B0604020202020204" pitchFamily="34" charset="0"/>
                <a:ea typeface="Times New Roman" panose="02020603050405020304" pitchFamily="18" charset="0"/>
              </a:rPr>
              <a:t>This project was supported by Grant No. 2019-WE-AX-0009 awarded by the Office on Violence Against Women, U.S. Department of Justice.  The opinions, findings, conclusions, and recommendations expressed in this publication/program/exhibition are those of the author(s) and do not necessarily reflect the views of the Department of Justice, Office on Violence Against Women.</a:t>
            </a:r>
            <a:endParaRPr lang="en-US" sz="1000" baseline="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5959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1043631" y="873940"/>
            <a:ext cx="4928291" cy="1035781"/>
          </a:xfrm>
        </p:spPr>
        <p:txBody>
          <a:bodyPr anchor="ctr">
            <a:normAutofit/>
          </a:bodyPr>
          <a:lstStyle/>
          <a:p>
            <a:r>
              <a:rPr lang="en-US" dirty="0">
                <a:latin typeface="Tahoma" panose="020B0604030504040204" pitchFamily="34" charset="0"/>
                <a:ea typeface="Tahoma" panose="020B0604030504040204" pitchFamily="34" charset="0"/>
                <a:cs typeface="Tahoma" panose="020B0604030504040204" pitchFamily="34" charset="0"/>
              </a:rPr>
              <a:t>Helpful Tip -3</a:t>
            </a:r>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1045030" y="2305531"/>
            <a:ext cx="2680304" cy="3896313"/>
          </a:xfrm>
        </p:spPr>
        <p:txBody>
          <a:bodyPr anchor="ctr">
            <a:normAutofit/>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p>
          <a:p>
            <a:endParaRPr lang="en-US" sz="1800" dirty="0"/>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Content Placeholder 5" descr="A picture containing icon&#10;&#10;Description automatically generated">
            <a:extLst>
              <a:ext uri="{FF2B5EF4-FFF2-40B4-BE49-F238E27FC236}">
                <a16:creationId xmlns:a16="http://schemas.microsoft.com/office/drawing/2014/main" id="{8E9E2BA2-07B9-625B-F07D-916B15C371B8}"/>
              </a:ext>
            </a:extLst>
          </p:cNvPr>
          <p:cNvPicPr>
            <a:picLocks noChangeAspect="1"/>
          </p:cNvPicPr>
          <p:nvPr/>
        </p:nvPicPr>
        <p:blipFill>
          <a:blip r:embed="rId3"/>
          <a:stretch>
            <a:fillRect/>
          </a:stretch>
        </p:blipFill>
        <p:spPr>
          <a:xfrm>
            <a:off x="9925930" y="228980"/>
            <a:ext cx="1625990" cy="1625990"/>
          </a:xfrm>
          <a:prstGeom prst="rect">
            <a:avLst/>
          </a:prstGeom>
        </p:spPr>
      </p:pic>
      <p:pic>
        <p:nvPicPr>
          <p:cNvPr id="17" name="Picture 16" descr="A stick figure standing and pointing up with one arm. There is a light bulb over the figure's head to indicate they just had an idea.">
            <a:extLst>
              <a:ext uri="{FF2B5EF4-FFF2-40B4-BE49-F238E27FC236}">
                <a16:creationId xmlns:a16="http://schemas.microsoft.com/office/drawing/2014/main" id="{64396865-F68D-BD15-372B-0A8503FDC4BC}"/>
              </a:ext>
            </a:extLst>
          </p:cNvPr>
          <p:cNvPicPr>
            <a:picLocks noChangeAspect="1"/>
          </p:cNvPicPr>
          <p:nvPr/>
        </p:nvPicPr>
        <p:blipFill>
          <a:blip r:embed="rId4"/>
          <a:stretch>
            <a:fillRect/>
          </a:stretch>
        </p:blipFill>
        <p:spPr>
          <a:xfrm>
            <a:off x="1043631" y="2205395"/>
            <a:ext cx="1790700" cy="3848100"/>
          </a:xfrm>
          <a:prstGeom prst="rect">
            <a:avLst/>
          </a:prstGeom>
        </p:spPr>
      </p:pic>
      <p:sp>
        <p:nvSpPr>
          <p:cNvPr id="18" name="TextBox 17">
            <a:extLst>
              <a:ext uri="{FF2B5EF4-FFF2-40B4-BE49-F238E27FC236}">
                <a16:creationId xmlns:a16="http://schemas.microsoft.com/office/drawing/2014/main" id="{7009BD05-3877-8B9B-2891-3195C11195DD}"/>
              </a:ext>
            </a:extLst>
          </p:cNvPr>
          <p:cNvSpPr txBox="1"/>
          <p:nvPr/>
        </p:nvSpPr>
        <p:spPr>
          <a:xfrm>
            <a:off x="3140765" y="2421285"/>
            <a:ext cx="8411155" cy="3888244"/>
          </a:xfrm>
          <a:prstGeom prst="rect">
            <a:avLst/>
          </a:prstGeom>
          <a:noFill/>
        </p:spPr>
        <p:txBody>
          <a:bodyPr wrap="square" rtlCol="0">
            <a:spAutoFit/>
          </a:bodyPr>
          <a:lstStyle/>
          <a:p>
            <a:pPr algn="ctr">
              <a:spcAft>
                <a:spcPts val="800"/>
              </a:spcAft>
            </a:pPr>
            <a:r>
              <a:rPr lang="en-US" sz="3200" b="1" dirty="0">
                <a:latin typeface="Tahoma" panose="020B0604030504040204" pitchFamily="34" charset="0"/>
                <a:ea typeface="Tahoma" panose="020B0604030504040204" pitchFamily="34" charset="0"/>
                <a:cs typeface="Tahoma" panose="020B0604030504040204" pitchFamily="34" charset="0"/>
              </a:rPr>
              <a:t>Trauma-informed interviewing</a:t>
            </a: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Acknowledge the trauma/pain</a:t>
            </a: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Focus on the individual’s experience rather than a sequential reporting of events</a:t>
            </a: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Reference the five senses during the interview </a:t>
            </a:r>
          </a:p>
          <a:p>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Russell Strand “The Forensic Experiential Trauma Interview ”</a:t>
            </a:r>
          </a:p>
        </p:txBody>
      </p:sp>
    </p:spTree>
    <p:extLst>
      <p:ext uri="{BB962C8B-B14F-4D97-AF65-F5344CB8AC3E}">
        <p14:creationId xmlns:p14="http://schemas.microsoft.com/office/powerpoint/2010/main" val="2842012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1043631" y="873940"/>
            <a:ext cx="4928291" cy="1035781"/>
          </a:xfrm>
        </p:spPr>
        <p:txBody>
          <a:bodyPr anchor="ctr">
            <a:normAutofit/>
          </a:bodyPr>
          <a:lstStyle/>
          <a:p>
            <a:r>
              <a:rPr lang="en-US" dirty="0">
                <a:latin typeface="Tahoma" panose="020B0604030504040204" pitchFamily="34" charset="0"/>
                <a:ea typeface="Tahoma" panose="020B0604030504040204" pitchFamily="34" charset="0"/>
                <a:cs typeface="Tahoma" panose="020B0604030504040204" pitchFamily="34" charset="0"/>
              </a:rPr>
              <a:t>Helpful Tip – 4</a:t>
            </a:r>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1045030" y="2305531"/>
            <a:ext cx="2680304" cy="3896313"/>
          </a:xfrm>
        </p:spPr>
        <p:txBody>
          <a:bodyPr anchor="ctr">
            <a:normAutofit/>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p>
          <a:p>
            <a:endParaRPr lang="en-US" sz="1800" dirty="0"/>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Content Placeholder 5" descr="A picture containing icon&#10;&#10;Description automatically generated">
            <a:extLst>
              <a:ext uri="{FF2B5EF4-FFF2-40B4-BE49-F238E27FC236}">
                <a16:creationId xmlns:a16="http://schemas.microsoft.com/office/drawing/2014/main" id="{8E9E2BA2-07B9-625B-F07D-916B15C371B8}"/>
              </a:ext>
            </a:extLst>
          </p:cNvPr>
          <p:cNvPicPr>
            <a:picLocks noChangeAspect="1"/>
          </p:cNvPicPr>
          <p:nvPr/>
        </p:nvPicPr>
        <p:blipFill>
          <a:blip r:embed="rId3"/>
          <a:stretch>
            <a:fillRect/>
          </a:stretch>
        </p:blipFill>
        <p:spPr>
          <a:xfrm>
            <a:off x="9925930" y="228980"/>
            <a:ext cx="1625990" cy="1625990"/>
          </a:xfrm>
          <a:prstGeom prst="rect">
            <a:avLst/>
          </a:prstGeom>
        </p:spPr>
      </p:pic>
      <p:pic>
        <p:nvPicPr>
          <p:cNvPr id="17" name="Picture 16" descr="A stick figure standing and pointing up with one arm. There is a light bulb over the figure's head to indicate they just had an idea.">
            <a:extLst>
              <a:ext uri="{FF2B5EF4-FFF2-40B4-BE49-F238E27FC236}">
                <a16:creationId xmlns:a16="http://schemas.microsoft.com/office/drawing/2014/main" id="{64396865-F68D-BD15-372B-0A8503FDC4BC}"/>
              </a:ext>
            </a:extLst>
          </p:cNvPr>
          <p:cNvPicPr>
            <a:picLocks noChangeAspect="1"/>
          </p:cNvPicPr>
          <p:nvPr/>
        </p:nvPicPr>
        <p:blipFill>
          <a:blip r:embed="rId4"/>
          <a:stretch>
            <a:fillRect/>
          </a:stretch>
        </p:blipFill>
        <p:spPr>
          <a:xfrm>
            <a:off x="1043631" y="2205395"/>
            <a:ext cx="1790700" cy="3848100"/>
          </a:xfrm>
          <a:prstGeom prst="rect">
            <a:avLst/>
          </a:prstGeom>
        </p:spPr>
      </p:pic>
      <p:sp>
        <p:nvSpPr>
          <p:cNvPr id="18" name="TextBox 17">
            <a:extLst>
              <a:ext uri="{FF2B5EF4-FFF2-40B4-BE49-F238E27FC236}">
                <a16:creationId xmlns:a16="http://schemas.microsoft.com/office/drawing/2014/main" id="{7009BD05-3877-8B9B-2891-3195C11195DD}"/>
              </a:ext>
            </a:extLst>
          </p:cNvPr>
          <p:cNvSpPr txBox="1"/>
          <p:nvPr/>
        </p:nvSpPr>
        <p:spPr>
          <a:xfrm>
            <a:off x="2834331" y="2222758"/>
            <a:ext cx="8717589" cy="4339650"/>
          </a:xfrm>
          <a:prstGeom prst="rect">
            <a:avLst/>
          </a:prstGeom>
          <a:noFill/>
        </p:spPr>
        <p:txBody>
          <a:bodyPr wrap="square" rtlCol="0">
            <a:spAutoFit/>
          </a:bodyPr>
          <a:lstStyle/>
          <a:p>
            <a:pPr algn="ctr">
              <a:spcAft>
                <a:spcPts val="800"/>
              </a:spcAft>
            </a:pPr>
            <a:r>
              <a:rPr lang="en-US" sz="3200" b="1" dirty="0">
                <a:latin typeface="Tahoma" panose="020B0604030504040204" pitchFamily="34" charset="0"/>
                <a:ea typeface="Tahoma" panose="020B0604030504040204" pitchFamily="34" charset="0"/>
                <a:cs typeface="Tahoma" panose="020B0604030504040204" pitchFamily="34" charset="0"/>
              </a:rPr>
              <a:t>Educate about Rights</a:t>
            </a:r>
          </a:p>
          <a:p>
            <a:pPr marL="457200" indent="-457200">
              <a:spcAft>
                <a:spcPts val="800"/>
              </a:spcAft>
              <a:buFont typeface="Arial" panose="020B0604020202020204" pitchFamily="34" charset="0"/>
              <a:buChar char="•"/>
            </a:pPr>
            <a:r>
              <a:rPr lang="en-US" sz="2800" b="1" dirty="0">
                <a:effectLst/>
                <a:latin typeface="Tahoma" panose="020B0604030504040204" pitchFamily="34" charset="0"/>
                <a:ea typeface="Tahoma" panose="020B0604030504040204" pitchFamily="34" charset="0"/>
                <a:cs typeface="Tahoma" panose="020B0604030504040204" pitchFamily="34" charset="0"/>
              </a:rPr>
              <a:t>Confidentiality</a:t>
            </a:r>
            <a:r>
              <a:rPr lang="en-US" sz="2800" dirty="0">
                <a:effectLst/>
                <a:latin typeface="Tahoma" panose="020B0604030504040204" pitchFamily="34" charset="0"/>
                <a:ea typeface="Tahoma" panose="020B0604030504040204" pitchFamily="34" charset="0"/>
                <a:cs typeface="Tahoma" panose="020B0604030504040204" pitchFamily="34" charset="0"/>
              </a:rPr>
              <a:t> – individuals with disabilities and older adults have a right to confidentiality. </a:t>
            </a:r>
          </a:p>
          <a:p>
            <a:pPr marL="914400" lvl="1" indent="-457200">
              <a:spcAft>
                <a:spcPts val="80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A</a:t>
            </a:r>
            <a:r>
              <a:rPr lang="en-US" sz="2400" dirty="0">
                <a:effectLst/>
                <a:latin typeface="Tahoma" panose="020B0604030504040204" pitchFamily="34" charset="0"/>
                <a:ea typeface="Tahoma" panose="020B0604030504040204" pitchFamily="34" charset="0"/>
                <a:cs typeface="Tahoma" panose="020B0604030504040204" pitchFamily="34" charset="0"/>
              </a:rPr>
              <a:t>rrange for a Sexual Assault/Domestic Violence Advocate to be present to support the person outside of the interviewing space to protect confidentiality. </a:t>
            </a:r>
          </a:p>
          <a:p>
            <a:pPr marL="914400" lvl="1" indent="-457200">
              <a:spcAft>
                <a:spcPts val="800"/>
              </a:spcAft>
              <a:buFont typeface="Arial" panose="020B0604020202020204" pitchFamily="34" charset="0"/>
              <a:buChar char="•"/>
            </a:pPr>
            <a:r>
              <a:rPr lang="en-US" sz="2400" dirty="0">
                <a:effectLst/>
                <a:latin typeface="Tahoma" panose="020B0604030504040204" pitchFamily="34" charset="0"/>
                <a:ea typeface="Tahoma" panose="020B0604030504040204" pitchFamily="34" charset="0"/>
                <a:cs typeface="Tahoma" panose="020B0604030504040204" pitchFamily="34" charset="0"/>
              </a:rPr>
              <a:t>Respect and protect the confidentiality and the wishes of the person who was harmed regarding the notification and participation of others throughout the investigation.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329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C8BC2B-A82B-2DC2-48A0-D2DB85BEF24B}"/>
              </a:ext>
            </a:extLst>
          </p:cNvPr>
          <p:cNvSpPr>
            <a:spLocks noGrp="1"/>
          </p:cNvSpPr>
          <p:nvPr>
            <p:ph type="title"/>
          </p:nvPr>
        </p:nvSpPr>
        <p:spPr>
          <a:xfrm>
            <a:off x="1113810" y="2960715"/>
            <a:ext cx="4300212" cy="2559551"/>
          </a:xfrm>
        </p:spPr>
        <p:txBody>
          <a:bodyPr vert="horz" lIns="91440" tIns="45720" rIns="91440" bIns="45720" rtlCol="0" anchor="t">
            <a:normAutofit/>
          </a:bodyPr>
          <a:lstStyle/>
          <a:p>
            <a:pPr algn="ctr">
              <a:lnSpc>
                <a:spcPct val="150000"/>
              </a:lnSpc>
            </a:pPr>
            <a:r>
              <a:rPr lang="en-US" sz="4600" dirty="0">
                <a:latin typeface="Tahoma" panose="020B0604030504040204" pitchFamily="34" charset="0"/>
                <a:ea typeface="Tahoma" panose="020B0604030504040204" pitchFamily="34" charset="0"/>
                <a:cs typeface="Tahoma" panose="020B0604030504040204" pitchFamily="34" charset="0"/>
              </a:rPr>
              <a:t>Communication Supports</a:t>
            </a:r>
            <a:endParaRPr lang="en-US" sz="46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19768FE7-F54B-E1D5-ED15-5B5BD0A21897}"/>
              </a:ext>
            </a:extLst>
          </p:cNvPr>
          <p:cNvPicPr>
            <a:picLocks noChangeAspect="1"/>
          </p:cNvPicPr>
          <p:nvPr/>
        </p:nvPicPr>
        <p:blipFill>
          <a:blip r:embed="rId3"/>
          <a:stretch>
            <a:fillRect/>
          </a:stretch>
        </p:blipFill>
        <p:spPr>
          <a:xfrm>
            <a:off x="1084074" y="1064061"/>
            <a:ext cx="1487800" cy="1487800"/>
          </a:xfrm>
          <a:prstGeom prst="rect">
            <a:avLst/>
          </a:prstGeom>
        </p:spPr>
      </p:pic>
      <p:pic>
        <p:nvPicPr>
          <p:cNvPr id="33" name="Picture 32" descr="This picture shows five different communication strategies - two hands making signs for an ASL interpreter; the Braille alphabet; an ear with a hearing aid; an augmented communication device; a notepad and pen. Each item is labeled in text underneath">
            <a:extLst>
              <a:ext uri="{FF2B5EF4-FFF2-40B4-BE49-F238E27FC236}">
                <a16:creationId xmlns:a16="http://schemas.microsoft.com/office/drawing/2014/main" id="{3BA0683A-DDD3-3477-1B14-0F617A025447}"/>
              </a:ext>
            </a:extLst>
          </p:cNvPr>
          <p:cNvPicPr>
            <a:picLocks noChangeAspect="1"/>
          </p:cNvPicPr>
          <p:nvPr/>
        </p:nvPicPr>
        <p:blipFill rotWithShape="1">
          <a:blip r:embed="rId4"/>
          <a:srcRect l="3241" t="2504" r="1205" b="2504"/>
          <a:stretch/>
        </p:blipFill>
        <p:spPr>
          <a:xfrm>
            <a:off x="6064144" y="762000"/>
            <a:ext cx="5380692" cy="5334000"/>
          </a:xfrm>
          <a:prstGeom prst="rect">
            <a:avLst/>
          </a:prstGeom>
        </p:spPr>
      </p:pic>
    </p:spTree>
    <p:extLst>
      <p:ext uri="{BB962C8B-B14F-4D97-AF65-F5344CB8AC3E}">
        <p14:creationId xmlns:p14="http://schemas.microsoft.com/office/powerpoint/2010/main" val="2606361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808638" y="386930"/>
            <a:ext cx="9236700" cy="1188950"/>
          </a:xfrm>
        </p:spPr>
        <p:txBody>
          <a:bodyPr anchor="b">
            <a:normAutofit fontScale="90000"/>
          </a:bodyPr>
          <a:lstStyle/>
          <a:p>
            <a:r>
              <a:rPr lang="en-US" sz="5000" dirty="0">
                <a:latin typeface="Tahoma" panose="020B0604030504040204" pitchFamily="34" charset="0"/>
                <a:ea typeface="Tahoma" panose="020B0604030504040204" pitchFamily="34" charset="0"/>
                <a:cs typeface="Tahoma" panose="020B0604030504040204" pitchFamily="34" charset="0"/>
              </a:rPr>
              <a:t>ADA – </a:t>
            </a:r>
            <a:br>
              <a:rPr lang="en-US" sz="5000" dirty="0">
                <a:latin typeface="Tahoma" panose="020B0604030504040204" pitchFamily="34" charset="0"/>
                <a:ea typeface="Tahoma" panose="020B0604030504040204" pitchFamily="34" charset="0"/>
                <a:cs typeface="Tahoma" panose="020B0604030504040204" pitchFamily="34" charset="0"/>
              </a:rPr>
            </a:br>
            <a:r>
              <a:rPr lang="en-US" sz="5000" dirty="0">
                <a:latin typeface="Tahoma" panose="020B0604030504040204" pitchFamily="34" charset="0"/>
                <a:ea typeface="Tahoma" panose="020B0604030504040204" pitchFamily="34" charset="0"/>
                <a:cs typeface="Tahoma" panose="020B0604030504040204" pitchFamily="34" charset="0"/>
              </a:rPr>
              <a:t>American with Disabilities Act, 1990</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793660" y="2392471"/>
            <a:ext cx="10143668" cy="3958453"/>
          </a:xfrm>
        </p:spPr>
        <p:txBody>
          <a:bodyPr anchor="ctr">
            <a:normAutofit fontScale="62500" lnSpcReduction="20000"/>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ctr">
              <a:spcAft>
                <a:spcPts val="600"/>
              </a:spcAft>
              <a:buNone/>
            </a:pPr>
            <a:r>
              <a:rPr lang="en-US" sz="4500" b="1" dirty="0">
                <a:latin typeface="Tahoma" panose="020B0604030504040204" pitchFamily="34" charset="0"/>
                <a:ea typeface="Tahoma" panose="020B0604030504040204" pitchFamily="34" charset="0"/>
                <a:cs typeface="Tahoma" panose="020B0604030504040204" pitchFamily="34" charset="0"/>
              </a:rPr>
              <a:t>Requirements for Effective Communication with People who are Deaf or Hard of Hearing</a:t>
            </a:r>
          </a:p>
          <a:p>
            <a:pPr>
              <a:spcAft>
                <a:spcPts val="600"/>
              </a:spcAft>
            </a:pPr>
            <a:r>
              <a:rPr lang="en-US" sz="4000" dirty="0">
                <a:latin typeface="Tahoma" panose="020B0604030504040204" pitchFamily="34" charset="0"/>
                <a:ea typeface="Tahoma" panose="020B0604030504040204" pitchFamily="34" charset="0"/>
                <a:cs typeface="Tahoma" panose="020B0604030504040204" pitchFamily="34" charset="0"/>
              </a:rPr>
              <a:t>Law enforcement:</a:t>
            </a:r>
          </a:p>
          <a:p>
            <a:pPr lvl="1">
              <a:spcAft>
                <a:spcPts val="600"/>
              </a:spcAft>
            </a:pPr>
            <a:r>
              <a:rPr lang="en-US" sz="4000" dirty="0">
                <a:latin typeface="Tahoma" panose="020B0604030504040204" pitchFamily="34" charset="0"/>
                <a:ea typeface="Tahoma" panose="020B0604030504040204" pitchFamily="34" charset="0"/>
                <a:cs typeface="Tahoma" panose="020B0604030504040204" pitchFamily="34" charset="0"/>
              </a:rPr>
              <a:t>Must provide communication aids and services needed to communicate effectively</a:t>
            </a:r>
          </a:p>
          <a:p>
            <a:pPr lvl="1">
              <a:spcAft>
                <a:spcPts val="600"/>
              </a:spcAft>
            </a:pPr>
            <a:r>
              <a:rPr lang="en-US" sz="4000" dirty="0">
                <a:latin typeface="Tahoma" panose="020B0604030504040204" pitchFamily="34" charset="0"/>
                <a:ea typeface="Tahoma" panose="020B0604030504040204" pitchFamily="34" charset="0"/>
                <a:cs typeface="Tahoma" panose="020B0604030504040204" pitchFamily="34" charset="0"/>
              </a:rPr>
              <a:t>Cannot charge the person for the communication aids or services provided</a:t>
            </a:r>
          </a:p>
          <a:p>
            <a:pPr lvl="1">
              <a:spcAft>
                <a:spcPts val="600"/>
              </a:spcAft>
            </a:pPr>
            <a:r>
              <a:rPr lang="en-US" sz="4000" dirty="0">
                <a:latin typeface="Tahoma" panose="020B0604030504040204" pitchFamily="34" charset="0"/>
                <a:ea typeface="Tahoma" panose="020B0604030504040204" pitchFamily="34" charset="0"/>
                <a:cs typeface="Tahoma" panose="020B0604030504040204" pitchFamily="34" charset="0"/>
              </a:rPr>
              <a:t>Must provide interpreters who can interpret effectively, accurately and impartially, when needed</a:t>
            </a:r>
          </a:p>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p>
          <a:p>
            <a:endParaRPr lang="en-US" sz="2400" dirty="0"/>
          </a:p>
        </p:txBody>
      </p:sp>
      <p:pic>
        <p:nvPicPr>
          <p:cNvPr id="4" name="Picture 3"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F82DB099-D184-3B44-EE8D-016BA02F4346}"/>
              </a:ext>
            </a:extLst>
          </p:cNvPr>
          <p:cNvPicPr>
            <a:picLocks noChangeAspect="1"/>
          </p:cNvPicPr>
          <p:nvPr/>
        </p:nvPicPr>
        <p:blipFill>
          <a:blip r:embed="rId3"/>
          <a:stretch>
            <a:fillRect/>
          </a:stretch>
        </p:blipFill>
        <p:spPr>
          <a:xfrm>
            <a:off x="10110076" y="255046"/>
            <a:ext cx="1487800" cy="1487800"/>
          </a:xfrm>
          <a:prstGeom prst="rect">
            <a:avLst/>
          </a:prstGeom>
        </p:spPr>
      </p:pic>
    </p:spTree>
    <p:extLst>
      <p:ext uri="{BB962C8B-B14F-4D97-AF65-F5344CB8AC3E}">
        <p14:creationId xmlns:p14="http://schemas.microsoft.com/office/powerpoint/2010/main" val="967213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1043631" y="873940"/>
            <a:ext cx="4928291" cy="1035781"/>
          </a:xfrm>
        </p:spPr>
        <p:txBody>
          <a:bodyPr anchor="ctr">
            <a:normAutofit/>
          </a:bodyPr>
          <a:lstStyle/>
          <a:p>
            <a:r>
              <a:rPr lang="en-US" dirty="0">
                <a:latin typeface="Tahoma" panose="020B0604030504040204" pitchFamily="34" charset="0"/>
                <a:ea typeface="Tahoma" panose="020B0604030504040204" pitchFamily="34" charset="0"/>
                <a:cs typeface="Tahoma" panose="020B0604030504040204" pitchFamily="34" charset="0"/>
              </a:rPr>
              <a:t>Helpful Tip - 5</a:t>
            </a:r>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1045030" y="2305531"/>
            <a:ext cx="2680304" cy="3896313"/>
          </a:xfrm>
        </p:spPr>
        <p:txBody>
          <a:bodyPr anchor="ctr">
            <a:normAutofit/>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p>
          <a:p>
            <a:endParaRPr lang="en-US" sz="1800" dirty="0"/>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Content Placeholder 5" descr="A picture containing icon&#10;&#10;Description automatically generated">
            <a:extLst>
              <a:ext uri="{FF2B5EF4-FFF2-40B4-BE49-F238E27FC236}">
                <a16:creationId xmlns:a16="http://schemas.microsoft.com/office/drawing/2014/main" id="{8E9E2BA2-07B9-625B-F07D-916B15C371B8}"/>
              </a:ext>
            </a:extLst>
          </p:cNvPr>
          <p:cNvPicPr>
            <a:picLocks noChangeAspect="1"/>
          </p:cNvPicPr>
          <p:nvPr/>
        </p:nvPicPr>
        <p:blipFill>
          <a:blip r:embed="rId3"/>
          <a:stretch>
            <a:fillRect/>
          </a:stretch>
        </p:blipFill>
        <p:spPr>
          <a:xfrm>
            <a:off x="9925930" y="228980"/>
            <a:ext cx="1625990" cy="1625990"/>
          </a:xfrm>
          <a:prstGeom prst="rect">
            <a:avLst/>
          </a:prstGeom>
        </p:spPr>
      </p:pic>
      <p:pic>
        <p:nvPicPr>
          <p:cNvPr id="17" name="Picture 16" descr="A stick figure standing and pointing up with one arm. There is a light bulb over the figure's head to indicate they just had an idea.">
            <a:extLst>
              <a:ext uri="{FF2B5EF4-FFF2-40B4-BE49-F238E27FC236}">
                <a16:creationId xmlns:a16="http://schemas.microsoft.com/office/drawing/2014/main" id="{64396865-F68D-BD15-372B-0A8503FDC4BC}"/>
              </a:ext>
            </a:extLst>
          </p:cNvPr>
          <p:cNvPicPr>
            <a:picLocks noChangeAspect="1"/>
          </p:cNvPicPr>
          <p:nvPr/>
        </p:nvPicPr>
        <p:blipFill>
          <a:blip r:embed="rId4"/>
          <a:stretch>
            <a:fillRect/>
          </a:stretch>
        </p:blipFill>
        <p:spPr>
          <a:xfrm>
            <a:off x="1043631" y="2205395"/>
            <a:ext cx="1790700" cy="3848100"/>
          </a:xfrm>
          <a:prstGeom prst="rect">
            <a:avLst/>
          </a:prstGeom>
        </p:spPr>
      </p:pic>
      <p:sp>
        <p:nvSpPr>
          <p:cNvPr id="18" name="TextBox 17">
            <a:extLst>
              <a:ext uri="{FF2B5EF4-FFF2-40B4-BE49-F238E27FC236}">
                <a16:creationId xmlns:a16="http://schemas.microsoft.com/office/drawing/2014/main" id="{7009BD05-3877-8B9B-2891-3195C11195DD}"/>
              </a:ext>
            </a:extLst>
          </p:cNvPr>
          <p:cNvSpPr txBox="1"/>
          <p:nvPr/>
        </p:nvSpPr>
        <p:spPr>
          <a:xfrm>
            <a:off x="3318933" y="2408116"/>
            <a:ext cx="8551334"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Speak directly to the individual who is deaf or hard of hearing, rather than the interpreter.</a:t>
            </a:r>
          </a:p>
          <a:p>
            <a:endParaRPr lang="en-US" sz="32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In cases of domestic violence, best practice is NOT to use a family member or other household member to interpret for the deaf/hard of hearing individual.</a:t>
            </a:r>
          </a:p>
        </p:txBody>
      </p:sp>
    </p:spTree>
    <p:extLst>
      <p:ext uri="{BB962C8B-B14F-4D97-AF65-F5344CB8AC3E}">
        <p14:creationId xmlns:p14="http://schemas.microsoft.com/office/powerpoint/2010/main" val="2427237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1043631" y="873940"/>
            <a:ext cx="4928291" cy="1035781"/>
          </a:xfrm>
        </p:spPr>
        <p:txBody>
          <a:bodyPr anchor="ctr">
            <a:normAutofit/>
          </a:bodyPr>
          <a:lstStyle/>
          <a:p>
            <a:r>
              <a:rPr lang="en-US" dirty="0">
                <a:latin typeface="Tahoma" panose="020B0604030504040204" pitchFamily="34" charset="0"/>
                <a:ea typeface="Tahoma" panose="020B0604030504040204" pitchFamily="34" charset="0"/>
                <a:cs typeface="Tahoma" panose="020B0604030504040204" pitchFamily="34" charset="0"/>
              </a:rPr>
              <a:t>Helpful Tip - 6</a:t>
            </a:r>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1045030" y="2305531"/>
            <a:ext cx="2680304" cy="3896313"/>
          </a:xfrm>
        </p:spPr>
        <p:txBody>
          <a:bodyPr anchor="ctr">
            <a:normAutofit/>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p>
          <a:p>
            <a:endParaRPr lang="en-US" sz="1800" dirty="0"/>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Content Placeholder 5" descr="A picture containing icon&#10;&#10;Description automatically generated">
            <a:extLst>
              <a:ext uri="{FF2B5EF4-FFF2-40B4-BE49-F238E27FC236}">
                <a16:creationId xmlns:a16="http://schemas.microsoft.com/office/drawing/2014/main" id="{8E9E2BA2-07B9-625B-F07D-916B15C371B8}"/>
              </a:ext>
            </a:extLst>
          </p:cNvPr>
          <p:cNvPicPr>
            <a:picLocks noChangeAspect="1"/>
          </p:cNvPicPr>
          <p:nvPr/>
        </p:nvPicPr>
        <p:blipFill>
          <a:blip r:embed="rId3"/>
          <a:stretch>
            <a:fillRect/>
          </a:stretch>
        </p:blipFill>
        <p:spPr>
          <a:xfrm>
            <a:off x="9925930" y="228980"/>
            <a:ext cx="1625990" cy="1625990"/>
          </a:xfrm>
          <a:prstGeom prst="rect">
            <a:avLst/>
          </a:prstGeom>
        </p:spPr>
      </p:pic>
      <p:pic>
        <p:nvPicPr>
          <p:cNvPr id="17" name="Picture 16" descr="A stick figure standing and pointing up with one arm. There is a light bulb over the figure's head to indicate they just had an idea.">
            <a:extLst>
              <a:ext uri="{FF2B5EF4-FFF2-40B4-BE49-F238E27FC236}">
                <a16:creationId xmlns:a16="http://schemas.microsoft.com/office/drawing/2014/main" id="{64396865-F68D-BD15-372B-0A8503FDC4BC}"/>
              </a:ext>
            </a:extLst>
          </p:cNvPr>
          <p:cNvPicPr>
            <a:picLocks noChangeAspect="1"/>
          </p:cNvPicPr>
          <p:nvPr/>
        </p:nvPicPr>
        <p:blipFill>
          <a:blip r:embed="rId4"/>
          <a:stretch>
            <a:fillRect/>
          </a:stretch>
        </p:blipFill>
        <p:spPr>
          <a:xfrm>
            <a:off x="1043631" y="2205395"/>
            <a:ext cx="1790700" cy="3848100"/>
          </a:xfrm>
          <a:prstGeom prst="rect">
            <a:avLst/>
          </a:prstGeom>
        </p:spPr>
      </p:pic>
      <p:sp>
        <p:nvSpPr>
          <p:cNvPr id="18" name="TextBox 17">
            <a:extLst>
              <a:ext uri="{FF2B5EF4-FFF2-40B4-BE49-F238E27FC236}">
                <a16:creationId xmlns:a16="http://schemas.microsoft.com/office/drawing/2014/main" id="{7009BD05-3877-8B9B-2891-3195C11195DD}"/>
              </a:ext>
            </a:extLst>
          </p:cNvPr>
          <p:cNvSpPr txBox="1"/>
          <p:nvPr/>
        </p:nvSpPr>
        <p:spPr>
          <a:xfrm>
            <a:off x="3725333" y="2408116"/>
            <a:ext cx="7826587" cy="4524315"/>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Did you know ASL  interpreters are required to have a license to provide interpreting services?</a:t>
            </a:r>
          </a:p>
          <a:p>
            <a:endParaRPr lang="en-US" sz="3200" dirty="0">
              <a:latin typeface="Tahoma" panose="020B0604030504040204" pitchFamily="34" charset="0"/>
              <a:ea typeface="Tahoma" panose="020B0604030504040204" pitchFamily="34" charset="0"/>
              <a:cs typeface="Tahoma" panose="020B0604030504040204" pitchFamily="34" charset="0"/>
            </a:endParaRPr>
          </a:p>
          <a:p>
            <a:r>
              <a:rPr lang="en-US" sz="3200" dirty="0">
                <a:latin typeface="Tahoma" panose="020B0604030504040204" pitchFamily="34" charset="0"/>
                <a:ea typeface="Tahoma" panose="020B0604030504040204" pitchFamily="34" charset="0"/>
                <a:cs typeface="Tahoma" panose="020B0604030504040204" pitchFamily="34" charset="0"/>
              </a:rPr>
              <a:t>You can search by region/county for ASL interpreters using the </a:t>
            </a:r>
            <a:r>
              <a:rPr lang="en-US" sz="3200" dirty="0">
                <a:latin typeface="Tahoma" panose="020B0604030504040204" pitchFamily="34" charset="0"/>
                <a:ea typeface="Tahoma" panose="020B0604030504040204" pitchFamily="34" charset="0"/>
                <a:cs typeface="Tahoma" panose="020B0604030504040204" pitchFamily="34" charset="0"/>
                <a:hlinkClick r:id="rId5"/>
              </a:rPr>
              <a:t>Interpreter Directory - Illinois Deaf and Hard of Hearing Commission</a:t>
            </a:r>
            <a:endParaRPr lang="en-US" sz="3200" dirty="0">
              <a:latin typeface="Tahoma" panose="020B0604030504040204" pitchFamily="34" charset="0"/>
              <a:ea typeface="Tahoma" panose="020B0604030504040204" pitchFamily="34" charset="0"/>
              <a:cs typeface="Tahoma" panose="020B0604030504040204" pitchFamily="34" charset="0"/>
            </a:endParaRPr>
          </a:p>
          <a:p>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41794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808637" y="386930"/>
            <a:ext cx="10645955" cy="1188950"/>
          </a:xfrm>
        </p:spPr>
        <p:txBody>
          <a:bodyPr anchor="b">
            <a:normAutofit fontScale="90000"/>
          </a:bodyPr>
          <a:lstStyle/>
          <a:p>
            <a:pPr algn="ctr"/>
            <a:r>
              <a:rPr lang="en-US" sz="5000" dirty="0">
                <a:latin typeface="Tahoma" panose="020B0604030504040204" pitchFamily="34" charset="0"/>
                <a:ea typeface="Tahoma" panose="020B0604030504040204" pitchFamily="34" charset="0"/>
                <a:cs typeface="Tahoma" panose="020B0604030504040204" pitchFamily="34" charset="0"/>
              </a:rPr>
              <a:t>Communicating with someone who is blind or has low vision</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793660" y="2392471"/>
            <a:ext cx="10143668" cy="3958453"/>
          </a:xfrm>
        </p:spPr>
        <p:txBody>
          <a:bodyPr anchor="ctr">
            <a:normAutofit/>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p>
          <a:p>
            <a:endParaRPr lang="en-US" sz="2400" dirty="0"/>
          </a:p>
        </p:txBody>
      </p:sp>
      <p:pic>
        <p:nvPicPr>
          <p:cNvPr id="4" name="Picture 3"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F82DB099-D184-3B44-EE8D-016BA02F4346}"/>
              </a:ext>
            </a:extLst>
          </p:cNvPr>
          <p:cNvPicPr>
            <a:picLocks noChangeAspect="1"/>
          </p:cNvPicPr>
          <p:nvPr/>
        </p:nvPicPr>
        <p:blipFill>
          <a:blip r:embed="rId3"/>
          <a:stretch>
            <a:fillRect/>
          </a:stretch>
        </p:blipFill>
        <p:spPr>
          <a:xfrm>
            <a:off x="9853847" y="4837148"/>
            <a:ext cx="1487800" cy="1487800"/>
          </a:xfrm>
          <a:prstGeom prst="rect">
            <a:avLst/>
          </a:prstGeom>
        </p:spPr>
      </p:pic>
      <p:sp>
        <p:nvSpPr>
          <p:cNvPr id="6" name="TextBox 5">
            <a:extLst>
              <a:ext uri="{FF2B5EF4-FFF2-40B4-BE49-F238E27FC236}">
                <a16:creationId xmlns:a16="http://schemas.microsoft.com/office/drawing/2014/main" id="{A1BBC321-5D7E-B92F-91E3-0EF080B81A00}"/>
              </a:ext>
            </a:extLst>
          </p:cNvPr>
          <p:cNvSpPr txBox="1"/>
          <p:nvPr/>
        </p:nvSpPr>
        <p:spPr>
          <a:xfrm>
            <a:off x="1254672" y="2307841"/>
            <a:ext cx="8886535" cy="3939540"/>
          </a:xfrm>
          <a:prstGeom prst="rect">
            <a:avLst/>
          </a:prstGeom>
          <a:noFill/>
        </p:spPr>
        <p:txBody>
          <a:bodyPr wrap="none" rtlCol="0">
            <a:spAutoFit/>
          </a:bodyPr>
          <a:lstStyle/>
          <a:p>
            <a:pPr marL="457200" indent="-457200">
              <a:buFont typeface="Wingdings" pitchFamily="2" charset="2"/>
              <a:buChar char="ü"/>
            </a:pPr>
            <a:r>
              <a:rPr lang="en-US" sz="2800" dirty="0">
                <a:latin typeface="Tahoma" panose="020B0604030504040204" pitchFamily="34" charset="0"/>
                <a:ea typeface="Tahoma" panose="020B0604030504040204" pitchFamily="34" charset="0"/>
                <a:cs typeface="Tahoma" panose="020B0604030504040204" pitchFamily="34" charset="0"/>
              </a:rPr>
              <a:t>Identify yourself and any others who are with you.</a:t>
            </a:r>
          </a:p>
          <a:p>
            <a:pPr marL="457200" indent="-457200">
              <a:buFont typeface="Wingdings" pitchFamily="2" charset="2"/>
              <a:buChar char="ü"/>
            </a:pPr>
            <a:endParaRPr lang="en-US"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itchFamily="2" charset="2"/>
              <a:buChar char="ü"/>
            </a:pPr>
            <a:r>
              <a:rPr lang="en-US" sz="2800" dirty="0">
                <a:latin typeface="Tahoma" panose="020B0604030504040204" pitchFamily="34" charset="0"/>
                <a:ea typeface="Tahoma" panose="020B0604030504040204" pitchFamily="34" charset="0"/>
                <a:cs typeface="Tahoma" panose="020B0604030504040204" pitchFamily="34" charset="0"/>
              </a:rPr>
              <a:t>If asking questions, identify who you are directing </a:t>
            </a:r>
          </a:p>
          <a:p>
            <a:r>
              <a:rPr lang="en-US" sz="2800" dirty="0">
                <a:latin typeface="Tahoma" panose="020B0604030504040204" pitchFamily="34" charset="0"/>
                <a:ea typeface="Tahoma" panose="020B0604030504040204" pitchFamily="34" charset="0"/>
                <a:cs typeface="Tahoma" panose="020B0604030504040204" pitchFamily="34" charset="0"/>
              </a:rPr>
              <a:t>    the question to.</a:t>
            </a:r>
          </a:p>
          <a:p>
            <a:endParaRPr lang="en-US" dirty="0"/>
          </a:p>
          <a:p>
            <a:pPr marL="285750" indent="-285750">
              <a:buFont typeface="Wingdings" pitchFamily="2" charset="2"/>
              <a:buChar char="ü"/>
            </a:pPr>
            <a:r>
              <a:rPr lang="en-US" sz="2800" dirty="0">
                <a:latin typeface="Tahoma" panose="020B0604030504040204" pitchFamily="34" charset="0"/>
                <a:ea typeface="Tahoma" panose="020B0604030504040204" pitchFamily="34" charset="0"/>
                <a:cs typeface="Tahoma" panose="020B0604030504040204" pitchFamily="34" charset="0"/>
              </a:rPr>
              <a:t> Read any documents out loud if the individual </a:t>
            </a:r>
          </a:p>
          <a:p>
            <a:r>
              <a:rPr lang="en-US" sz="2800" dirty="0">
                <a:latin typeface="Tahoma" panose="020B0604030504040204" pitchFamily="34" charset="0"/>
                <a:ea typeface="Tahoma" panose="020B0604030504040204" pitchFamily="34" charset="0"/>
                <a:cs typeface="Tahoma" panose="020B0604030504040204" pitchFamily="34" charset="0"/>
              </a:rPr>
              <a:t>   needs to sign them</a:t>
            </a:r>
          </a:p>
          <a:p>
            <a:endParaRPr lang="en-US"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Wingdings" pitchFamily="2" charset="2"/>
              <a:buChar char="ü"/>
            </a:pPr>
            <a:r>
              <a:rPr lang="en-US" sz="2800" dirty="0">
                <a:latin typeface="Tahoma" panose="020B0604030504040204" pitchFamily="34" charset="0"/>
                <a:ea typeface="Tahoma" panose="020B0604030504040204" pitchFamily="34" charset="0"/>
                <a:cs typeface="Tahoma" panose="020B0604030504040204" pitchFamily="34" charset="0"/>
              </a:rPr>
              <a:t>Plan ahead: have documents that are frequently </a:t>
            </a:r>
          </a:p>
          <a:p>
            <a:r>
              <a:rPr lang="en-US" sz="2800" dirty="0">
                <a:latin typeface="Tahoma" panose="020B0604030504040204" pitchFamily="34" charset="0"/>
                <a:ea typeface="Tahoma" panose="020B0604030504040204" pitchFamily="34" charset="0"/>
                <a:cs typeface="Tahoma" panose="020B0604030504040204" pitchFamily="34" charset="0"/>
              </a:rPr>
              <a:t>    used available in large print or braille</a:t>
            </a:r>
          </a:p>
        </p:txBody>
      </p:sp>
    </p:spTree>
    <p:extLst>
      <p:ext uri="{BB962C8B-B14F-4D97-AF65-F5344CB8AC3E}">
        <p14:creationId xmlns:p14="http://schemas.microsoft.com/office/powerpoint/2010/main" val="2128589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808638" y="386930"/>
            <a:ext cx="9236700" cy="1188950"/>
          </a:xfrm>
        </p:spPr>
        <p:txBody>
          <a:bodyPr anchor="b">
            <a:normAutofit fontScale="90000"/>
          </a:bodyPr>
          <a:lstStyle/>
          <a:p>
            <a:pPr algn="ctr"/>
            <a:r>
              <a:rPr lang="en-US" sz="5000" dirty="0">
                <a:latin typeface="Tahoma" panose="020B0604030504040204" pitchFamily="34" charset="0"/>
                <a:ea typeface="Tahoma" panose="020B0604030504040204" pitchFamily="34" charset="0"/>
                <a:cs typeface="Tahoma" panose="020B0604030504040204" pitchFamily="34" charset="0"/>
              </a:rPr>
              <a:t>Plain language and Easy Read documents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793660" y="2392471"/>
            <a:ext cx="10143668" cy="3958453"/>
          </a:xfrm>
        </p:spPr>
        <p:txBody>
          <a:bodyPr anchor="t">
            <a:normAutofit fontScale="62500" lnSpcReduction="20000"/>
          </a:bodyPr>
          <a:lstStyle/>
          <a:p>
            <a:pPr marL="0" indent="0" algn="ctr">
              <a:spcAft>
                <a:spcPts val="1200"/>
              </a:spcAft>
              <a:buNone/>
            </a:pPr>
            <a:r>
              <a:rPr lang="en-US" sz="4500" b="1" dirty="0">
                <a:latin typeface="Tahoma" panose="020B0604030504040204" pitchFamily="34" charset="0"/>
                <a:ea typeface="Tahoma" panose="020B0604030504040204" pitchFamily="34" charset="0"/>
                <a:cs typeface="Tahoma" panose="020B0604030504040204" pitchFamily="34" charset="0"/>
              </a:rPr>
              <a:t>For individuals with cognitive disabilities, using plain language and easy read documents greatly benefits communication.</a:t>
            </a:r>
          </a:p>
          <a:p>
            <a:pPr marL="0" indent="0" algn="ctr">
              <a:spcAft>
                <a:spcPts val="1200"/>
              </a:spcAft>
              <a:buNone/>
            </a:pPr>
            <a:endParaRPr lang="en-US" sz="2600" dirty="0">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sz="4500" dirty="0">
                <a:latin typeface="Tahoma" panose="020B0604030504040204" pitchFamily="34" charset="0"/>
                <a:ea typeface="Tahoma" panose="020B0604030504040204" pitchFamily="34" charset="0"/>
                <a:cs typeface="Tahoma" panose="020B0604030504040204" pitchFamily="34" charset="0"/>
              </a:rPr>
              <a:t>Plain Language (spoken and written): communication your audience can understand the first time they hear it or read it.</a:t>
            </a:r>
          </a:p>
          <a:p>
            <a:pPr>
              <a:spcAft>
                <a:spcPts val="1200"/>
              </a:spcAft>
            </a:pPr>
            <a:endParaRPr lang="en-US" sz="2600" dirty="0">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sz="4500" dirty="0">
                <a:latin typeface="Tahoma" panose="020B0604030504040204" pitchFamily="34" charset="0"/>
                <a:ea typeface="Tahoma" panose="020B0604030504040204" pitchFamily="34" charset="0"/>
                <a:cs typeface="Tahoma" panose="020B0604030504040204" pitchFamily="34" charset="0"/>
              </a:rPr>
              <a:t>Easy Read (written documents): a style of writing using clear, easy-to-understand language paired with a picture icon.</a:t>
            </a:r>
          </a:p>
        </p:txBody>
      </p:sp>
      <p:pic>
        <p:nvPicPr>
          <p:cNvPr id="4" name="Picture 3"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F82DB099-D184-3B44-EE8D-016BA02F4346}"/>
              </a:ext>
            </a:extLst>
          </p:cNvPr>
          <p:cNvPicPr>
            <a:picLocks noChangeAspect="1"/>
          </p:cNvPicPr>
          <p:nvPr/>
        </p:nvPicPr>
        <p:blipFill>
          <a:blip r:embed="rId3"/>
          <a:stretch>
            <a:fillRect/>
          </a:stretch>
        </p:blipFill>
        <p:spPr>
          <a:xfrm>
            <a:off x="10110076" y="255046"/>
            <a:ext cx="1487800" cy="1487800"/>
          </a:xfrm>
          <a:prstGeom prst="rect">
            <a:avLst/>
          </a:prstGeom>
        </p:spPr>
      </p:pic>
    </p:spTree>
    <p:extLst>
      <p:ext uri="{BB962C8B-B14F-4D97-AF65-F5344CB8AC3E}">
        <p14:creationId xmlns:p14="http://schemas.microsoft.com/office/powerpoint/2010/main" val="4136825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808638" y="386930"/>
            <a:ext cx="9236700" cy="1188950"/>
          </a:xfrm>
        </p:spPr>
        <p:txBody>
          <a:bodyPr anchor="b">
            <a:normAutofit/>
          </a:bodyPr>
          <a:lstStyle/>
          <a:p>
            <a:pPr algn="ctr"/>
            <a:r>
              <a:rPr lang="en-US" sz="5000" dirty="0">
                <a:latin typeface="Tahoma" panose="020B0604030504040204" pitchFamily="34" charset="0"/>
                <a:ea typeface="Tahoma" panose="020B0604030504040204" pitchFamily="34" charset="0"/>
                <a:cs typeface="Tahoma" panose="020B0604030504040204" pitchFamily="34" charset="0"/>
              </a:rPr>
              <a:t>Example: Before and After</a:t>
            </a:r>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808638" y="2107594"/>
            <a:ext cx="4482878" cy="4213573"/>
          </a:xfrm>
        </p:spPr>
        <p:txBody>
          <a:bodyPr anchor="t">
            <a:normAutofit fontScale="47500" lnSpcReduction="20000"/>
          </a:bodyPr>
          <a:lstStyle/>
          <a:p>
            <a:pPr marL="0" indent="0">
              <a:buNone/>
            </a:pPr>
            <a:r>
              <a:rPr lang="en-US" sz="4200" b="1" dirty="0">
                <a:latin typeface="Tahoma" panose="020B0604030504040204" pitchFamily="34" charset="0"/>
                <a:ea typeface="Tahoma" panose="020B0604030504040204" pitchFamily="34" charset="0"/>
                <a:cs typeface="Tahoma" panose="020B0604030504040204" pitchFamily="34" charset="0"/>
              </a:rPr>
              <a:t>Access to Justice Principle 3: </a:t>
            </a:r>
          </a:p>
          <a:p>
            <a:pPr marL="0" indent="0">
              <a:buNone/>
            </a:pPr>
            <a:r>
              <a:rPr lang="en-US" sz="3200" dirty="0">
                <a:latin typeface="Tahoma" panose="020B0604030504040204" pitchFamily="34" charset="0"/>
                <a:ea typeface="Tahoma" panose="020B0604030504040204" pitchFamily="34" charset="0"/>
                <a:cs typeface="Tahoma" panose="020B0604030504040204" pitchFamily="34" charset="0"/>
              </a:rPr>
              <a:t>Persons with disabilities, including children with disabilities, have the right to appropriate procedural accommodations.</a:t>
            </a:r>
          </a:p>
          <a:p>
            <a:pPr marL="0" indent="0">
              <a:buNone/>
            </a:pPr>
            <a:r>
              <a:rPr lang="en-US" sz="3200" dirty="0">
                <a:latin typeface="Tahoma" panose="020B0604030504040204" pitchFamily="34" charset="0"/>
                <a:ea typeface="Tahoma" panose="020B0604030504040204" pitchFamily="34" charset="0"/>
                <a:cs typeface="Tahoma" panose="020B0604030504040204" pitchFamily="34" charset="0"/>
              </a:rPr>
              <a:t>3.1 Guidelines:</a:t>
            </a:r>
          </a:p>
          <a:p>
            <a:pPr marL="0" indent="0">
              <a:buNone/>
            </a:pPr>
            <a:r>
              <a:rPr lang="en-US" sz="3200" dirty="0">
                <a:effectLst/>
                <a:latin typeface="Tahoma" panose="020B0604030504040204" pitchFamily="34" charset="0"/>
                <a:ea typeface="Tahoma" panose="020B0604030504040204" pitchFamily="34" charset="0"/>
                <a:cs typeface="Tahoma" panose="020B0604030504040204" pitchFamily="34" charset="0"/>
              </a:rPr>
              <a:t>To avoid discrimination and guarantee the effective and equal participation</a:t>
            </a:r>
            <a:br>
              <a:rPr lang="en-US" sz="3200" dirty="0">
                <a:effectLst/>
                <a:latin typeface="Tahoma" panose="020B0604030504040204" pitchFamily="34" charset="0"/>
                <a:ea typeface="Tahoma" panose="020B0604030504040204" pitchFamily="34" charset="0"/>
                <a:cs typeface="Tahoma" panose="020B0604030504040204" pitchFamily="34" charset="0"/>
              </a:rPr>
            </a:br>
            <a:r>
              <a:rPr lang="en-US" sz="3200" dirty="0">
                <a:effectLst/>
                <a:latin typeface="Tahoma" panose="020B0604030504040204" pitchFamily="34" charset="0"/>
                <a:ea typeface="Tahoma" panose="020B0604030504040204" pitchFamily="34" charset="0"/>
                <a:cs typeface="Tahoma" panose="020B0604030504040204" pitchFamily="34" charset="0"/>
              </a:rPr>
              <a:t>of persons with disabilities in all legal proceedings, States shall provide gender- and age-appropriate individualized procedural accommodations for persons with disabilities. They encompass all the necessary and appropriate modifications and adjustments needed in a particular case, including intermediaries or facilitators, procedural adjustments </a:t>
            </a:r>
          </a:p>
          <a:p>
            <a:pPr marL="0" indent="0">
              <a:buNone/>
            </a:pPr>
            <a:r>
              <a:rPr lang="en-US" sz="3200" dirty="0">
                <a:effectLst/>
                <a:latin typeface="Tahoma" panose="020B0604030504040204" pitchFamily="34" charset="0"/>
                <a:ea typeface="Tahoma" panose="020B0604030504040204" pitchFamily="34" charset="0"/>
                <a:cs typeface="Tahoma" panose="020B0604030504040204" pitchFamily="34" charset="0"/>
              </a:rPr>
              <a:t>and modifications, adjustments to the environment and communication support, to ensure access to justice for persons with disabilities. To the fullest extent possible, accommodations should be organized before the commencement of proceedings. </a:t>
            </a:r>
          </a:p>
          <a:p>
            <a:pPr marL="0" indent="0">
              <a:spcAft>
                <a:spcPts val="120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F82DB099-D184-3B44-EE8D-016BA02F4346}"/>
              </a:ext>
            </a:extLst>
          </p:cNvPr>
          <p:cNvPicPr>
            <a:picLocks noChangeAspect="1"/>
          </p:cNvPicPr>
          <p:nvPr/>
        </p:nvPicPr>
        <p:blipFill>
          <a:blip r:embed="rId3"/>
          <a:stretch>
            <a:fillRect/>
          </a:stretch>
        </p:blipFill>
        <p:spPr>
          <a:xfrm>
            <a:off x="10110076" y="255046"/>
            <a:ext cx="1487800" cy="1487800"/>
          </a:xfrm>
          <a:prstGeom prst="rect">
            <a:avLst/>
          </a:prstGeom>
        </p:spPr>
      </p:pic>
      <p:sp>
        <p:nvSpPr>
          <p:cNvPr id="7" name="TextBox 6">
            <a:extLst>
              <a:ext uri="{FF2B5EF4-FFF2-40B4-BE49-F238E27FC236}">
                <a16:creationId xmlns:a16="http://schemas.microsoft.com/office/drawing/2014/main" id="{FD2E15A2-5E1A-7153-27B3-0DA712D145EB}"/>
              </a:ext>
            </a:extLst>
          </p:cNvPr>
          <p:cNvSpPr txBox="1"/>
          <p:nvPr/>
        </p:nvSpPr>
        <p:spPr>
          <a:xfrm>
            <a:off x="5951096" y="1989273"/>
            <a:ext cx="5646780" cy="4442242"/>
          </a:xfrm>
          <a:prstGeom prst="rect">
            <a:avLst/>
          </a:prstGeom>
          <a:noFill/>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Access to Justice Principle 3 (Easy Read):</a:t>
            </a:r>
          </a:p>
          <a:p>
            <a:pPr>
              <a:spcBef>
                <a:spcPts val="1000"/>
              </a:spcBef>
            </a:pPr>
            <a:r>
              <a:rPr lang="en-US" sz="2000" dirty="0">
                <a:latin typeface="Tahoma" panose="020B0604030504040204" pitchFamily="34" charset="0"/>
                <a:ea typeface="Tahoma" panose="020B0604030504040204" pitchFamily="34" charset="0"/>
                <a:cs typeface="Tahoma" panose="020B0604030504040204" pitchFamily="34" charset="0"/>
              </a:rPr>
              <a:t>Adults and children with disabilities have the right to have changes that help them to use the police and courts.</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3.1 Guidelines (Easy Read):</a:t>
            </a:r>
          </a:p>
          <a:p>
            <a:pPr>
              <a:spcBef>
                <a:spcPts val="1000"/>
              </a:spcBef>
            </a:pPr>
            <a:r>
              <a:rPr lang="en-US" dirty="0">
                <a:latin typeface="Tahoma" panose="020B0604030504040204" pitchFamily="34" charset="0"/>
                <a:ea typeface="Tahoma" panose="020B0604030504040204" pitchFamily="34" charset="0"/>
                <a:cs typeface="Tahoma" panose="020B0604030504040204" pitchFamily="34" charset="0"/>
              </a:rPr>
              <a:t>This means the courts should change the way they do things to stop discrimination against adults and children with disabilities. This includes support with communication, understanding what is happening and being able to take part. If possible, these changes should happen before the person goes to court. </a:t>
            </a:r>
            <a:endParaRPr lang="en-US" sz="2000" dirty="0">
              <a:effectLst/>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2905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13D60-C477-089A-A573-03A0E8B8F1A0}"/>
              </a:ext>
            </a:extLst>
          </p:cNvPr>
          <p:cNvSpPr>
            <a:spLocks noGrp="1"/>
          </p:cNvSpPr>
          <p:nvPr>
            <p:ph type="title"/>
          </p:nvPr>
        </p:nvSpPr>
        <p:spPr>
          <a:xfrm>
            <a:off x="190554" y="511015"/>
            <a:ext cx="3722442" cy="5266786"/>
          </a:xfrm>
        </p:spPr>
        <p:txBody>
          <a:bodyPr vert="horz" lIns="91440" tIns="45720" rIns="91440" bIns="45720" rtlCol="0" anchor="b">
            <a:normAutofit/>
          </a:bodyPr>
          <a:lstStyle/>
          <a:p>
            <a:r>
              <a:rPr lang="en-US" sz="4600" dirty="0">
                <a:latin typeface="Tahoma" panose="020B0604030504040204" pitchFamily="34" charset="0"/>
                <a:ea typeface="Tahoma" panose="020B0604030504040204" pitchFamily="34" charset="0"/>
                <a:cs typeface="Tahoma" panose="020B0604030504040204" pitchFamily="34" charset="0"/>
              </a:rPr>
              <a:t>Activity:</a:t>
            </a:r>
            <a:br>
              <a:rPr lang="en-US" sz="4600" dirty="0">
                <a:latin typeface="Tahoma" panose="020B0604030504040204" pitchFamily="34" charset="0"/>
                <a:ea typeface="Tahoma" panose="020B0604030504040204" pitchFamily="34" charset="0"/>
                <a:cs typeface="Tahoma" panose="020B0604030504040204" pitchFamily="34" charset="0"/>
              </a:rPr>
            </a:br>
            <a:br>
              <a:rPr lang="en-US" sz="4600"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Plain language communication</a:t>
            </a: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58B5403E-D450-F488-6C53-A7148A8EB4B3}"/>
              </a:ext>
            </a:extLst>
          </p:cNvPr>
          <p:cNvPicPr>
            <a:picLocks noChangeAspect="1"/>
          </p:cNvPicPr>
          <p:nvPr/>
        </p:nvPicPr>
        <p:blipFill>
          <a:blip r:embed="rId3"/>
          <a:stretch>
            <a:fillRect/>
          </a:stretch>
        </p:blipFill>
        <p:spPr>
          <a:xfrm>
            <a:off x="329184" y="511015"/>
            <a:ext cx="1327556" cy="1327556"/>
          </a:xfrm>
          <a:prstGeom prst="rect">
            <a:avLst/>
          </a:prstGeom>
        </p:spPr>
      </p:pic>
      <p:pic>
        <p:nvPicPr>
          <p:cNvPr id="5" name="Content Placeholder 4" descr="Two figures face each other in conversation. One is seated in a chair. The other person is seated in a wheelchair and has a speech bubble over their head.">
            <a:extLst>
              <a:ext uri="{FF2B5EF4-FFF2-40B4-BE49-F238E27FC236}">
                <a16:creationId xmlns:a16="http://schemas.microsoft.com/office/drawing/2014/main" id="{DDAE1C38-3E55-60D6-CCCB-F108AE22B58C}"/>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flipH="1">
            <a:off x="4922801" y="1362590"/>
            <a:ext cx="5622558" cy="4132820"/>
          </a:xfrm>
        </p:spPr>
      </p:pic>
    </p:spTree>
    <p:extLst>
      <p:ext uri="{BB962C8B-B14F-4D97-AF65-F5344CB8AC3E}">
        <p14:creationId xmlns:p14="http://schemas.microsoft.com/office/powerpoint/2010/main" val="1320680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0E675-F5BC-B712-61A8-B70575483F48}"/>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dirty="0">
                <a:latin typeface="Tahoma" panose="020B0604030504040204" pitchFamily="34" charset="0"/>
                <a:ea typeface="Tahoma" panose="020B0604030504040204" pitchFamily="34" charset="0"/>
                <a:cs typeface="Tahoma" panose="020B0604030504040204" pitchFamily="34" charset="0"/>
              </a:rPr>
              <a:t>Learning Objectives</a:t>
            </a:r>
            <a:endParaRPr lang="en-US" sz="48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4CA786-26AF-FEFA-5ACD-BF93A469AAF4}"/>
              </a:ext>
            </a:extLst>
          </p:cNvPr>
          <p:cNvSpPr txBox="1"/>
          <p:nvPr/>
        </p:nvSpPr>
        <p:spPr>
          <a:xfrm>
            <a:off x="994782" y="2389218"/>
            <a:ext cx="8265672" cy="3639450"/>
          </a:xfrm>
          <a:prstGeom prst="rect">
            <a:avLst/>
          </a:prstGeom>
        </p:spPr>
        <p:txBody>
          <a:bodyPr vert="horz" lIns="91440" tIns="45720" rIns="91440" bIns="45720" rtlCol="0" anchor="t">
            <a:noAutofit/>
          </a:bodyPr>
          <a:lstStyle/>
          <a:p>
            <a:pPr indent="-228600">
              <a:lnSpc>
                <a:spcPct val="150000"/>
              </a:lnSpc>
              <a:spcAft>
                <a:spcPts val="600"/>
              </a:spcAft>
              <a:buFont typeface="Arial" panose="020B0604020202020204" pitchFamily="34" charset="0"/>
              <a:buChar char="•"/>
            </a:pPr>
            <a:endParaRPr lang="en-US" sz="3200" dirty="0">
              <a:latin typeface="Tahoma" panose="020B0604030504040204" pitchFamily="34" charset="0"/>
              <a:ea typeface="Tahoma" panose="020B0604030504040204" pitchFamily="34" charset="0"/>
              <a:cs typeface="Tahoma" panose="020B0604030504040204" pitchFamily="34" charset="0"/>
            </a:endParaRPr>
          </a:p>
        </p:txBody>
      </p:sp>
      <p:pic>
        <p:nvPicPr>
          <p:cNvPr id="6" name="Content Placeholder 5" descr="A picture containing icon&#10;&#10;Description automatically generated">
            <a:extLst>
              <a:ext uri="{FF2B5EF4-FFF2-40B4-BE49-F238E27FC236}">
                <a16:creationId xmlns:a16="http://schemas.microsoft.com/office/drawing/2014/main" id="{69DB41DC-02A5-DA22-F6CE-AB906E4CF98E}"/>
              </a:ext>
            </a:extLst>
          </p:cNvPr>
          <p:cNvPicPr>
            <a:picLocks noGrp="1" noChangeAspect="1"/>
          </p:cNvPicPr>
          <p:nvPr>
            <p:ph idx="1"/>
          </p:nvPr>
        </p:nvPicPr>
        <p:blipFill>
          <a:blip r:embed="rId3"/>
          <a:stretch>
            <a:fillRect/>
          </a:stretch>
        </p:blipFill>
        <p:spPr>
          <a:xfrm>
            <a:off x="9699623" y="239155"/>
            <a:ext cx="1625990" cy="1625990"/>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1844F3-8588-EB19-BDA3-DD85F8A322DA}"/>
              </a:ext>
            </a:extLst>
          </p:cNvPr>
          <p:cNvSpPr txBox="1"/>
          <p:nvPr/>
        </p:nvSpPr>
        <p:spPr>
          <a:xfrm>
            <a:off x="340846" y="2112586"/>
            <a:ext cx="11042516" cy="3724096"/>
          </a:xfrm>
          <a:prstGeom prst="rect">
            <a:avLst/>
          </a:prstGeom>
          <a:noFill/>
        </p:spPr>
        <p:txBody>
          <a:bodyPr wrap="square">
            <a:spAutoFit/>
          </a:bodyPr>
          <a:lstStyle/>
          <a:p>
            <a:pPr marL="914400" lvl="1" indent="-457200">
              <a:buFont typeface="Arial" panose="020B0604020202020204" pitchFamily="34" charset="0"/>
              <a:buChar char="•"/>
            </a:pPr>
            <a:r>
              <a:rPr lang="en-US" sz="2600" dirty="0">
                <a:latin typeface="Tahoma" panose="020B0604030504040204" pitchFamily="34" charset="0"/>
                <a:ea typeface="Tahoma" panose="020B0604030504040204" pitchFamily="34" charset="0"/>
                <a:cs typeface="Tahoma" panose="020B0604030504040204" pitchFamily="34" charset="0"/>
              </a:rPr>
              <a:t>Participants will identify three common-sense strategies to support effective communication with people with disabilities and older adults.</a:t>
            </a:r>
          </a:p>
          <a:p>
            <a:pPr marL="914400" lvl="1" indent="-45720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en-US" sz="2600" dirty="0">
                <a:latin typeface="Tahoma" panose="020B0604030504040204" pitchFamily="34" charset="0"/>
                <a:ea typeface="Tahoma" panose="020B0604030504040204" pitchFamily="34" charset="0"/>
                <a:cs typeface="Tahoma" panose="020B0604030504040204" pitchFamily="34" charset="0"/>
              </a:rPr>
              <a:t>Participants will describe ways to incorporate communication supports in their efforts to achieve full participation by individuals with disabilities and older adults.</a:t>
            </a:r>
          </a:p>
          <a:p>
            <a:pPr marL="914400" lvl="1" indent="-457200">
              <a:buFont typeface="Arial" panose="020B0604020202020204" pitchFamily="34" charset="0"/>
              <a:buChar char="•"/>
            </a:pPr>
            <a:endParaRPr lang="en-US" sz="1400" dirty="0">
              <a:latin typeface="Tahoma" panose="020B0604030504040204" pitchFamily="34" charset="0"/>
              <a:ea typeface="Tahoma" panose="020B0604030504040204" pitchFamily="34" charset="0"/>
              <a:cs typeface="Tahoma" panose="020B0604030504040204" pitchFamily="34" charset="0"/>
            </a:endParaRPr>
          </a:p>
          <a:p>
            <a:pPr marL="914400" lvl="1" indent="-457200">
              <a:buFont typeface="Arial" panose="020B0604020202020204" pitchFamily="34" charset="0"/>
              <a:buChar char="•"/>
            </a:pPr>
            <a:r>
              <a:rPr lang="en-US" sz="2600" dirty="0">
                <a:latin typeface="Tahoma" panose="020B0604030504040204" pitchFamily="34" charset="0"/>
                <a:ea typeface="Tahoma" panose="020B0604030504040204" pitchFamily="34" charset="0"/>
                <a:cs typeface="Tahoma" panose="020B0604030504040204" pitchFamily="34" charset="0"/>
              </a:rPr>
              <a:t>Participants will identify two new resources they can use to support their work with older adults and people with disabilities.</a:t>
            </a:r>
          </a:p>
        </p:txBody>
      </p:sp>
    </p:spTree>
    <p:extLst>
      <p:ext uri="{BB962C8B-B14F-4D97-AF65-F5344CB8AC3E}">
        <p14:creationId xmlns:p14="http://schemas.microsoft.com/office/powerpoint/2010/main" val="4262136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1043631" y="873940"/>
            <a:ext cx="4928291" cy="1035781"/>
          </a:xfrm>
        </p:spPr>
        <p:txBody>
          <a:bodyPr anchor="ctr">
            <a:normAutofit/>
          </a:bodyPr>
          <a:lstStyle/>
          <a:p>
            <a:r>
              <a:rPr lang="en-US" dirty="0">
                <a:latin typeface="Tahoma" panose="020B0604030504040204" pitchFamily="34" charset="0"/>
                <a:ea typeface="Tahoma" panose="020B0604030504040204" pitchFamily="34" charset="0"/>
                <a:cs typeface="Tahoma" panose="020B0604030504040204" pitchFamily="34" charset="0"/>
              </a:rPr>
              <a:t>Helpful Tip - 7</a:t>
            </a:r>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1045030" y="2305531"/>
            <a:ext cx="2680304" cy="3896313"/>
          </a:xfrm>
        </p:spPr>
        <p:txBody>
          <a:bodyPr anchor="ctr">
            <a:normAutofit/>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p>
          <a:p>
            <a:endParaRPr lang="en-US" sz="1800" dirty="0"/>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Content Placeholder 5" descr="A picture containing icon&#10;&#10;Description automatically generated">
            <a:extLst>
              <a:ext uri="{FF2B5EF4-FFF2-40B4-BE49-F238E27FC236}">
                <a16:creationId xmlns:a16="http://schemas.microsoft.com/office/drawing/2014/main" id="{8E9E2BA2-07B9-625B-F07D-916B15C371B8}"/>
              </a:ext>
            </a:extLst>
          </p:cNvPr>
          <p:cNvPicPr>
            <a:picLocks noChangeAspect="1"/>
          </p:cNvPicPr>
          <p:nvPr/>
        </p:nvPicPr>
        <p:blipFill>
          <a:blip r:embed="rId3"/>
          <a:stretch>
            <a:fillRect/>
          </a:stretch>
        </p:blipFill>
        <p:spPr>
          <a:xfrm>
            <a:off x="9925930" y="228980"/>
            <a:ext cx="1625990" cy="1625990"/>
          </a:xfrm>
          <a:prstGeom prst="rect">
            <a:avLst/>
          </a:prstGeom>
        </p:spPr>
      </p:pic>
      <p:pic>
        <p:nvPicPr>
          <p:cNvPr id="17" name="Picture 16" descr="A stick figure standing and pointing up with one arm. There is a light bulb over the figure's head to indicate they just had an idea.">
            <a:extLst>
              <a:ext uri="{FF2B5EF4-FFF2-40B4-BE49-F238E27FC236}">
                <a16:creationId xmlns:a16="http://schemas.microsoft.com/office/drawing/2014/main" id="{64396865-F68D-BD15-372B-0A8503FDC4BC}"/>
              </a:ext>
            </a:extLst>
          </p:cNvPr>
          <p:cNvPicPr>
            <a:picLocks noChangeAspect="1"/>
          </p:cNvPicPr>
          <p:nvPr/>
        </p:nvPicPr>
        <p:blipFill>
          <a:blip r:embed="rId4"/>
          <a:stretch>
            <a:fillRect/>
          </a:stretch>
        </p:blipFill>
        <p:spPr>
          <a:xfrm>
            <a:off x="1043631" y="2205395"/>
            <a:ext cx="1790700" cy="3848100"/>
          </a:xfrm>
          <a:prstGeom prst="rect">
            <a:avLst/>
          </a:prstGeom>
        </p:spPr>
      </p:pic>
      <p:sp>
        <p:nvSpPr>
          <p:cNvPr id="18" name="TextBox 17">
            <a:extLst>
              <a:ext uri="{FF2B5EF4-FFF2-40B4-BE49-F238E27FC236}">
                <a16:creationId xmlns:a16="http://schemas.microsoft.com/office/drawing/2014/main" id="{7009BD05-3877-8B9B-2891-3195C11195DD}"/>
              </a:ext>
            </a:extLst>
          </p:cNvPr>
          <p:cNvSpPr txBox="1"/>
          <p:nvPr/>
        </p:nvSpPr>
        <p:spPr>
          <a:xfrm>
            <a:off x="3001617" y="2408116"/>
            <a:ext cx="8550303" cy="4031873"/>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Unique ways prosecutors have used the ADA to give victims a voice:</a:t>
            </a: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Illinois - victim communicated by blinking “Yes” or “No”</a:t>
            </a: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California – Victim tapped a pencil for “Yes” or “No”</a:t>
            </a: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Washington – Victim testified in presence of a support animal</a:t>
            </a:r>
          </a:p>
        </p:txBody>
      </p:sp>
    </p:spTree>
    <p:extLst>
      <p:ext uri="{BB962C8B-B14F-4D97-AF65-F5344CB8AC3E}">
        <p14:creationId xmlns:p14="http://schemas.microsoft.com/office/powerpoint/2010/main" val="303375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C8BC2B-A82B-2DC2-48A0-D2DB85BEF24B}"/>
              </a:ext>
            </a:extLst>
          </p:cNvPr>
          <p:cNvSpPr>
            <a:spLocks noGrp="1"/>
          </p:cNvSpPr>
          <p:nvPr>
            <p:ph type="title"/>
          </p:nvPr>
        </p:nvSpPr>
        <p:spPr>
          <a:xfrm>
            <a:off x="1113810" y="2960715"/>
            <a:ext cx="4300212" cy="2559551"/>
          </a:xfrm>
        </p:spPr>
        <p:txBody>
          <a:bodyPr vert="horz" lIns="91440" tIns="45720" rIns="91440" bIns="45720" rtlCol="0" anchor="t">
            <a:normAutofit/>
          </a:bodyPr>
          <a:lstStyle/>
          <a:p>
            <a:pPr algn="ctr">
              <a:lnSpc>
                <a:spcPct val="150000"/>
              </a:lnSpc>
            </a:pPr>
            <a:r>
              <a:rPr lang="en-US" sz="4600" dirty="0">
                <a:latin typeface="Tahoma" panose="020B0604030504040204" pitchFamily="34" charset="0"/>
                <a:ea typeface="Tahoma" panose="020B0604030504040204" pitchFamily="34" charset="0"/>
                <a:cs typeface="Tahoma" panose="020B0604030504040204" pitchFamily="34" charset="0"/>
              </a:rPr>
              <a:t>Resources</a:t>
            </a:r>
            <a:endParaRPr lang="en-US" sz="46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19768FE7-F54B-E1D5-ED15-5B5BD0A21897}"/>
              </a:ext>
            </a:extLst>
          </p:cNvPr>
          <p:cNvPicPr>
            <a:picLocks noChangeAspect="1"/>
          </p:cNvPicPr>
          <p:nvPr/>
        </p:nvPicPr>
        <p:blipFill>
          <a:blip r:embed="rId3"/>
          <a:stretch>
            <a:fillRect/>
          </a:stretch>
        </p:blipFill>
        <p:spPr>
          <a:xfrm>
            <a:off x="1084074" y="1064061"/>
            <a:ext cx="1487800" cy="1487800"/>
          </a:xfrm>
          <a:prstGeom prst="rect">
            <a:avLst/>
          </a:prstGeom>
        </p:spPr>
      </p:pic>
    </p:spTree>
    <p:extLst>
      <p:ext uri="{BB962C8B-B14F-4D97-AF65-F5344CB8AC3E}">
        <p14:creationId xmlns:p14="http://schemas.microsoft.com/office/powerpoint/2010/main" val="774547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13D60-C477-089A-A573-03A0E8B8F1A0}"/>
              </a:ext>
            </a:extLst>
          </p:cNvPr>
          <p:cNvSpPr>
            <a:spLocks noGrp="1"/>
          </p:cNvSpPr>
          <p:nvPr>
            <p:ph type="title"/>
          </p:nvPr>
        </p:nvSpPr>
        <p:spPr>
          <a:xfrm>
            <a:off x="190554" y="511015"/>
            <a:ext cx="3722442" cy="5266786"/>
          </a:xfrm>
        </p:spPr>
        <p:txBody>
          <a:bodyPr vert="horz" lIns="91440" tIns="45720" rIns="91440" bIns="45720" rtlCol="0" anchor="ctr">
            <a:normAutofit/>
          </a:bodyPr>
          <a:lstStyle/>
          <a:p>
            <a:br>
              <a:rPr lang="en-US" sz="4600"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Communication</a:t>
            </a:r>
            <a:br>
              <a:rPr lang="en-US" sz="4000"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Card - 1</a:t>
            </a: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58B5403E-D450-F488-6C53-A7148A8EB4B3}"/>
              </a:ext>
            </a:extLst>
          </p:cNvPr>
          <p:cNvPicPr>
            <a:picLocks noChangeAspect="1"/>
          </p:cNvPicPr>
          <p:nvPr/>
        </p:nvPicPr>
        <p:blipFill>
          <a:blip r:embed="rId3"/>
          <a:stretch>
            <a:fillRect/>
          </a:stretch>
        </p:blipFill>
        <p:spPr>
          <a:xfrm>
            <a:off x="329184" y="511015"/>
            <a:ext cx="1327556" cy="1327556"/>
          </a:xfrm>
          <a:prstGeom prst="rect">
            <a:avLst/>
          </a:prstGeom>
        </p:spPr>
      </p:pic>
      <p:pic>
        <p:nvPicPr>
          <p:cNvPr id="5" name="Content Placeholder 4" descr="The picture shows a card with two questions and picture symbols underneath. At the top, the first question is &quot;Are you safe?&quot; A thumbs up and thumbs down can indicate yes or no. Besides them is an image of a house and two stick figures, male and female. The intent is for the person to indicate if they feel safe at home or with the household members.&#10;The second question below is &quot;How can I help you?&quot; There are 6 symbols: two hands for an interpreter, a cell phone, a communication tablet, a van for transportation, a person lying on a bed for a place to stay, and a hospital.">
            <a:extLst>
              <a:ext uri="{FF2B5EF4-FFF2-40B4-BE49-F238E27FC236}">
                <a16:creationId xmlns:a16="http://schemas.microsoft.com/office/drawing/2014/main" id="{F882CCF8-429C-D2B5-149D-34EA10036ACC}"/>
              </a:ext>
            </a:extLst>
          </p:cNvPr>
          <p:cNvPicPr>
            <a:picLocks noGrp="1" noChangeAspect="1"/>
          </p:cNvPicPr>
          <p:nvPr>
            <p:ph idx="1"/>
          </p:nvPr>
        </p:nvPicPr>
        <p:blipFill>
          <a:blip r:embed="rId4"/>
          <a:stretch>
            <a:fillRect/>
          </a:stretch>
        </p:blipFill>
        <p:spPr>
          <a:xfrm>
            <a:off x="4876864" y="446297"/>
            <a:ext cx="4402603" cy="5697488"/>
          </a:xfrm>
        </p:spPr>
      </p:pic>
    </p:spTree>
    <p:extLst>
      <p:ext uri="{BB962C8B-B14F-4D97-AF65-F5344CB8AC3E}">
        <p14:creationId xmlns:p14="http://schemas.microsoft.com/office/powerpoint/2010/main" val="747749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13D60-C477-089A-A573-03A0E8B8F1A0}"/>
              </a:ext>
            </a:extLst>
          </p:cNvPr>
          <p:cNvSpPr>
            <a:spLocks noGrp="1"/>
          </p:cNvSpPr>
          <p:nvPr>
            <p:ph type="title"/>
          </p:nvPr>
        </p:nvSpPr>
        <p:spPr>
          <a:xfrm>
            <a:off x="190554" y="511015"/>
            <a:ext cx="3722442" cy="5266786"/>
          </a:xfrm>
        </p:spPr>
        <p:txBody>
          <a:bodyPr vert="horz" lIns="91440" tIns="45720" rIns="91440" bIns="45720" rtlCol="0" anchor="ctr">
            <a:normAutofit/>
          </a:bodyPr>
          <a:lstStyle/>
          <a:p>
            <a:br>
              <a:rPr lang="en-US" sz="4600"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Communication</a:t>
            </a:r>
            <a:br>
              <a:rPr lang="en-US" sz="4000"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Card - 2</a:t>
            </a: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58B5403E-D450-F488-6C53-A7148A8EB4B3}"/>
              </a:ext>
            </a:extLst>
          </p:cNvPr>
          <p:cNvPicPr>
            <a:picLocks noChangeAspect="1"/>
          </p:cNvPicPr>
          <p:nvPr/>
        </p:nvPicPr>
        <p:blipFill>
          <a:blip r:embed="rId3"/>
          <a:stretch>
            <a:fillRect/>
          </a:stretch>
        </p:blipFill>
        <p:spPr>
          <a:xfrm>
            <a:off x="329184" y="511015"/>
            <a:ext cx="1327556" cy="1327556"/>
          </a:xfrm>
          <a:prstGeom prst="rect">
            <a:avLst/>
          </a:prstGeom>
        </p:spPr>
      </p:pic>
      <p:pic>
        <p:nvPicPr>
          <p:cNvPr id="5" name="Content Placeholder 4" descr="The picture shows the second side of the communication card. At the top there is a question &quot;What do you need?&quot; Eight images are below - a cell phone, a pill for medications, a wallet, a service animal, a wheelchair, a walker, hearing aid, and glasses. Below the images are the words &quot;Help is here&quot; and the words &quot;Can we stay in contact with you?&quot; with a thumbs up for yes and thumbs down for no. Then there is a listing of local resources like family resource center, police, court advocacy, food pantry, transportation services, etc.">
            <a:extLst>
              <a:ext uri="{FF2B5EF4-FFF2-40B4-BE49-F238E27FC236}">
                <a16:creationId xmlns:a16="http://schemas.microsoft.com/office/drawing/2014/main" id="{F882CCF8-429C-D2B5-149D-34EA10036ACC}"/>
              </a:ext>
            </a:extLst>
          </p:cNvPr>
          <p:cNvPicPr>
            <a:picLocks noGrp="1" noChangeAspect="1"/>
          </p:cNvPicPr>
          <p:nvPr>
            <p:ph idx="1"/>
          </p:nvPr>
        </p:nvPicPr>
        <p:blipFill>
          <a:blip r:embed="rId4"/>
          <a:srcRect/>
          <a:stretch/>
        </p:blipFill>
        <p:spPr>
          <a:xfrm>
            <a:off x="4876864" y="522302"/>
            <a:ext cx="4402603" cy="5674914"/>
          </a:xfrm>
        </p:spPr>
      </p:pic>
    </p:spTree>
    <p:extLst>
      <p:ext uri="{BB962C8B-B14F-4D97-AF65-F5344CB8AC3E}">
        <p14:creationId xmlns:p14="http://schemas.microsoft.com/office/powerpoint/2010/main" val="2649544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13D60-C477-089A-A573-03A0E8B8F1A0}"/>
              </a:ext>
            </a:extLst>
          </p:cNvPr>
          <p:cNvSpPr>
            <a:spLocks noGrp="1"/>
          </p:cNvSpPr>
          <p:nvPr>
            <p:ph type="title"/>
          </p:nvPr>
        </p:nvSpPr>
        <p:spPr>
          <a:xfrm>
            <a:off x="190554" y="511015"/>
            <a:ext cx="3722442" cy="5266786"/>
          </a:xfrm>
        </p:spPr>
        <p:txBody>
          <a:bodyPr vert="horz" lIns="91440" tIns="45720" rIns="91440" bIns="45720" rtlCol="0" anchor="ctr">
            <a:normAutofit/>
          </a:bodyPr>
          <a:lstStyle/>
          <a:p>
            <a:br>
              <a:rPr lang="en-US" sz="4600"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What Happens in Court </a:t>
            </a: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58B5403E-D450-F488-6C53-A7148A8EB4B3}"/>
              </a:ext>
            </a:extLst>
          </p:cNvPr>
          <p:cNvPicPr>
            <a:picLocks noChangeAspect="1"/>
          </p:cNvPicPr>
          <p:nvPr/>
        </p:nvPicPr>
        <p:blipFill>
          <a:blip r:embed="rId3"/>
          <a:stretch>
            <a:fillRect/>
          </a:stretch>
        </p:blipFill>
        <p:spPr>
          <a:xfrm>
            <a:off x="329184" y="511015"/>
            <a:ext cx="1327556" cy="1327556"/>
          </a:xfrm>
          <a:prstGeom prst="rect">
            <a:avLst/>
          </a:prstGeom>
        </p:spPr>
      </p:pic>
      <p:pic>
        <p:nvPicPr>
          <p:cNvPr id="5" name="Content Placeholder 4" descr="Image shows a courtroom. Text in the image states &quot;What Happens in Court&quot; and the following explanation: &quot;When someone has hurt you and that person has been arrested there may come a time when you are asked to give information to help put the person in jail, this is called a trial. This paper will tell you some of the things that may happen during the trial. At this time, explain some of the different people you may work with and places you will be.&quot;">
            <a:extLst>
              <a:ext uri="{FF2B5EF4-FFF2-40B4-BE49-F238E27FC236}">
                <a16:creationId xmlns:a16="http://schemas.microsoft.com/office/drawing/2014/main" id="{F882CCF8-429C-D2B5-149D-34EA10036ACC}"/>
              </a:ext>
            </a:extLst>
          </p:cNvPr>
          <p:cNvPicPr>
            <a:picLocks noGrp="1" noChangeAspect="1"/>
          </p:cNvPicPr>
          <p:nvPr>
            <p:ph idx="1"/>
          </p:nvPr>
        </p:nvPicPr>
        <p:blipFill>
          <a:blip r:embed="rId4"/>
          <a:srcRect/>
          <a:stretch/>
        </p:blipFill>
        <p:spPr>
          <a:xfrm>
            <a:off x="4333461" y="696692"/>
            <a:ext cx="6892527" cy="5266786"/>
          </a:xfrm>
        </p:spPr>
      </p:pic>
    </p:spTree>
    <p:extLst>
      <p:ext uri="{BB962C8B-B14F-4D97-AF65-F5344CB8AC3E}">
        <p14:creationId xmlns:p14="http://schemas.microsoft.com/office/powerpoint/2010/main" val="1939004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13D60-C477-089A-A573-03A0E8B8F1A0}"/>
              </a:ext>
            </a:extLst>
          </p:cNvPr>
          <p:cNvSpPr>
            <a:spLocks noGrp="1"/>
          </p:cNvSpPr>
          <p:nvPr>
            <p:ph type="title"/>
          </p:nvPr>
        </p:nvSpPr>
        <p:spPr>
          <a:xfrm>
            <a:off x="190554" y="511015"/>
            <a:ext cx="3722442" cy="5266786"/>
          </a:xfrm>
        </p:spPr>
        <p:txBody>
          <a:bodyPr vert="horz" lIns="91440" tIns="45720" rIns="91440" bIns="45720" rtlCol="0" anchor="ctr">
            <a:normAutofit/>
          </a:bodyPr>
          <a:lstStyle/>
          <a:p>
            <a:br>
              <a:rPr lang="en-US" sz="4600" dirty="0">
                <a:latin typeface="Tahoma" panose="020B0604030504040204" pitchFamily="34" charset="0"/>
                <a:ea typeface="Tahoma" panose="020B0604030504040204" pitchFamily="34" charset="0"/>
                <a:cs typeface="Tahoma" panose="020B0604030504040204" pitchFamily="34" charset="0"/>
              </a:rPr>
            </a:br>
            <a:r>
              <a:rPr lang="en-US" sz="4000" dirty="0">
                <a:latin typeface="Tahoma" panose="020B0604030504040204" pitchFamily="34" charset="0"/>
                <a:ea typeface="Tahoma" panose="020B0604030504040204" pitchFamily="34" charset="0"/>
                <a:cs typeface="Tahoma" panose="020B0604030504040204" pitchFamily="34" charset="0"/>
              </a:rPr>
              <a:t>Legal System Process and Steps</a:t>
            </a: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58B5403E-D450-F488-6C53-A7148A8EB4B3}"/>
              </a:ext>
            </a:extLst>
          </p:cNvPr>
          <p:cNvPicPr>
            <a:picLocks noChangeAspect="1"/>
          </p:cNvPicPr>
          <p:nvPr/>
        </p:nvPicPr>
        <p:blipFill>
          <a:blip r:embed="rId3"/>
          <a:stretch>
            <a:fillRect/>
          </a:stretch>
        </p:blipFill>
        <p:spPr>
          <a:xfrm>
            <a:off x="329184" y="511015"/>
            <a:ext cx="1327556" cy="1327556"/>
          </a:xfrm>
          <a:prstGeom prst="rect">
            <a:avLst/>
          </a:prstGeom>
        </p:spPr>
      </p:pic>
      <p:pic>
        <p:nvPicPr>
          <p:cNvPr id="5" name="Content Placeholder 4" descr="Image shows nine pictures with arrows connecting them in sequence. The title above states &quot;Legal System Process and Steps&quot;. The nine images are a police officer, an investigator, an advocate, a meeting with lawyers or prosecutors, a courthouse, a person being charged with a crime (arraigned), a courtroom, a judge and a counselor.&#10;Below the picture is the source for the document: Peer to Peer: Bridging the Gap through Self-Advocacy Justice Track">
            <a:extLst>
              <a:ext uri="{FF2B5EF4-FFF2-40B4-BE49-F238E27FC236}">
                <a16:creationId xmlns:a16="http://schemas.microsoft.com/office/drawing/2014/main" id="{F882CCF8-429C-D2B5-149D-34EA10036ACC}"/>
              </a:ext>
            </a:extLst>
          </p:cNvPr>
          <p:cNvPicPr>
            <a:picLocks noGrp="1" noChangeAspect="1"/>
          </p:cNvPicPr>
          <p:nvPr>
            <p:ph idx="1"/>
          </p:nvPr>
        </p:nvPicPr>
        <p:blipFill>
          <a:blip r:embed="rId4"/>
          <a:srcRect/>
          <a:stretch/>
        </p:blipFill>
        <p:spPr>
          <a:xfrm>
            <a:off x="4132915" y="1318030"/>
            <a:ext cx="6940257" cy="4166185"/>
          </a:xfrm>
        </p:spPr>
      </p:pic>
      <p:sp>
        <p:nvSpPr>
          <p:cNvPr id="3" name="TextBox 2">
            <a:extLst>
              <a:ext uri="{FF2B5EF4-FFF2-40B4-BE49-F238E27FC236}">
                <a16:creationId xmlns:a16="http://schemas.microsoft.com/office/drawing/2014/main" id="{1848ACEC-1C7D-CE0C-2EB3-63C48B45F110}"/>
              </a:ext>
            </a:extLst>
          </p:cNvPr>
          <p:cNvSpPr txBox="1"/>
          <p:nvPr/>
        </p:nvSpPr>
        <p:spPr>
          <a:xfrm>
            <a:off x="4504690" y="5593135"/>
            <a:ext cx="5805372" cy="400110"/>
          </a:xfrm>
          <a:prstGeom prst="rect">
            <a:avLst/>
          </a:prstGeom>
          <a:noFill/>
        </p:spPr>
        <p:txBody>
          <a:bodyPr wrap="non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hlinkClick r:id="rId5"/>
              </a:rPr>
              <a:t>https://www.ilcadv.org/envision-illinois/?type=14</a:t>
            </a:r>
            <a:r>
              <a:rPr lang="en-US" sz="2000"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169846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808638" y="386930"/>
            <a:ext cx="9236700" cy="1188950"/>
          </a:xfrm>
        </p:spPr>
        <p:txBody>
          <a:bodyPr anchor="b">
            <a:normAutofit/>
          </a:bodyPr>
          <a:lstStyle/>
          <a:p>
            <a:pPr algn="ctr"/>
            <a:r>
              <a:rPr lang="en-US" sz="5000" dirty="0">
                <a:latin typeface="Tahoma" panose="020B0604030504040204" pitchFamily="34" charset="0"/>
                <a:ea typeface="Tahoma" panose="020B0604030504040204" pitchFamily="34" charset="0"/>
                <a:cs typeface="Tahoma" panose="020B0604030504040204" pitchFamily="34" charset="0"/>
              </a:rPr>
              <a:t>Additional Resources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793660" y="2392471"/>
            <a:ext cx="10143668" cy="3958453"/>
          </a:xfrm>
        </p:spPr>
        <p:txBody>
          <a:bodyPr anchor="t">
            <a:normAutofit/>
          </a:bodyPr>
          <a:lstStyle/>
          <a:p>
            <a:pPr>
              <a:spcAft>
                <a:spcPts val="1200"/>
              </a:spcAft>
            </a:pPr>
            <a:r>
              <a:rPr lang="en-US" dirty="0">
                <a:latin typeface="Tahoma" panose="020B0604030504040204" pitchFamily="34" charset="0"/>
                <a:ea typeface="Tahoma" panose="020B0604030504040204" pitchFamily="34" charset="0"/>
                <a:cs typeface="Tahoma" panose="020B0604030504040204" pitchFamily="34" charset="0"/>
              </a:rPr>
              <a:t> Protocol for Law Enforcement, Responding to Victims with Disabilities and Older Adults, Section 5 on </a:t>
            </a:r>
            <a:r>
              <a:rPr lang="en-US" dirty="0">
                <a:latin typeface="Tahoma" panose="020B0604030504040204" pitchFamily="34" charset="0"/>
                <a:ea typeface="Tahoma" panose="020B0604030504040204" pitchFamily="34" charset="0"/>
                <a:cs typeface="Tahoma" panose="020B0604030504040204" pitchFamily="34" charset="0"/>
                <a:hlinkClick r:id="rId3"/>
              </a:rPr>
              <a:t>Communication</a:t>
            </a:r>
            <a:endParaRPr lang="en-US" dirty="0">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dirty="0">
                <a:latin typeface="Tahoma" panose="020B0604030504040204" pitchFamily="34" charset="0"/>
                <a:ea typeface="Tahoma" panose="020B0604030504040204" pitchFamily="34" charset="0"/>
                <a:cs typeface="Tahoma" panose="020B0604030504040204" pitchFamily="34" charset="0"/>
              </a:rPr>
              <a:t>Protocol for Prosecutors, Responding to Victims with Disabilities and Older Adults, Section 2 on </a:t>
            </a:r>
            <a:r>
              <a:rPr lang="en-US" dirty="0">
                <a:latin typeface="Tahoma" panose="020B0604030504040204" pitchFamily="34" charset="0"/>
                <a:ea typeface="Tahoma" panose="020B0604030504040204" pitchFamily="34" charset="0"/>
                <a:cs typeface="Tahoma" panose="020B0604030504040204" pitchFamily="34" charset="0"/>
                <a:hlinkClick r:id="rId4"/>
              </a:rPr>
              <a:t>Model Response Procedures</a:t>
            </a:r>
            <a:r>
              <a:rPr lang="en-US" dirty="0">
                <a:latin typeface="Tahoma" panose="020B0604030504040204" pitchFamily="34" charset="0"/>
                <a:ea typeface="Tahoma" panose="020B0604030504040204" pitchFamily="34" charset="0"/>
                <a:cs typeface="Tahoma" panose="020B0604030504040204" pitchFamily="34" charset="0"/>
              </a:rPr>
              <a:t> and Section 3 on </a:t>
            </a:r>
            <a:r>
              <a:rPr lang="en-US" dirty="0">
                <a:latin typeface="Tahoma" panose="020B0604030504040204" pitchFamily="34" charset="0"/>
                <a:ea typeface="Tahoma" panose="020B0604030504040204" pitchFamily="34" charset="0"/>
                <a:cs typeface="Tahoma" panose="020B0604030504040204" pitchFamily="34" charset="0"/>
                <a:hlinkClick r:id="rId4"/>
              </a:rPr>
              <a:t>References and Resources</a:t>
            </a:r>
            <a:endParaRPr lang="en-US" dirty="0">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dirty="0">
                <a:latin typeface="Tahoma" panose="020B0604030504040204" pitchFamily="34" charset="0"/>
                <a:ea typeface="Tahoma" panose="020B0604030504040204" pitchFamily="34" charset="0"/>
                <a:cs typeface="Tahoma" panose="020B0604030504040204" pitchFamily="34" charset="0"/>
                <a:hlinkClick r:id="rId5"/>
              </a:rPr>
              <a:t>International Principles and Guidelines for Access to Justice</a:t>
            </a:r>
            <a:r>
              <a:rPr lang="en-US" dirty="0">
                <a:latin typeface="Tahoma" panose="020B0604030504040204" pitchFamily="34" charset="0"/>
                <a:ea typeface="Tahoma" panose="020B0604030504040204" pitchFamily="34" charset="0"/>
                <a:cs typeface="Tahoma" panose="020B0604030504040204" pitchFamily="34" charset="0"/>
                <a:hlinkClick r:id="rId6"/>
              </a:rPr>
              <a:t> </a:t>
            </a:r>
          </a:p>
          <a:p>
            <a:pPr>
              <a:spcAft>
                <a:spcPts val="1200"/>
              </a:spcAft>
            </a:pPr>
            <a:r>
              <a:rPr lang="en-US" dirty="0">
                <a:latin typeface="Tahoma" panose="020B0604030504040204" pitchFamily="34" charset="0"/>
                <a:ea typeface="Tahoma" panose="020B0604030504040204" pitchFamily="34" charset="0"/>
                <a:cs typeface="Tahoma" panose="020B0604030504040204" pitchFamily="34" charset="0"/>
                <a:hlinkClick r:id="rId6"/>
              </a:rPr>
              <a:t>One Idea </a:t>
            </a:r>
            <a:r>
              <a:rPr lang="en-US">
                <a:latin typeface="Tahoma" panose="020B0604030504040204" pitchFamily="34" charset="0"/>
                <a:ea typeface="Tahoma" panose="020B0604030504040204" pitchFamily="34" charset="0"/>
                <a:cs typeface="Tahoma" panose="020B0604030504040204" pitchFamily="34" charset="0"/>
                <a:hlinkClick r:id="rId6"/>
              </a:rPr>
              <a:t>Per Line</a:t>
            </a:r>
            <a:r>
              <a:rPr lang="en-US">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Autistic Self-Advocacy Network</a:t>
            </a:r>
          </a:p>
        </p:txBody>
      </p:sp>
      <p:pic>
        <p:nvPicPr>
          <p:cNvPr id="4" name="Picture 3"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F82DB099-D184-3B44-EE8D-016BA02F4346}"/>
              </a:ext>
            </a:extLst>
          </p:cNvPr>
          <p:cNvPicPr>
            <a:picLocks noChangeAspect="1"/>
          </p:cNvPicPr>
          <p:nvPr/>
        </p:nvPicPr>
        <p:blipFill>
          <a:blip r:embed="rId7"/>
          <a:stretch>
            <a:fillRect/>
          </a:stretch>
        </p:blipFill>
        <p:spPr>
          <a:xfrm>
            <a:off x="10110076" y="255046"/>
            <a:ext cx="1487800" cy="1487800"/>
          </a:xfrm>
          <a:prstGeom prst="rect">
            <a:avLst/>
          </a:prstGeom>
        </p:spPr>
      </p:pic>
    </p:spTree>
    <p:extLst>
      <p:ext uri="{BB962C8B-B14F-4D97-AF65-F5344CB8AC3E}">
        <p14:creationId xmlns:p14="http://schemas.microsoft.com/office/powerpoint/2010/main" val="2195097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808638" y="386930"/>
            <a:ext cx="9236700" cy="1188950"/>
          </a:xfrm>
        </p:spPr>
        <p:txBody>
          <a:bodyPr anchor="b">
            <a:normAutofit/>
          </a:bodyPr>
          <a:lstStyle/>
          <a:p>
            <a:pPr algn="ctr"/>
            <a:r>
              <a:rPr lang="en-US" sz="5000" dirty="0">
                <a:latin typeface="Tahoma" panose="020B0604030504040204" pitchFamily="34" charset="0"/>
                <a:ea typeface="Tahoma" panose="020B0604030504040204" pitchFamily="34" charset="0"/>
                <a:cs typeface="Tahoma" panose="020B0604030504040204" pitchFamily="34" charset="0"/>
              </a:rPr>
              <a:t>Illinois-Specific Resources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793660" y="2392471"/>
            <a:ext cx="10143668" cy="3958453"/>
          </a:xfrm>
        </p:spPr>
        <p:txBody>
          <a:bodyPr anchor="t">
            <a:normAutofit lnSpcReduction="10000"/>
          </a:bodyPr>
          <a:lstStyle/>
          <a:p>
            <a:pPr>
              <a:spcAft>
                <a:spcPts val="1200"/>
              </a:spcAft>
            </a:pPr>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hlinkClick r:id="rId3"/>
              </a:rPr>
              <a:t>Interpreter Directory - Illinois Deaf and Hard of Hearing Commission</a:t>
            </a:r>
            <a:endParaRPr lang="en-US" dirty="0">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dirty="0">
                <a:latin typeface="Tahoma" panose="020B0604030504040204" pitchFamily="34" charset="0"/>
                <a:ea typeface="Tahoma" panose="020B0604030504040204" pitchFamily="34" charset="0"/>
                <a:cs typeface="Tahoma" panose="020B0604030504040204" pitchFamily="34" charset="0"/>
              </a:rPr>
              <a:t>Illinois Network of Centers for Independent Living (INCIL) – </a:t>
            </a:r>
            <a:r>
              <a:rPr lang="en-US" dirty="0">
                <a:latin typeface="Tahoma" panose="020B0604030504040204" pitchFamily="34" charset="0"/>
                <a:ea typeface="Tahoma" panose="020B0604030504040204" pitchFamily="34" charset="0"/>
                <a:cs typeface="Tahoma" panose="020B0604030504040204" pitchFamily="34" charset="0"/>
                <a:hlinkClick r:id="rId4"/>
              </a:rPr>
              <a:t>Find Your CIL</a:t>
            </a:r>
            <a:endParaRPr lang="en-US" dirty="0">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dirty="0">
                <a:latin typeface="Tahoma" panose="020B0604030504040204" pitchFamily="34" charset="0"/>
                <a:ea typeface="Tahoma" panose="020B0604030504040204" pitchFamily="34" charset="0"/>
                <a:cs typeface="Tahoma" panose="020B0604030504040204" pitchFamily="34" charset="0"/>
                <a:hlinkClick r:id="rId5"/>
              </a:rPr>
              <a:t>Illinois Assistive Technology Program</a:t>
            </a:r>
            <a:endParaRPr lang="en-US" dirty="0">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dirty="0">
                <a:latin typeface="Tahoma" panose="020B0604030504040204" pitchFamily="34" charset="0"/>
                <a:ea typeface="Tahoma" panose="020B0604030504040204" pitchFamily="34" charset="0"/>
                <a:cs typeface="Tahoma" panose="020B0604030504040204" pitchFamily="34" charset="0"/>
                <a:hlinkClick r:id="rId6"/>
              </a:rPr>
              <a:t>Adult Protective Services </a:t>
            </a:r>
            <a:r>
              <a:rPr lang="en-US" dirty="0">
                <a:latin typeface="Tahoma" panose="020B0604030504040204" pitchFamily="34" charset="0"/>
                <a:ea typeface="Tahoma" panose="020B0604030504040204" pitchFamily="34" charset="0"/>
                <a:cs typeface="Tahoma" panose="020B0604030504040204" pitchFamily="34" charset="0"/>
              </a:rPr>
              <a:t>– Illinois Department on Aging</a:t>
            </a:r>
          </a:p>
          <a:p>
            <a:pPr>
              <a:spcAft>
                <a:spcPts val="1200"/>
              </a:spcAft>
            </a:pPr>
            <a:r>
              <a:rPr lang="en-US" dirty="0">
                <a:latin typeface="Tahoma" panose="020B0604030504040204" pitchFamily="34" charset="0"/>
                <a:ea typeface="Tahoma" panose="020B0604030504040204" pitchFamily="34" charset="0"/>
                <a:cs typeface="Tahoma" panose="020B0604030504040204" pitchFamily="34" charset="0"/>
              </a:rPr>
              <a:t>Child Advocacy Centers (in cases of sexual assault)</a:t>
            </a:r>
          </a:p>
          <a:p>
            <a:pPr>
              <a:spcAft>
                <a:spcPts val="1200"/>
              </a:spcAft>
            </a:pPr>
            <a:endParaRPr lang="en-US" sz="45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F82DB099-D184-3B44-EE8D-016BA02F4346}"/>
              </a:ext>
            </a:extLst>
          </p:cNvPr>
          <p:cNvPicPr>
            <a:picLocks noChangeAspect="1"/>
          </p:cNvPicPr>
          <p:nvPr/>
        </p:nvPicPr>
        <p:blipFill>
          <a:blip r:embed="rId7"/>
          <a:stretch>
            <a:fillRect/>
          </a:stretch>
        </p:blipFill>
        <p:spPr>
          <a:xfrm>
            <a:off x="10110076" y="255046"/>
            <a:ext cx="1487800" cy="1487800"/>
          </a:xfrm>
          <a:prstGeom prst="rect">
            <a:avLst/>
          </a:prstGeom>
        </p:spPr>
      </p:pic>
    </p:spTree>
    <p:extLst>
      <p:ext uri="{BB962C8B-B14F-4D97-AF65-F5344CB8AC3E}">
        <p14:creationId xmlns:p14="http://schemas.microsoft.com/office/powerpoint/2010/main" val="67912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4" name="Rectangle 13">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0E675-F5BC-B712-61A8-B70575483F48}"/>
              </a:ext>
            </a:extLst>
          </p:cNvPr>
          <p:cNvSpPr>
            <a:spLocks noGrp="1"/>
          </p:cNvSpPr>
          <p:nvPr>
            <p:ph type="title"/>
          </p:nvPr>
        </p:nvSpPr>
        <p:spPr>
          <a:xfrm>
            <a:off x="1098935" y="795962"/>
            <a:ext cx="5287117" cy="1250683"/>
          </a:xfrm>
        </p:spPr>
        <p:txBody>
          <a:bodyPr vert="horz" lIns="91440" tIns="45720" rIns="91440" bIns="45720" rtlCol="0" anchor="b">
            <a:noAutofit/>
          </a:bodyPr>
          <a:lstStyle/>
          <a:p>
            <a:r>
              <a:rPr lang="en-US" sz="4000" dirty="0">
                <a:latin typeface="Tahoma" panose="020B0604030504040204" pitchFamily="34" charset="0"/>
                <a:ea typeface="Tahoma" panose="020B0604030504040204" pitchFamily="34" charset="0"/>
                <a:cs typeface="Tahoma" panose="020B0604030504040204" pitchFamily="34" charset="0"/>
              </a:rPr>
              <a:t>What do we mean by “Disability”?</a:t>
            </a:r>
          </a:p>
        </p:txBody>
      </p:sp>
      <p:sp>
        <p:nvSpPr>
          <p:cNvPr id="19" name="Rectangle 18">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C0D0DA-9B7C-66D7-6202-44606A7B840C}"/>
              </a:ext>
            </a:extLst>
          </p:cNvPr>
          <p:cNvSpPr txBox="1"/>
          <p:nvPr/>
        </p:nvSpPr>
        <p:spPr>
          <a:xfrm>
            <a:off x="1100735" y="2508105"/>
            <a:ext cx="5692539" cy="3742383"/>
          </a:xfrm>
          <a:prstGeom prst="rect">
            <a:avLst/>
          </a:prstGeom>
        </p:spPr>
        <p:txBody>
          <a:bodyPr vert="horz" lIns="91440" tIns="45720" rIns="91440" bIns="45720" rtlCol="0" anchor="ctr">
            <a:normAutofit fontScale="92500" lnSpcReduction="20000"/>
          </a:bodyPr>
          <a:lstStyle/>
          <a:p>
            <a:pPr indent="-228600">
              <a:lnSpc>
                <a:spcPct val="90000"/>
              </a:lnSpc>
              <a:spcAft>
                <a:spcPts val="60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Disabilities can be visual, auditory, physical, communicative, developmental or emotional. Some individuals have a combination of disabilities.</a:t>
            </a:r>
          </a:p>
          <a:p>
            <a:pPr indent="-228600">
              <a:lnSpc>
                <a:spcPct val="90000"/>
              </a:lnSpc>
              <a:spcAft>
                <a:spcPts val="600"/>
              </a:spcAft>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indent="-228600">
              <a:lnSpc>
                <a:spcPct val="90000"/>
              </a:lnSpc>
              <a:spcAft>
                <a:spcPts val="60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Not all disabilities can be seen.</a:t>
            </a:r>
          </a:p>
          <a:p>
            <a:pPr indent="-228600">
              <a:lnSpc>
                <a:spcPct val="90000"/>
              </a:lnSpc>
              <a:spcAft>
                <a:spcPts val="600"/>
              </a:spcAft>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indent="-228600">
              <a:lnSpc>
                <a:spcPct val="90000"/>
              </a:lnSpc>
              <a:spcAft>
                <a:spcPts val="60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The Americans Disabilities Act (ADA) covers more than 900 different disabilities.</a:t>
            </a:r>
          </a:p>
          <a:p>
            <a:pPr>
              <a:lnSpc>
                <a:spcPct val="90000"/>
              </a:lnSpc>
              <a:spcAft>
                <a:spcPts val="600"/>
              </a:spcAft>
            </a:pPr>
            <a:endParaRPr lang="en-US" sz="2000" b="1" u="sng" dirty="0">
              <a:latin typeface="Tahoma" panose="020B0604030504040204" pitchFamily="34" charset="0"/>
              <a:ea typeface="Tahoma" panose="020B0604030504040204" pitchFamily="34" charset="0"/>
              <a:cs typeface="Tahoma" panose="020B0604030504040204" pitchFamily="34" charset="0"/>
            </a:endParaRPr>
          </a:p>
        </p:txBody>
      </p:sp>
      <p:pic>
        <p:nvPicPr>
          <p:cNvPr id="6" name="Content Placeholder 5" descr="A picture containing icon&#10;&#10;Description automatically generated">
            <a:extLst>
              <a:ext uri="{FF2B5EF4-FFF2-40B4-BE49-F238E27FC236}">
                <a16:creationId xmlns:a16="http://schemas.microsoft.com/office/drawing/2014/main" id="{4131B1B6-ADDA-9F7B-842E-66454AFA29B7}"/>
              </a:ext>
            </a:extLst>
          </p:cNvPr>
          <p:cNvPicPr>
            <a:picLocks noGrp="1" noChangeAspect="1"/>
          </p:cNvPicPr>
          <p:nvPr>
            <p:ph idx="1"/>
          </p:nvPr>
        </p:nvPicPr>
        <p:blipFill rotWithShape="1">
          <a:blip r:embed="rId3"/>
          <a:srcRect t="1927" r="2" b="1569"/>
          <a:stretch/>
        </p:blipFill>
        <p:spPr>
          <a:xfrm>
            <a:off x="10121030" y="4854122"/>
            <a:ext cx="1570227" cy="1515362"/>
          </a:xfrm>
          <a:prstGeom prst="rect">
            <a:avLst/>
          </a:prstGeom>
        </p:spPr>
      </p:pic>
      <p:sp>
        <p:nvSpPr>
          <p:cNvPr id="5" name="Not Equal 4" descr="Unequal sign">
            <a:extLst>
              <a:ext uri="{FF2B5EF4-FFF2-40B4-BE49-F238E27FC236}">
                <a16:creationId xmlns:a16="http://schemas.microsoft.com/office/drawing/2014/main" id="{1BC00BAE-6A95-F304-1346-28E1F2FC9412}"/>
              </a:ext>
            </a:extLst>
          </p:cNvPr>
          <p:cNvSpPr/>
          <p:nvPr/>
        </p:nvSpPr>
        <p:spPr>
          <a:xfrm>
            <a:off x="8486109" y="3447431"/>
            <a:ext cx="806823" cy="548640"/>
          </a:xfrm>
          <a:prstGeom prst="mathNotEqual">
            <a:avLst/>
          </a:prstGeom>
          <a:solidFill>
            <a:schemeClr val="tx1"/>
          </a:solidFill>
          <a:ln w="0">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descr="Text box with the word disability, a symbol showing the equal sign with a cross-out through it followed by the word inability. It would read Disability does not equal inability.">
            <a:extLst>
              <a:ext uri="{FF2B5EF4-FFF2-40B4-BE49-F238E27FC236}">
                <a16:creationId xmlns:a16="http://schemas.microsoft.com/office/drawing/2014/main" id="{F01881F8-0DE7-CA18-F1B3-EA93243C2539}"/>
              </a:ext>
            </a:extLst>
          </p:cNvPr>
          <p:cNvSpPr txBox="1"/>
          <p:nvPr/>
        </p:nvSpPr>
        <p:spPr>
          <a:xfrm>
            <a:off x="6749676" y="3447431"/>
            <a:ext cx="4192494" cy="523220"/>
          </a:xfrm>
          <a:prstGeom prst="rect">
            <a:avLst/>
          </a:prstGeom>
          <a:noFill/>
        </p:spPr>
        <p:txBody>
          <a:bodyPr wrap="none" rtlCol="0">
            <a:spAutoFit/>
          </a:bodyPr>
          <a:lstStyle/>
          <a:p>
            <a:r>
              <a:rPr lang="en-US" sz="2800" u="sng" dirty="0">
                <a:latin typeface="Tahoma" panose="020B0604030504040204" pitchFamily="34" charset="0"/>
                <a:ea typeface="Tahoma" panose="020B0604030504040204" pitchFamily="34" charset="0"/>
                <a:cs typeface="Tahoma" panose="020B0604030504040204" pitchFamily="34" charset="0"/>
              </a:rPr>
              <a:t>DIS</a:t>
            </a:r>
            <a:r>
              <a:rPr lang="en-US" sz="2800" dirty="0">
                <a:latin typeface="Tahoma" panose="020B0604030504040204" pitchFamily="34" charset="0"/>
                <a:ea typeface="Tahoma" panose="020B0604030504040204" pitchFamily="34" charset="0"/>
                <a:cs typeface="Tahoma" panose="020B0604030504040204" pitchFamily="34" charset="0"/>
              </a:rPr>
              <a:t>ability           </a:t>
            </a:r>
            <a:r>
              <a:rPr lang="en-US" sz="2800" u="sng" dirty="0">
                <a:latin typeface="Tahoma" panose="020B0604030504040204" pitchFamily="34" charset="0"/>
                <a:ea typeface="Tahoma" panose="020B0604030504040204" pitchFamily="34" charset="0"/>
                <a:cs typeface="Tahoma" panose="020B0604030504040204" pitchFamily="34" charset="0"/>
              </a:rPr>
              <a:t>In</a:t>
            </a:r>
            <a:r>
              <a:rPr lang="en-US" sz="2800" dirty="0">
                <a:latin typeface="Tahoma" panose="020B0604030504040204" pitchFamily="34" charset="0"/>
                <a:ea typeface="Tahoma" panose="020B0604030504040204" pitchFamily="34" charset="0"/>
                <a:cs typeface="Tahoma" panose="020B0604030504040204" pitchFamily="34" charset="0"/>
              </a:rPr>
              <a:t>ability</a:t>
            </a:r>
          </a:p>
        </p:txBody>
      </p:sp>
    </p:spTree>
    <p:extLst>
      <p:ext uri="{BB962C8B-B14F-4D97-AF65-F5344CB8AC3E}">
        <p14:creationId xmlns:p14="http://schemas.microsoft.com/office/powerpoint/2010/main" val="2536826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0E675-F5BC-B712-61A8-B70575483F48}"/>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dirty="0">
                <a:solidFill>
                  <a:schemeClr val="tx1"/>
                </a:solidFill>
                <a:latin typeface="Tahoma" panose="020B0604030504040204" pitchFamily="34" charset="0"/>
                <a:ea typeface="Tahoma" panose="020B0604030504040204" pitchFamily="34" charset="0"/>
                <a:cs typeface="Tahoma" panose="020B0604030504040204" pitchFamily="34" charset="0"/>
              </a:rPr>
              <a:t>What do we mean by “Older Adult”?</a:t>
            </a:r>
          </a:p>
        </p:txBody>
      </p:sp>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4CA786-26AF-FEFA-5ACD-BF93A469AAF4}"/>
              </a:ext>
            </a:extLst>
          </p:cNvPr>
          <p:cNvSpPr txBox="1"/>
          <p:nvPr/>
        </p:nvSpPr>
        <p:spPr>
          <a:xfrm>
            <a:off x="793661" y="2599509"/>
            <a:ext cx="8265672" cy="3639450"/>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As defined in Illinois Compiled Statutes, an elderly person means a person 60 years of age or older. Although older adult is the preferred term for someone 60 and older in Illinois, statutory definitions use the term elderly person.</a:t>
            </a:r>
          </a:p>
          <a:p>
            <a:pPr indent="-228600">
              <a:lnSpc>
                <a:spcPct val="90000"/>
              </a:lnSpc>
              <a:spcAft>
                <a:spcPts val="600"/>
              </a:spcAft>
              <a:buFont typeface="Arial" panose="020B0604020202020204" pitchFamily="34" charset="0"/>
              <a:buChar char="•"/>
            </a:pPr>
            <a:endParaRPr lang="en-US" sz="2800" dirty="0">
              <a:latin typeface="Tahoma" panose="020B0604030504040204" pitchFamily="34" charset="0"/>
              <a:ea typeface="Tahoma" panose="020B0604030504040204" pitchFamily="34" charset="0"/>
              <a:cs typeface="Tahoma" panose="020B0604030504040204" pitchFamily="34" charset="0"/>
            </a:endParaRPr>
          </a:p>
          <a:p>
            <a:pPr indent="-228600">
              <a:lnSpc>
                <a:spcPct val="90000"/>
              </a:lnSpc>
              <a:spcAft>
                <a:spcPts val="60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More than one in every seven Americans is over age 65. (2020 data) This number is expected to grow.</a:t>
            </a:r>
          </a:p>
        </p:txBody>
      </p:sp>
      <p:pic>
        <p:nvPicPr>
          <p:cNvPr id="6" name="Content Placeholder 5" descr="A picture containing icon&#10;&#10;Description automatically generated">
            <a:extLst>
              <a:ext uri="{FF2B5EF4-FFF2-40B4-BE49-F238E27FC236}">
                <a16:creationId xmlns:a16="http://schemas.microsoft.com/office/drawing/2014/main" id="{69DB41DC-02A5-DA22-F6CE-AB906E4CF98E}"/>
              </a:ext>
            </a:extLst>
          </p:cNvPr>
          <p:cNvPicPr>
            <a:picLocks noGrp="1" noChangeAspect="1"/>
          </p:cNvPicPr>
          <p:nvPr>
            <p:ph idx="1"/>
          </p:nvPr>
        </p:nvPicPr>
        <p:blipFill>
          <a:blip r:embed="rId3"/>
          <a:stretch>
            <a:fillRect/>
          </a:stretch>
        </p:blipFill>
        <p:spPr>
          <a:xfrm>
            <a:off x="9757372" y="4779389"/>
            <a:ext cx="1625990" cy="1625990"/>
          </a:xfrm>
          <a:prstGeom prst="rect">
            <a:avLst/>
          </a:prstGeom>
        </p:spPr>
      </p:pic>
      <p:sp>
        <p:nvSpPr>
          <p:cNvPr id="17" name="Rectangle 1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991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1C4EA8-6B83-4338-913D-D75D3C4F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713D60-C477-089A-A573-03A0E8B8F1A0}"/>
              </a:ext>
            </a:extLst>
          </p:cNvPr>
          <p:cNvSpPr>
            <a:spLocks noGrp="1"/>
          </p:cNvSpPr>
          <p:nvPr>
            <p:ph type="title"/>
          </p:nvPr>
        </p:nvSpPr>
        <p:spPr>
          <a:xfrm>
            <a:off x="337495" y="511015"/>
            <a:ext cx="3477679" cy="5266786"/>
          </a:xfrm>
        </p:spPr>
        <p:txBody>
          <a:bodyPr vert="horz" lIns="91440" tIns="45720" rIns="91440" bIns="45720" rtlCol="0" anchor="b">
            <a:normAutofit/>
          </a:bodyPr>
          <a:lstStyle/>
          <a:p>
            <a:r>
              <a:rPr lang="en-US" sz="4600" dirty="0">
                <a:latin typeface="Tahoma" panose="020B0604030504040204" pitchFamily="34" charset="0"/>
                <a:ea typeface="Tahoma" panose="020B0604030504040204" pitchFamily="34" charset="0"/>
                <a:cs typeface="Tahoma" panose="020B0604030504040204" pitchFamily="34" charset="0"/>
              </a:rPr>
              <a:t>Activity:</a:t>
            </a:r>
            <a:br>
              <a:rPr lang="en-US" sz="4600" dirty="0">
                <a:latin typeface="Tahoma" panose="020B0604030504040204" pitchFamily="34" charset="0"/>
                <a:ea typeface="Tahoma" panose="020B0604030504040204" pitchFamily="34" charset="0"/>
                <a:cs typeface="Tahoma" panose="020B0604030504040204" pitchFamily="34" charset="0"/>
              </a:rPr>
            </a:br>
            <a:br>
              <a:rPr lang="en-US" sz="4600" dirty="0">
                <a:latin typeface="Tahoma" panose="020B0604030504040204" pitchFamily="34" charset="0"/>
                <a:ea typeface="Tahoma" panose="020B0604030504040204" pitchFamily="34" charset="0"/>
                <a:cs typeface="Tahoma" panose="020B0604030504040204" pitchFamily="34" charset="0"/>
              </a:rPr>
            </a:br>
            <a:r>
              <a:rPr lang="en-US" sz="4600" dirty="0">
                <a:latin typeface="Tahoma" panose="020B0604030504040204" pitchFamily="34" charset="0"/>
                <a:ea typeface="Tahoma" panose="020B0604030504040204" pitchFamily="34" charset="0"/>
                <a:cs typeface="Tahoma" panose="020B0604030504040204" pitchFamily="34" charset="0"/>
              </a:rPr>
              <a:t>First Response</a:t>
            </a:r>
          </a:p>
        </p:txBody>
      </p:sp>
      <p:grpSp>
        <p:nvGrpSpPr>
          <p:cNvPr id="13" name="Group 1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58B5403E-D450-F488-6C53-A7148A8EB4B3}"/>
              </a:ext>
            </a:extLst>
          </p:cNvPr>
          <p:cNvPicPr>
            <a:picLocks noChangeAspect="1"/>
          </p:cNvPicPr>
          <p:nvPr/>
        </p:nvPicPr>
        <p:blipFill>
          <a:blip r:embed="rId3"/>
          <a:stretch>
            <a:fillRect/>
          </a:stretch>
        </p:blipFill>
        <p:spPr>
          <a:xfrm>
            <a:off x="329184" y="511015"/>
            <a:ext cx="1327556" cy="1327556"/>
          </a:xfrm>
          <a:prstGeom prst="rect">
            <a:avLst/>
          </a:prstGeom>
        </p:spPr>
      </p:pic>
      <p:pic>
        <p:nvPicPr>
          <p:cNvPr id="9" name="Content Placeholder 8" descr="A uniformed police officer standing in front of a gate&#10;&#10;">
            <a:extLst>
              <a:ext uri="{FF2B5EF4-FFF2-40B4-BE49-F238E27FC236}">
                <a16:creationId xmlns:a16="http://schemas.microsoft.com/office/drawing/2014/main" id="{33470206-EDC1-9E22-7163-1EA5B2DD1B9A}"/>
              </a:ext>
            </a:extLst>
          </p:cNvPr>
          <p:cNvPicPr>
            <a:picLocks noGrp="1" noChangeAspect="1"/>
          </p:cNvPicPr>
          <p:nvPr>
            <p:ph idx="1"/>
          </p:nvPr>
        </p:nvPicPr>
        <p:blipFill rotWithShape="1">
          <a:blip r:embed="rId4"/>
          <a:srcRect l="-1" t="8933" r="48734"/>
          <a:stretch/>
        </p:blipFill>
        <p:spPr>
          <a:xfrm>
            <a:off x="4966201" y="932868"/>
            <a:ext cx="1870454" cy="4991627"/>
          </a:xfrm>
        </p:spPr>
      </p:pic>
      <p:sp>
        <p:nvSpPr>
          <p:cNvPr id="10" name="TextBox 9">
            <a:extLst>
              <a:ext uri="{FF2B5EF4-FFF2-40B4-BE49-F238E27FC236}">
                <a16:creationId xmlns:a16="http://schemas.microsoft.com/office/drawing/2014/main" id="{6F16301F-9BA4-BCCE-E5CF-19F1F460B57C}"/>
              </a:ext>
            </a:extLst>
          </p:cNvPr>
          <p:cNvSpPr txBox="1"/>
          <p:nvPr/>
        </p:nvSpPr>
        <p:spPr>
          <a:xfrm>
            <a:off x="7636258" y="1676400"/>
            <a:ext cx="3436914" cy="3046988"/>
          </a:xfrm>
          <a:prstGeom prst="rect">
            <a:avLst/>
          </a:prstGeom>
          <a:noFill/>
        </p:spPr>
        <p:txBody>
          <a:bodyPr wrap="square" rtlCol="0">
            <a:spAutoFit/>
          </a:bodyPr>
          <a:lstStyle/>
          <a:p>
            <a:r>
              <a:rPr lang="en-US" sz="3200" b="1" dirty="0">
                <a:latin typeface="Tahoma" panose="020B0604030504040204" pitchFamily="34" charset="0"/>
                <a:ea typeface="Tahoma" panose="020B0604030504040204" pitchFamily="34" charset="0"/>
                <a:cs typeface="Tahoma" panose="020B0604030504040204" pitchFamily="34" charset="0"/>
              </a:rPr>
              <a:t>5</a:t>
            </a:r>
            <a:r>
              <a:rPr lang="en-US" sz="3200" dirty="0">
                <a:latin typeface="Tahoma" panose="020B0604030504040204" pitchFamily="34" charset="0"/>
                <a:ea typeface="Tahoma" panose="020B0604030504040204" pitchFamily="34" charset="0"/>
                <a:cs typeface="Tahoma" panose="020B0604030504040204" pitchFamily="34" charset="0"/>
              </a:rPr>
              <a:t> Questions</a:t>
            </a:r>
          </a:p>
          <a:p>
            <a:endParaRPr lang="en-US" sz="3200" dirty="0">
              <a:latin typeface="Tahoma" panose="020B0604030504040204" pitchFamily="34" charset="0"/>
              <a:ea typeface="Tahoma" panose="020B0604030504040204" pitchFamily="34" charset="0"/>
              <a:cs typeface="Tahoma" panose="020B0604030504040204" pitchFamily="34" charset="0"/>
            </a:endParaRPr>
          </a:p>
          <a:p>
            <a:r>
              <a:rPr lang="en-US" sz="3200" b="1" dirty="0">
                <a:latin typeface="Tahoma" panose="020B0604030504040204" pitchFamily="34" charset="0"/>
                <a:ea typeface="Tahoma" panose="020B0604030504040204" pitchFamily="34" charset="0"/>
                <a:cs typeface="Tahoma" panose="020B0604030504040204" pitchFamily="34" charset="0"/>
              </a:rPr>
              <a:t>4</a:t>
            </a:r>
            <a:r>
              <a:rPr lang="en-US" sz="3200" dirty="0">
                <a:latin typeface="Tahoma" panose="020B0604030504040204" pitchFamily="34" charset="0"/>
                <a:ea typeface="Tahoma" panose="020B0604030504040204" pitchFamily="34" charset="0"/>
                <a:cs typeface="Tahoma" panose="020B0604030504040204" pitchFamily="34" charset="0"/>
              </a:rPr>
              <a:t> Communication    	needs</a:t>
            </a:r>
          </a:p>
          <a:p>
            <a:endParaRPr lang="en-US" sz="3200" dirty="0">
              <a:latin typeface="Tahoma" panose="020B0604030504040204" pitchFamily="34" charset="0"/>
              <a:ea typeface="Tahoma" panose="020B0604030504040204" pitchFamily="34" charset="0"/>
              <a:cs typeface="Tahoma" panose="020B0604030504040204" pitchFamily="34" charset="0"/>
            </a:endParaRPr>
          </a:p>
          <a:p>
            <a:r>
              <a:rPr lang="en-US" sz="3200" b="1" dirty="0">
                <a:latin typeface="Tahoma" panose="020B0604030504040204" pitchFamily="34" charset="0"/>
                <a:ea typeface="Tahoma" panose="020B0604030504040204" pitchFamily="34" charset="0"/>
                <a:cs typeface="Tahoma" panose="020B0604030504040204" pitchFamily="34" charset="0"/>
              </a:rPr>
              <a:t>3</a:t>
            </a:r>
            <a:r>
              <a:rPr lang="en-US" sz="3200" dirty="0">
                <a:latin typeface="Tahoma" panose="020B0604030504040204" pitchFamily="34" charset="0"/>
                <a:ea typeface="Tahoma" panose="020B0604030504040204" pitchFamily="34" charset="0"/>
                <a:cs typeface="Tahoma" panose="020B0604030504040204" pitchFamily="34" charset="0"/>
              </a:rPr>
              <a:t> Initial steps</a:t>
            </a:r>
          </a:p>
        </p:txBody>
      </p:sp>
    </p:spTree>
    <p:extLst>
      <p:ext uri="{BB962C8B-B14F-4D97-AF65-F5344CB8AC3E}">
        <p14:creationId xmlns:p14="http://schemas.microsoft.com/office/powerpoint/2010/main" val="723259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C8BC2B-A82B-2DC2-48A0-D2DB85BEF24B}"/>
              </a:ext>
            </a:extLst>
          </p:cNvPr>
          <p:cNvSpPr>
            <a:spLocks noGrp="1"/>
          </p:cNvSpPr>
          <p:nvPr>
            <p:ph type="title"/>
          </p:nvPr>
        </p:nvSpPr>
        <p:spPr>
          <a:xfrm>
            <a:off x="1113810" y="2960715"/>
            <a:ext cx="4300212" cy="2559551"/>
          </a:xfrm>
        </p:spPr>
        <p:txBody>
          <a:bodyPr vert="horz" lIns="91440" tIns="45720" rIns="91440" bIns="45720" rtlCol="0" anchor="t">
            <a:normAutofit/>
          </a:bodyPr>
          <a:lstStyle/>
          <a:p>
            <a:pPr>
              <a:lnSpc>
                <a:spcPct val="150000"/>
              </a:lnSpc>
            </a:pPr>
            <a:r>
              <a:rPr lang="en-US" sz="4600" dirty="0">
                <a:latin typeface="Tahoma" panose="020B0604030504040204" pitchFamily="34" charset="0"/>
                <a:ea typeface="Tahoma" panose="020B0604030504040204" pitchFamily="34" charset="0"/>
                <a:cs typeface="Tahoma" panose="020B0604030504040204" pitchFamily="34" charset="0"/>
              </a:rPr>
              <a:t>Common-sense Strategies</a:t>
            </a:r>
            <a:endParaRPr lang="en-US" sz="46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lawyers in an office setting with a U.S. flag in the background, as well as a bookcase and potted plant. One female lawyer is standing holding a large open book. A male lawyer is sitting at the desk and holding the book, too. Both are looking at it together as though discussing something they see in the book.">
            <a:extLst>
              <a:ext uri="{FF2B5EF4-FFF2-40B4-BE49-F238E27FC236}">
                <a16:creationId xmlns:a16="http://schemas.microsoft.com/office/drawing/2014/main" id="{E052DF93-0EE5-69DD-FD06-DEFD852BCE3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425" r="13277" b="-1"/>
          <a:stretch/>
        </p:blipFill>
        <p:spPr>
          <a:xfrm>
            <a:off x="5973242" y="887466"/>
            <a:ext cx="5471593" cy="4270184"/>
          </a:xfrm>
          <a:prstGeom prst="rect">
            <a:avLst/>
          </a:prstGeom>
        </p:spPr>
      </p:pic>
      <p:pic>
        <p:nvPicPr>
          <p:cNvPr id="5" name="Picture 4"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19768FE7-F54B-E1D5-ED15-5B5BD0A21897}"/>
              </a:ext>
            </a:extLst>
          </p:cNvPr>
          <p:cNvPicPr>
            <a:picLocks noChangeAspect="1"/>
          </p:cNvPicPr>
          <p:nvPr/>
        </p:nvPicPr>
        <p:blipFill>
          <a:blip r:embed="rId5"/>
          <a:stretch>
            <a:fillRect/>
          </a:stretch>
        </p:blipFill>
        <p:spPr>
          <a:xfrm>
            <a:off x="1084074" y="1064061"/>
            <a:ext cx="1487800" cy="1487800"/>
          </a:xfrm>
          <a:prstGeom prst="rect">
            <a:avLst/>
          </a:prstGeom>
        </p:spPr>
      </p:pic>
      <p:sp>
        <p:nvSpPr>
          <p:cNvPr id="6" name="TextBox 5">
            <a:extLst>
              <a:ext uri="{FF2B5EF4-FFF2-40B4-BE49-F238E27FC236}">
                <a16:creationId xmlns:a16="http://schemas.microsoft.com/office/drawing/2014/main" id="{07195555-D83E-51A5-E10E-17490533B42C}"/>
              </a:ext>
            </a:extLst>
          </p:cNvPr>
          <p:cNvSpPr txBox="1"/>
          <p:nvPr/>
        </p:nvSpPr>
        <p:spPr>
          <a:xfrm>
            <a:off x="7664317" y="5353593"/>
            <a:ext cx="4030859" cy="369332"/>
          </a:xfrm>
          <a:prstGeom prst="rect">
            <a:avLst/>
          </a:prstGeom>
          <a:noFill/>
        </p:spPr>
        <p:txBody>
          <a:bodyPr wrap="square" rtlCol="0">
            <a:spAutoFit/>
          </a:bodyPr>
          <a:lstStyle/>
          <a:p>
            <a:r>
              <a:rPr lang="en-US" dirty="0"/>
              <a:t>Photo by August de Richelieu: </a:t>
            </a:r>
            <a:r>
              <a:rPr lang="en-US" dirty="0">
                <a:hlinkClick r:id="rId6"/>
              </a:rPr>
              <a:t>Pexels</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3212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808638" y="386930"/>
            <a:ext cx="9236700" cy="1188950"/>
          </a:xfrm>
        </p:spPr>
        <p:txBody>
          <a:bodyPr anchor="b">
            <a:normAutofit/>
          </a:bodyPr>
          <a:lstStyle/>
          <a:p>
            <a:r>
              <a:rPr lang="en-US" sz="5000" dirty="0">
                <a:latin typeface="Tahoma" panose="020B0604030504040204" pitchFamily="34" charset="0"/>
                <a:ea typeface="Tahoma" panose="020B0604030504040204" pitchFamily="34" charset="0"/>
                <a:cs typeface="Tahoma" panose="020B0604030504040204" pitchFamily="34" charset="0"/>
              </a:rPr>
              <a:t>Setting up good communication </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793660" y="2392471"/>
            <a:ext cx="10143668" cy="3642569"/>
          </a:xfrm>
        </p:spPr>
        <p:txBody>
          <a:bodyPr anchor="ctr">
            <a:normAutofit fontScale="92500" lnSpcReduction="20000"/>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pPr>
              <a:spcAft>
                <a:spcPts val="600"/>
              </a:spcAft>
            </a:pPr>
            <a:r>
              <a:rPr lang="en-US" sz="3500" dirty="0">
                <a:latin typeface="Tahoma" panose="020B0604030504040204" pitchFamily="34" charset="0"/>
                <a:ea typeface="Tahoma" panose="020B0604030504040204" pitchFamily="34" charset="0"/>
                <a:cs typeface="Tahoma" panose="020B0604030504040204" pitchFamily="34" charset="0"/>
              </a:rPr>
              <a:t>Establish rapport and trust with the person who has been harmed</a:t>
            </a:r>
          </a:p>
          <a:p>
            <a:endParaRPr lang="en-US" sz="3200" dirty="0">
              <a:latin typeface="Tahoma" panose="020B0604030504040204" pitchFamily="34" charset="0"/>
              <a:ea typeface="Tahoma" panose="020B0604030504040204" pitchFamily="34" charset="0"/>
              <a:cs typeface="Tahoma" panose="020B0604030504040204" pitchFamily="34" charset="0"/>
            </a:endParaRPr>
          </a:p>
          <a:p>
            <a:pPr lvl="1"/>
            <a:r>
              <a:rPr lang="en-US" sz="3200" dirty="0">
                <a:latin typeface="Tahoma" panose="020B0604030504040204" pitchFamily="34" charset="0"/>
                <a:ea typeface="Tahoma" panose="020B0604030504040204" pitchFamily="34" charset="0"/>
                <a:cs typeface="Tahoma" panose="020B0604030504040204" pitchFamily="34" charset="0"/>
              </a:rPr>
              <a:t>Presume Competence</a:t>
            </a:r>
          </a:p>
          <a:p>
            <a:endParaRPr lang="en-US" sz="3200" dirty="0">
              <a:latin typeface="Tahoma" panose="020B0604030504040204" pitchFamily="34" charset="0"/>
              <a:ea typeface="Tahoma" panose="020B0604030504040204" pitchFamily="34" charset="0"/>
              <a:cs typeface="Tahoma" panose="020B0604030504040204" pitchFamily="34" charset="0"/>
            </a:endParaRPr>
          </a:p>
          <a:p>
            <a:pPr lvl="1"/>
            <a:r>
              <a:rPr lang="en-US" sz="3200" dirty="0">
                <a:latin typeface="Tahoma" panose="020B0604030504040204" pitchFamily="34" charset="0"/>
                <a:ea typeface="Tahoma" panose="020B0604030504040204" pitchFamily="34" charset="0"/>
                <a:cs typeface="Tahoma" panose="020B0604030504040204" pitchFamily="34" charset="0"/>
              </a:rPr>
              <a:t>Determine what is needed to ensure a successful interview</a:t>
            </a:r>
          </a:p>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latin typeface="Tahoma" panose="020B0604030504040204" pitchFamily="34" charset="0"/>
              <a:ea typeface="Tahoma" panose="020B0604030504040204" pitchFamily="34" charset="0"/>
              <a:cs typeface="Tahoma" panose="020B0604030504040204" pitchFamily="34" charset="0"/>
            </a:endParaRPr>
          </a:p>
          <a:p>
            <a:endParaRPr lang="en-US" sz="2400" dirty="0"/>
          </a:p>
          <a:p>
            <a:endParaRPr lang="en-US" sz="2400" dirty="0"/>
          </a:p>
        </p:txBody>
      </p:sp>
      <p:pic>
        <p:nvPicPr>
          <p:cNvPr id="4" name="Picture 3" descr="CREST IL project logo. A circle with multiple sections of colors, green, yellow, red, orange, purple and blue around the outer rim. There is a scale indicating justice in the center of the circle. The words CREST IL are below the circle. The words Coordination, Response, Education, Systems change, and Training (CREST) are over the circle. This logo appears on every slide.">
            <a:extLst>
              <a:ext uri="{FF2B5EF4-FFF2-40B4-BE49-F238E27FC236}">
                <a16:creationId xmlns:a16="http://schemas.microsoft.com/office/drawing/2014/main" id="{F82DB099-D184-3B44-EE8D-016BA02F4346}"/>
              </a:ext>
            </a:extLst>
          </p:cNvPr>
          <p:cNvPicPr>
            <a:picLocks noChangeAspect="1"/>
          </p:cNvPicPr>
          <p:nvPr/>
        </p:nvPicPr>
        <p:blipFill>
          <a:blip r:embed="rId3"/>
          <a:stretch>
            <a:fillRect/>
          </a:stretch>
        </p:blipFill>
        <p:spPr>
          <a:xfrm>
            <a:off x="9895562" y="4900214"/>
            <a:ext cx="1487800" cy="1487800"/>
          </a:xfrm>
          <a:prstGeom prst="rect">
            <a:avLst/>
          </a:prstGeom>
        </p:spPr>
      </p:pic>
    </p:spTree>
    <p:extLst>
      <p:ext uri="{BB962C8B-B14F-4D97-AF65-F5344CB8AC3E}">
        <p14:creationId xmlns:p14="http://schemas.microsoft.com/office/powerpoint/2010/main" val="3502065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1043631" y="873940"/>
            <a:ext cx="4928291" cy="1035781"/>
          </a:xfrm>
        </p:spPr>
        <p:txBody>
          <a:bodyPr anchor="ctr">
            <a:normAutofit/>
          </a:bodyPr>
          <a:lstStyle/>
          <a:p>
            <a:r>
              <a:rPr lang="en-US" dirty="0">
                <a:latin typeface="Tahoma" panose="020B0604030504040204" pitchFamily="34" charset="0"/>
                <a:ea typeface="Tahoma" panose="020B0604030504040204" pitchFamily="34" charset="0"/>
                <a:cs typeface="Tahoma" panose="020B0604030504040204" pitchFamily="34" charset="0"/>
              </a:rPr>
              <a:t>Helpful Tip -1</a:t>
            </a:r>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1045030" y="2305531"/>
            <a:ext cx="2680304" cy="3896313"/>
          </a:xfrm>
        </p:spPr>
        <p:txBody>
          <a:bodyPr anchor="ctr">
            <a:normAutofit/>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p>
          <a:p>
            <a:endParaRPr lang="en-US" sz="1800" dirty="0"/>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Content Placeholder 5" descr="A picture containing icon&#10;&#10;Description automatically generated">
            <a:extLst>
              <a:ext uri="{FF2B5EF4-FFF2-40B4-BE49-F238E27FC236}">
                <a16:creationId xmlns:a16="http://schemas.microsoft.com/office/drawing/2014/main" id="{8E9E2BA2-07B9-625B-F07D-916B15C371B8}"/>
              </a:ext>
            </a:extLst>
          </p:cNvPr>
          <p:cNvPicPr>
            <a:picLocks noChangeAspect="1"/>
          </p:cNvPicPr>
          <p:nvPr/>
        </p:nvPicPr>
        <p:blipFill>
          <a:blip r:embed="rId3"/>
          <a:stretch>
            <a:fillRect/>
          </a:stretch>
        </p:blipFill>
        <p:spPr>
          <a:xfrm>
            <a:off x="9925930" y="228980"/>
            <a:ext cx="1625990" cy="1625990"/>
          </a:xfrm>
          <a:prstGeom prst="rect">
            <a:avLst/>
          </a:prstGeom>
        </p:spPr>
      </p:pic>
      <p:pic>
        <p:nvPicPr>
          <p:cNvPr id="17" name="Picture 16" descr="A stick figure standing and pointing up with one arm. There is a light bulb over the figure's head to indicate they just had an idea.">
            <a:extLst>
              <a:ext uri="{FF2B5EF4-FFF2-40B4-BE49-F238E27FC236}">
                <a16:creationId xmlns:a16="http://schemas.microsoft.com/office/drawing/2014/main" id="{64396865-F68D-BD15-372B-0A8503FDC4BC}"/>
              </a:ext>
            </a:extLst>
          </p:cNvPr>
          <p:cNvPicPr>
            <a:picLocks noChangeAspect="1"/>
          </p:cNvPicPr>
          <p:nvPr/>
        </p:nvPicPr>
        <p:blipFill>
          <a:blip r:embed="rId4"/>
          <a:stretch>
            <a:fillRect/>
          </a:stretch>
        </p:blipFill>
        <p:spPr>
          <a:xfrm>
            <a:off x="1043631" y="2205395"/>
            <a:ext cx="1790700" cy="3848100"/>
          </a:xfrm>
          <a:prstGeom prst="rect">
            <a:avLst/>
          </a:prstGeom>
        </p:spPr>
      </p:pic>
      <p:sp>
        <p:nvSpPr>
          <p:cNvPr id="18" name="TextBox 17">
            <a:extLst>
              <a:ext uri="{FF2B5EF4-FFF2-40B4-BE49-F238E27FC236}">
                <a16:creationId xmlns:a16="http://schemas.microsoft.com/office/drawing/2014/main" id="{7009BD05-3877-8B9B-2891-3195C11195DD}"/>
              </a:ext>
            </a:extLst>
          </p:cNvPr>
          <p:cNvSpPr txBox="1"/>
          <p:nvPr/>
        </p:nvSpPr>
        <p:spPr>
          <a:xfrm>
            <a:off x="3725333" y="2524721"/>
            <a:ext cx="6858000" cy="1569660"/>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Start with the assumption you can communicate. If you cannot understand, don’t pretend you can.</a:t>
            </a:r>
          </a:p>
        </p:txBody>
      </p:sp>
    </p:spTree>
    <p:extLst>
      <p:ext uri="{BB962C8B-B14F-4D97-AF65-F5344CB8AC3E}">
        <p14:creationId xmlns:p14="http://schemas.microsoft.com/office/powerpoint/2010/main" val="3882747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5A5F1D7-F0D0-4687-9BD3-CA6A0714C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2EA68-B8D0-DFD8-ADDF-1FFA167DE9F4}"/>
              </a:ext>
            </a:extLst>
          </p:cNvPr>
          <p:cNvSpPr>
            <a:spLocks noGrp="1"/>
          </p:cNvSpPr>
          <p:nvPr>
            <p:ph type="title"/>
          </p:nvPr>
        </p:nvSpPr>
        <p:spPr>
          <a:xfrm>
            <a:off x="1043631" y="873940"/>
            <a:ext cx="4928291" cy="1035781"/>
          </a:xfrm>
        </p:spPr>
        <p:txBody>
          <a:bodyPr anchor="ctr">
            <a:normAutofit/>
          </a:bodyPr>
          <a:lstStyle/>
          <a:p>
            <a:r>
              <a:rPr lang="en-US" dirty="0">
                <a:latin typeface="Tahoma" panose="020B0604030504040204" pitchFamily="34" charset="0"/>
                <a:ea typeface="Tahoma" panose="020B0604030504040204" pitchFamily="34" charset="0"/>
                <a:cs typeface="Tahoma" panose="020B0604030504040204" pitchFamily="34" charset="0"/>
              </a:rPr>
              <a:t>Helpful Tip -2</a:t>
            </a:r>
          </a:p>
        </p:txBody>
      </p:sp>
      <p:sp>
        <p:nvSpPr>
          <p:cNvPr id="3" name="Content Placeholder 2">
            <a:extLst>
              <a:ext uri="{FF2B5EF4-FFF2-40B4-BE49-F238E27FC236}">
                <a16:creationId xmlns:a16="http://schemas.microsoft.com/office/drawing/2014/main" id="{36F146B3-D9AA-DD64-EB7B-6C4B9B0F99E8}"/>
              </a:ext>
            </a:extLst>
          </p:cNvPr>
          <p:cNvSpPr>
            <a:spLocks noGrp="1"/>
          </p:cNvSpPr>
          <p:nvPr>
            <p:ph idx="1"/>
          </p:nvPr>
        </p:nvSpPr>
        <p:spPr>
          <a:xfrm>
            <a:off x="1045030" y="2305531"/>
            <a:ext cx="2680304" cy="3896313"/>
          </a:xfrm>
        </p:spPr>
        <p:txBody>
          <a:bodyPr anchor="ctr">
            <a:normAutofit/>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latin typeface="Tahoma" panose="020B0604030504040204" pitchFamily="34" charset="0"/>
              <a:ea typeface="Tahoma" panose="020B0604030504040204" pitchFamily="34" charset="0"/>
              <a:cs typeface="Tahoma" panose="020B0604030504040204" pitchFamily="34" charset="0"/>
            </a:endParaRPr>
          </a:p>
          <a:p>
            <a:endParaRPr lang="en-US" sz="1800" dirty="0"/>
          </a:p>
          <a:p>
            <a:endParaRPr lang="en-US" sz="1800" dirty="0"/>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Content Placeholder 5" descr="A picture containing icon&#10;&#10;Description automatically generated">
            <a:extLst>
              <a:ext uri="{FF2B5EF4-FFF2-40B4-BE49-F238E27FC236}">
                <a16:creationId xmlns:a16="http://schemas.microsoft.com/office/drawing/2014/main" id="{8E9E2BA2-07B9-625B-F07D-916B15C371B8}"/>
              </a:ext>
            </a:extLst>
          </p:cNvPr>
          <p:cNvPicPr>
            <a:picLocks noChangeAspect="1"/>
          </p:cNvPicPr>
          <p:nvPr/>
        </p:nvPicPr>
        <p:blipFill>
          <a:blip r:embed="rId3"/>
          <a:stretch>
            <a:fillRect/>
          </a:stretch>
        </p:blipFill>
        <p:spPr>
          <a:xfrm>
            <a:off x="9925930" y="228980"/>
            <a:ext cx="1625990" cy="1625990"/>
          </a:xfrm>
          <a:prstGeom prst="rect">
            <a:avLst/>
          </a:prstGeom>
        </p:spPr>
      </p:pic>
      <p:pic>
        <p:nvPicPr>
          <p:cNvPr id="17" name="Picture 16" descr="A stick figure standing and pointing up with one arm. There is a light bulb over the figure's head to indicate they just had an idea.">
            <a:extLst>
              <a:ext uri="{FF2B5EF4-FFF2-40B4-BE49-F238E27FC236}">
                <a16:creationId xmlns:a16="http://schemas.microsoft.com/office/drawing/2014/main" id="{64396865-F68D-BD15-372B-0A8503FDC4BC}"/>
              </a:ext>
            </a:extLst>
          </p:cNvPr>
          <p:cNvPicPr>
            <a:picLocks noChangeAspect="1"/>
          </p:cNvPicPr>
          <p:nvPr/>
        </p:nvPicPr>
        <p:blipFill>
          <a:blip r:embed="rId4"/>
          <a:stretch>
            <a:fillRect/>
          </a:stretch>
        </p:blipFill>
        <p:spPr>
          <a:xfrm>
            <a:off x="1043631" y="2205395"/>
            <a:ext cx="1790700" cy="3848100"/>
          </a:xfrm>
          <a:prstGeom prst="rect">
            <a:avLst/>
          </a:prstGeom>
        </p:spPr>
      </p:pic>
      <p:sp>
        <p:nvSpPr>
          <p:cNvPr id="18" name="TextBox 17">
            <a:extLst>
              <a:ext uri="{FF2B5EF4-FFF2-40B4-BE49-F238E27FC236}">
                <a16:creationId xmlns:a16="http://schemas.microsoft.com/office/drawing/2014/main" id="{7009BD05-3877-8B9B-2891-3195C11195DD}"/>
              </a:ext>
            </a:extLst>
          </p:cNvPr>
          <p:cNvSpPr txBox="1"/>
          <p:nvPr/>
        </p:nvSpPr>
        <p:spPr>
          <a:xfrm>
            <a:off x="3725333" y="2524721"/>
            <a:ext cx="6858000"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Wait</a:t>
            </a: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Repeat</a:t>
            </a: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Rephrase</a:t>
            </a:r>
          </a:p>
          <a:p>
            <a:endParaRPr lang="en-US" sz="32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Identify the misunderstanding</a:t>
            </a: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Try spelling or writing it out</a:t>
            </a:r>
          </a:p>
          <a:p>
            <a:pPr marL="457200" indent="-457200">
              <a:buFont typeface="Arial" panose="020B0604020202020204" pitchFamily="34" charset="0"/>
              <a:buChar char="•"/>
            </a:pPr>
            <a:r>
              <a:rPr lang="en-US" sz="3200" dirty="0">
                <a:latin typeface="Tahoma" panose="020B0604030504040204" pitchFamily="34" charset="0"/>
                <a:ea typeface="Tahoma" panose="020B0604030504040204" pitchFamily="34" charset="0"/>
                <a:cs typeface="Tahoma" panose="020B0604030504040204" pitchFamily="34" charset="0"/>
              </a:rPr>
              <a:t>Get help</a:t>
            </a:r>
          </a:p>
        </p:txBody>
      </p:sp>
    </p:spTree>
    <p:extLst>
      <p:ext uri="{BB962C8B-B14F-4D97-AF65-F5344CB8AC3E}">
        <p14:creationId xmlns:p14="http://schemas.microsoft.com/office/powerpoint/2010/main" val="2338587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4953</TotalTime>
  <Words>5198</Words>
  <Application>Microsoft Office PowerPoint</Application>
  <PresentationFormat>Widescreen</PresentationFormat>
  <Paragraphs>378</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Tahoma</vt:lpstr>
      <vt:lpstr>Times New Roman</vt:lpstr>
      <vt:lpstr>Wingdings</vt:lpstr>
      <vt:lpstr>Office Theme</vt:lpstr>
      <vt:lpstr>Communication strategies</vt:lpstr>
      <vt:lpstr>Learning Objectives</vt:lpstr>
      <vt:lpstr>What do we mean by “Disability”?</vt:lpstr>
      <vt:lpstr>What do we mean by “Older Adult”?</vt:lpstr>
      <vt:lpstr>Activity:  First Response</vt:lpstr>
      <vt:lpstr>Common-sense Strategies</vt:lpstr>
      <vt:lpstr>Setting up good communication </vt:lpstr>
      <vt:lpstr>Helpful Tip -1</vt:lpstr>
      <vt:lpstr>Helpful Tip -2</vt:lpstr>
      <vt:lpstr>Helpful Tip -3</vt:lpstr>
      <vt:lpstr>Helpful Tip – 4</vt:lpstr>
      <vt:lpstr>Communication Supports</vt:lpstr>
      <vt:lpstr>ADA –  American with Disabilities Act, 1990</vt:lpstr>
      <vt:lpstr>Helpful Tip - 5</vt:lpstr>
      <vt:lpstr>Helpful Tip - 6</vt:lpstr>
      <vt:lpstr>Communicating with someone who is blind or has low vision</vt:lpstr>
      <vt:lpstr>Plain language and Easy Read documents</vt:lpstr>
      <vt:lpstr>Example: Before and After</vt:lpstr>
      <vt:lpstr>Activity:  Plain language communication</vt:lpstr>
      <vt:lpstr>Helpful Tip - 7</vt:lpstr>
      <vt:lpstr>Resources</vt:lpstr>
      <vt:lpstr> Communication Card - 1</vt:lpstr>
      <vt:lpstr> Communication Card - 2</vt:lpstr>
      <vt:lpstr> What Happens in Court </vt:lpstr>
      <vt:lpstr> Legal System Process and Steps</vt:lpstr>
      <vt:lpstr>Additional Resources</vt:lpstr>
      <vt:lpstr>Illinois-Specific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strategies</dc:title>
  <dc:creator>Linda Sandman</dc:creator>
  <cp:lastModifiedBy>Hassebrock, Michelle</cp:lastModifiedBy>
  <cp:revision>87</cp:revision>
  <dcterms:created xsi:type="dcterms:W3CDTF">2022-07-22T18:51:51Z</dcterms:created>
  <dcterms:modified xsi:type="dcterms:W3CDTF">2023-05-03T16:07:28Z</dcterms:modified>
</cp:coreProperties>
</file>