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4"/>
  </p:sldMasterIdLst>
  <p:notesMasterIdLst>
    <p:notesMasterId r:id="rId24"/>
  </p:notesMasterIdLst>
  <p:handoutMasterIdLst>
    <p:handoutMasterId r:id="rId25"/>
  </p:handoutMasterIdLst>
  <p:sldIdLst>
    <p:sldId id="256" r:id="rId5"/>
    <p:sldId id="269" r:id="rId6"/>
    <p:sldId id="257" r:id="rId7"/>
    <p:sldId id="268" r:id="rId8"/>
    <p:sldId id="258" r:id="rId9"/>
    <p:sldId id="259" r:id="rId10"/>
    <p:sldId id="260" r:id="rId11"/>
    <p:sldId id="271" r:id="rId12"/>
    <p:sldId id="272" r:id="rId13"/>
    <p:sldId id="263" r:id="rId14"/>
    <p:sldId id="261" r:id="rId15"/>
    <p:sldId id="264" r:id="rId16"/>
    <p:sldId id="265" r:id="rId17"/>
    <p:sldId id="270" r:id="rId18"/>
    <p:sldId id="273" r:id="rId19"/>
    <p:sldId id="267" r:id="rId20"/>
    <p:sldId id="266" r:id="rId21"/>
    <p:sldId id="275" r:id="rId22"/>
    <p:sldId id="27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ssie Lucchesi" initials="CL" lastIdx="2" clrIdx="0">
    <p:extLst>
      <p:ext uri="{19B8F6BF-5375-455C-9EA6-DF929625EA0E}">
        <p15:presenceInfo xmlns:p15="http://schemas.microsoft.com/office/powerpoint/2012/main" userId="S-1-5-21-691549810-3061339701-1021332469-1688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563" autoAdjust="0"/>
    <p:restoredTop sz="65687" autoAdjust="0"/>
  </p:normalViewPr>
  <p:slideViewPr>
    <p:cSldViewPr snapToGrid="0">
      <p:cViewPr varScale="1">
        <p:scale>
          <a:sx n="43" d="100"/>
          <a:sy n="43" d="100"/>
        </p:scale>
        <p:origin x="372" y="4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BE7F20-5881-415C-9A35-22C3D045A8F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20B9B02-7107-40D6-B6D2-8663150D122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EE61B41-DE52-492E-950A-C4B9E870E7F8}" type="datetimeFigureOut">
              <a:rPr lang="en-US" smtClean="0"/>
              <a:t>4/4/2023</a:t>
            </a:fld>
            <a:endParaRPr lang="en-US" dirty="0"/>
          </a:p>
        </p:txBody>
      </p:sp>
      <p:sp>
        <p:nvSpPr>
          <p:cNvPr id="4" name="Footer Placeholder 3">
            <a:extLst>
              <a:ext uri="{FF2B5EF4-FFF2-40B4-BE49-F238E27FC236}">
                <a16:creationId xmlns:a16="http://schemas.microsoft.com/office/drawing/2014/main" id="{ED59A848-0FA0-4B99-9968-84686235B0E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55D88CBD-C341-4444-9C11-3D4487F2D65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E8C92BC-E434-425B-8B51-74558CDB6FD1}" type="slidenum">
              <a:rPr lang="en-US" smtClean="0"/>
              <a:t>‹#›</a:t>
            </a:fld>
            <a:endParaRPr lang="en-US" dirty="0"/>
          </a:p>
        </p:txBody>
      </p:sp>
    </p:spTree>
    <p:extLst>
      <p:ext uri="{BB962C8B-B14F-4D97-AF65-F5344CB8AC3E}">
        <p14:creationId xmlns:p14="http://schemas.microsoft.com/office/powerpoint/2010/main" val="37873339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8AF2F22-3247-4900-8A31-D94A70F1268A}" type="datetimeFigureOut">
              <a:rPr lang="en-US" smtClean="0"/>
              <a:t>4/4/2023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E187DB-4E9B-42A8-8A7A-C00A15F68996}" type="slidenum">
              <a:rPr lang="en-US" smtClean="0"/>
              <a:t>‹#›</a:t>
            </a:fld>
            <a:endParaRPr lang="en-US" dirty="0"/>
          </a:p>
        </p:txBody>
      </p:sp>
    </p:spTree>
    <p:extLst>
      <p:ext uri="{BB962C8B-B14F-4D97-AF65-F5344CB8AC3E}">
        <p14:creationId xmlns:p14="http://schemas.microsoft.com/office/powerpoint/2010/main" val="3283091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s://vimeo.com/233752039"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3" Type="http://schemas.openxmlformats.org/officeDocument/2006/relationships/hyperlink" Target="https://www.americanbar.org/groups/public_interest/child_law/resources/child_law_practiceonline/child_law_practice/vol_32/october-2013/lgbt-youth-face-higher-rate-of-dating-abuse/#:~:text=Of%20the%20LGB%20respondents%3A,percent%20of%20heterosexual%20youth%3B%20and" TargetMode="External"/><Relationship Id="rId2" Type="http://schemas.openxmlformats.org/officeDocument/2006/relationships/slide" Target="../slides/slide17.xml"/><Relationship Id="rId1" Type="http://schemas.openxmlformats.org/officeDocument/2006/relationships/notesMaster" Target="../notesMasters/notesMaster1.xml"/><Relationship Id="rId6" Type="http://schemas.openxmlformats.org/officeDocument/2006/relationships/hyperlink" Target="http://eap.partners.org/WorkLife/Domestic_Abuse/What_Parents_need_to_know/What_parents_need_to_know.asp?nav=leftnavigation19" TargetMode="External"/><Relationship Id="rId5" Type="http://schemas.openxmlformats.org/officeDocument/2006/relationships/hyperlink" Target="http://eap.partners.org/WorkLife/Domestic_Abuse/What_Parents_need_to_know/What_parents_need_to_know.asp" TargetMode="External"/><Relationship Id="rId4" Type="http://schemas.openxmlformats.org/officeDocument/2006/relationships/hyperlink" Target="https://www.loveisrespect.org/understanding-teen-dating-violence-and-sexual-assault/" TargetMode="Externa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breakthecycle.org/blog/same-violence-different-challenges-relationships-and-dating-abuse-lgbtq-community" TargetMode="External"/><Relationship Id="rId2" Type="http://schemas.openxmlformats.org/officeDocument/2006/relationships/slide" Target="../slides/slide3.xml"/><Relationship Id="rId1" Type="http://schemas.openxmlformats.org/officeDocument/2006/relationships/notesMaster" Target="../notesMasters/notesMaster1.xml"/><Relationship Id="rId4" Type="http://schemas.openxmlformats.org/officeDocument/2006/relationships/hyperlink" Target="https://www.youtube.com/watch?v=8wem8wzU5zw"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www.breakthecycle.org/blog/same-violence-different-challenges-relationships-and-dating-abuse-lgbtq-community"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
            </a:r>
          </a:p>
        </p:txBody>
      </p:sp>
      <p:sp>
        <p:nvSpPr>
          <p:cNvPr id="4" name="Slide Number Placeholder 3"/>
          <p:cNvSpPr>
            <a:spLocks noGrp="1"/>
          </p:cNvSpPr>
          <p:nvPr>
            <p:ph type="sldNum" sz="quarter" idx="5"/>
          </p:nvPr>
        </p:nvSpPr>
        <p:spPr/>
        <p:txBody>
          <a:bodyPr/>
          <a:lstStyle/>
          <a:p>
            <a:fld id="{8BE187DB-4E9B-42A8-8A7A-C00A15F68996}" type="slidenum">
              <a:rPr lang="en-US" smtClean="0"/>
              <a:t>1</a:t>
            </a:fld>
            <a:endParaRPr lang="en-US" dirty="0"/>
          </a:p>
        </p:txBody>
      </p:sp>
    </p:spTree>
    <p:extLst>
      <p:ext uri="{BB962C8B-B14F-4D97-AF65-F5344CB8AC3E}">
        <p14:creationId xmlns:p14="http://schemas.microsoft.com/office/powerpoint/2010/main" val="234543893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attached Scenario</a:t>
            </a:r>
            <a:r>
              <a:rPr lang="en-US" baseline="0" dirty="0"/>
              <a:t> Activity 3</a:t>
            </a:r>
          </a:p>
          <a:p>
            <a:endParaRPr lang="en-US" baseline="0" dirty="0"/>
          </a:p>
          <a:p>
            <a:pPr rtl="0" fontAlgn="base"/>
            <a:r>
              <a:rPr lang="en-US" sz="1200" b="1" i="0" kern="1200" dirty="0">
                <a:solidFill>
                  <a:schemeClr val="tx1"/>
                </a:solidFill>
                <a:effectLst/>
                <a:latin typeface="+mn-lt"/>
                <a:ea typeface="+mn-ea"/>
                <a:cs typeface="+mn-cs"/>
              </a:rPr>
              <a:t>Instructions:</a:t>
            </a:r>
            <a:r>
              <a:rPr lang="en-US" sz="1200" b="0" i="0" kern="1200" dirty="0">
                <a:solidFill>
                  <a:schemeClr val="tx1"/>
                </a:solidFill>
                <a:effectLst/>
                <a:latin typeface="+mn-lt"/>
                <a:ea typeface="+mn-ea"/>
                <a:cs typeface="+mn-cs"/>
              </a:rPr>
              <a:t> Read Scenario 3 with your training group.  </a:t>
            </a:r>
          </a:p>
          <a:p>
            <a:pPr rtl="0" fontAlgn="base"/>
            <a:endParaRPr lang="en-US" sz="1200" b="0" i="0" kern="1200" dirty="0">
              <a:solidFill>
                <a:schemeClr val="tx1"/>
              </a:solidFill>
              <a:effectLst/>
              <a:latin typeface="+mn-lt"/>
              <a:ea typeface="+mn-ea"/>
              <a:cs typeface="+mn-cs"/>
            </a:endParaRPr>
          </a:p>
          <a:p>
            <a:pPr rtl="0" fontAlgn="base"/>
            <a:r>
              <a:rPr lang="en-US" sz="1200" b="1" i="0" kern="1200" dirty="0">
                <a:solidFill>
                  <a:schemeClr val="tx1"/>
                </a:solidFill>
                <a:effectLst/>
                <a:latin typeface="+mn-lt"/>
                <a:ea typeface="+mn-ea"/>
                <a:cs typeface="+mn-cs"/>
              </a:rPr>
              <a:t>Scenario 1: </a:t>
            </a:r>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You’ve been assigned to the local high school as the School Resource Officer. Every morning while students enter the building, you are posted in the commons area. You observe student behavior regularly. You know there is a young couple in the building that seems to always be arguing. You’ve seen them together before classes many times. You watch the demeanor of the young man change over the course of the last couple months. He used to hang out and chat with his friends before classes, now he follows behind his girlfriend, doesn’t make eye contact with his friends, teachers or you. He has been leaving school looking upset recently. For a student that used to be so charismatic, he’s been despondent. He also no longer dawns the school basketball jersey on game days, and you overheard a conversation between him and his English teacher about not turning in homework and a near failing grade. </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Ask the follow up questions to walk through the scenario.  </a:t>
            </a:r>
          </a:p>
          <a:p>
            <a:pPr rtl="0" fontAlgn="base"/>
            <a:endParaRPr lang="en-US" sz="1200" b="1" i="0" kern="1200" dirty="0">
              <a:solidFill>
                <a:schemeClr val="tx1"/>
              </a:solidFill>
              <a:effectLst/>
              <a:latin typeface="+mn-lt"/>
              <a:ea typeface="+mn-ea"/>
              <a:cs typeface="+mn-cs"/>
            </a:endParaRPr>
          </a:p>
          <a:p>
            <a:pPr rtl="0" fontAlgn="base"/>
            <a:r>
              <a:rPr lang="en-US" sz="1200" b="1" i="0" kern="1200" dirty="0">
                <a:solidFill>
                  <a:schemeClr val="tx1"/>
                </a:solidFill>
                <a:effectLst/>
                <a:latin typeface="+mn-lt"/>
                <a:ea typeface="+mn-ea"/>
                <a:cs typeface="+mn-cs"/>
              </a:rPr>
              <a:t>Debrief Questions: </a:t>
            </a:r>
            <a:r>
              <a:rPr lang="en-US" sz="1200" b="0" i="0" kern="1200" dirty="0">
                <a:solidFill>
                  <a:schemeClr val="tx1"/>
                </a:solidFill>
                <a:effectLst/>
                <a:latin typeface="+mn-lt"/>
                <a:ea typeface="+mn-ea"/>
                <a:cs typeface="+mn-cs"/>
              </a:rPr>
              <a:t>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1. What indicators of adolescent and young adult  dating violence is he exhibiting?  </a:t>
            </a:r>
          </a:p>
          <a:p>
            <a:pPr rtl="0" fontAlgn="base"/>
            <a:r>
              <a:rPr lang="en-US" sz="1200" b="0" i="0" kern="1200" dirty="0">
                <a:solidFill>
                  <a:schemeClr val="tx1"/>
                </a:solidFill>
                <a:effectLst/>
                <a:latin typeface="+mn-lt"/>
                <a:ea typeface="+mn-ea"/>
                <a:cs typeface="+mn-cs"/>
              </a:rPr>
              <a:t>	Avoiding friends (Isolation)  </a:t>
            </a:r>
          </a:p>
          <a:p>
            <a:pPr rtl="0" fontAlgn="base"/>
            <a:r>
              <a:rPr lang="en-US" sz="1200" b="0" i="0" kern="1200" dirty="0">
                <a:solidFill>
                  <a:schemeClr val="tx1"/>
                </a:solidFill>
                <a:effectLst/>
                <a:latin typeface="+mn-lt"/>
                <a:ea typeface="+mn-ea"/>
                <a:cs typeface="+mn-cs"/>
              </a:rPr>
              <a:t>	Failing grades </a:t>
            </a:r>
          </a:p>
          <a:p>
            <a:pPr rtl="0" fontAlgn="base"/>
            <a:r>
              <a:rPr lang="en-US" sz="1200" b="0" i="0" kern="1200" dirty="0">
                <a:solidFill>
                  <a:schemeClr val="tx1"/>
                </a:solidFill>
                <a:effectLst/>
                <a:latin typeface="+mn-lt"/>
                <a:ea typeface="+mn-ea"/>
                <a:cs typeface="+mn-cs"/>
              </a:rPr>
              <a:t>	Dropping out of school activities  </a:t>
            </a:r>
          </a:p>
          <a:p>
            <a:pPr rtl="0" fontAlgn="base"/>
            <a:r>
              <a:rPr lang="en-US" sz="1200" b="0" i="0" kern="1200" dirty="0">
                <a:solidFill>
                  <a:schemeClr val="tx1"/>
                </a:solidFill>
                <a:effectLst/>
                <a:latin typeface="+mn-lt"/>
                <a:ea typeface="+mn-ea"/>
                <a:cs typeface="+mn-cs"/>
              </a:rPr>
              <a:t>	Changes in mood/personality  </a:t>
            </a:r>
          </a:p>
          <a:p>
            <a:pPr rtl="0" fontAlgn="base"/>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2. Without a disclosure of abuse, what can you do to help this student?  </a:t>
            </a:r>
          </a:p>
          <a:p>
            <a:pPr rtl="0" fontAlgn="base"/>
            <a:r>
              <a:rPr lang="en-US" sz="1200" b="0" i="0" kern="1200" dirty="0">
                <a:solidFill>
                  <a:schemeClr val="tx1"/>
                </a:solidFill>
                <a:effectLst/>
                <a:latin typeface="+mn-lt"/>
                <a:ea typeface="+mn-ea"/>
                <a:cs typeface="+mn-cs"/>
              </a:rPr>
              <a:t>	Build rapport with this student. He needs to know that he has someone he can trust. It’s particularly hard for men who are in abusive relationships to come forward and disclose it. Because of societal pressures around men and the stereotypes that men should be “tough” and men should be in charge, so there’s “no way” he could be in abusive relationship – he’s less likely to report it. Strike up conversations. Casually talk about the way men should also be treated in relationships. Give examples of mutual respect in relationships and the ability to be one’s own person in a relationship.  </a:t>
            </a:r>
          </a:p>
          <a:p>
            <a:pPr rtl="0" fontAlgn="base"/>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 </a:t>
            </a:r>
          </a:p>
          <a:p>
            <a:pPr rtl="0" fontAlgn="base"/>
            <a:r>
              <a:rPr lang="en-US" sz="1200" b="1" i="0" kern="1200" dirty="0">
                <a:solidFill>
                  <a:schemeClr val="tx1"/>
                </a:solidFill>
                <a:effectLst/>
                <a:latin typeface="+mn-lt"/>
                <a:ea typeface="+mn-ea"/>
                <a:cs typeface="+mn-cs"/>
              </a:rPr>
              <a:t>NOTE: </a:t>
            </a:r>
            <a:r>
              <a:rPr lang="en-US" sz="1200" b="0" i="0" kern="1200" dirty="0">
                <a:solidFill>
                  <a:schemeClr val="tx1"/>
                </a:solidFill>
                <a:effectLst/>
                <a:latin typeface="+mn-lt"/>
                <a:ea typeface="+mn-ea"/>
                <a:cs typeface="+mn-cs"/>
              </a:rPr>
              <a:t>To encourage engagement, you may consider asking for a participant to read the scenario aloud or have participants work together in a group to discuss the scenarios. </a:t>
            </a:r>
          </a:p>
          <a:p>
            <a:r>
              <a:rPr lang="en-US" baseline="0" dirty="0"/>
              <a:t>	 </a:t>
            </a:r>
          </a:p>
          <a:p>
            <a:endParaRPr lang="en-US" baseline="0" dirty="0"/>
          </a:p>
        </p:txBody>
      </p:sp>
      <p:sp>
        <p:nvSpPr>
          <p:cNvPr id="4" name="Slide Number Placeholder 3"/>
          <p:cNvSpPr>
            <a:spLocks noGrp="1"/>
          </p:cNvSpPr>
          <p:nvPr>
            <p:ph type="sldNum" sz="quarter" idx="10"/>
          </p:nvPr>
        </p:nvSpPr>
        <p:spPr/>
        <p:txBody>
          <a:bodyPr/>
          <a:lstStyle/>
          <a:p>
            <a:fld id="{8BE187DB-4E9B-42A8-8A7A-C00A15F68996}" type="slidenum">
              <a:rPr lang="en-US" smtClean="0"/>
              <a:t>10</a:t>
            </a:fld>
            <a:endParaRPr lang="en-US" dirty="0"/>
          </a:p>
        </p:txBody>
      </p:sp>
    </p:spTree>
    <p:extLst>
      <p:ext uri="{BB962C8B-B14F-4D97-AF65-F5344CB8AC3E}">
        <p14:creationId xmlns:p14="http://schemas.microsoft.com/office/powerpoint/2010/main" val="9401105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Physical:</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Physically inflicting pain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Emotional:</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Extreme jealousy or insecurity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Explosive temper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Constant belittling or put-downs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Erratic mood swings </a:t>
            </a:r>
          </a:p>
          <a:p>
            <a:pPr rtl="0" fontAlgn="base"/>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**After</a:t>
            </a:r>
            <a:r>
              <a:rPr lang="en-US" sz="1200" b="0" i="0" kern="1200" baseline="0" dirty="0">
                <a:solidFill>
                  <a:schemeClr val="tx1"/>
                </a:solidFill>
                <a:effectLst/>
                <a:latin typeface="+mn-lt"/>
                <a:ea typeface="+mn-ea"/>
                <a:cs typeface="+mn-cs"/>
              </a:rPr>
              <a:t> discussing tactics used by those who cause harm, show the video in the presentation**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Behavioral:</a:t>
            </a:r>
          </a:p>
          <a:p>
            <a:pPr rtl="0" fontAlgn="base"/>
            <a:r>
              <a:rPr lang="en-US" sz="1200" b="0" i="0" kern="1200" dirty="0">
                <a:solidFill>
                  <a:schemeClr val="tx1"/>
                </a:solidFill>
                <a:effectLst/>
                <a:latin typeface="+mn-lt"/>
                <a:ea typeface="+mn-ea"/>
                <a:cs typeface="+mn-cs"/>
              </a:rPr>
              <a:t>Checking cell phones, emails or social networks without permission </a:t>
            </a:r>
          </a:p>
          <a:p>
            <a:pPr rtl="0" fontAlgn="base"/>
            <a:r>
              <a:rPr lang="en-US" sz="1200" b="0" i="0" kern="1200" dirty="0">
                <a:solidFill>
                  <a:schemeClr val="tx1"/>
                </a:solidFill>
                <a:effectLst/>
                <a:latin typeface="+mn-lt"/>
                <a:ea typeface="+mn-ea"/>
                <a:cs typeface="+mn-cs"/>
              </a:rPr>
              <a:t>Isolation from family and friends </a:t>
            </a:r>
          </a:p>
          <a:p>
            <a:pPr rtl="0" fontAlgn="base"/>
            <a:r>
              <a:rPr lang="en-US" sz="1200" b="0" i="0" kern="1200" dirty="0">
                <a:solidFill>
                  <a:schemeClr val="tx1"/>
                </a:solidFill>
                <a:effectLst/>
                <a:latin typeface="+mn-lt"/>
                <a:ea typeface="+mn-ea"/>
                <a:cs typeface="+mn-cs"/>
              </a:rPr>
              <a:t>Making false accusations </a:t>
            </a:r>
          </a:p>
          <a:p>
            <a:pPr rtl="0" fontAlgn="base"/>
            <a:r>
              <a:rPr lang="en-US" sz="1200" b="0" i="0" kern="1200" dirty="0">
                <a:solidFill>
                  <a:schemeClr val="tx1"/>
                </a:solidFill>
                <a:effectLst/>
                <a:latin typeface="+mn-lt"/>
                <a:ea typeface="+mn-ea"/>
                <a:cs typeface="+mn-cs"/>
              </a:rPr>
              <a:t>Possessiveness </a:t>
            </a:r>
          </a:p>
          <a:p>
            <a:pPr rtl="0" fontAlgn="base"/>
            <a:r>
              <a:rPr lang="en-US" sz="1200" b="0" i="0" kern="1200" dirty="0">
                <a:solidFill>
                  <a:schemeClr val="tx1"/>
                </a:solidFill>
                <a:effectLst/>
                <a:latin typeface="+mn-lt"/>
                <a:ea typeface="+mn-ea"/>
                <a:cs typeface="+mn-cs"/>
              </a:rPr>
              <a:t>Telling someone what to do </a:t>
            </a:r>
          </a:p>
          <a:p>
            <a:pPr rtl="0" fontAlgn="base"/>
            <a:r>
              <a:rPr lang="en-US" sz="1200" b="0" i="0" kern="1200" dirty="0">
                <a:solidFill>
                  <a:schemeClr val="tx1"/>
                </a:solidFill>
                <a:effectLst/>
                <a:latin typeface="+mn-lt"/>
                <a:ea typeface="+mn-ea"/>
                <a:cs typeface="+mn-cs"/>
              </a:rPr>
              <a:t>Repeatedly pressuring someone to have sex </a:t>
            </a:r>
          </a:p>
          <a:p>
            <a:pPr rtl="0" fontAlgn="base"/>
            <a:r>
              <a:rPr lang="en-US" sz="1200" b="0" i="0" kern="1200" dirty="0">
                <a:solidFill>
                  <a:schemeClr val="tx1"/>
                </a:solidFill>
                <a:effectLst/>
                <a:latin typeface="+mn-lt"/>
                <a:ea typeface="+mn-ea"/>
                <a:cs typeface="+mn-cs"/>
              </a:rPr>
              <a:t>Sabotaging birth control, pressuring to become pregnant (Reproductive coercion). </a:t>
            </a:r>
          </a:p>
          <a:p>
            <a:pPr rtl="0" fontAlgn="base"/>
            <a:r>
              <a:rPr lang="en-US" sz="1200" b="0" i="0" kern="1200" dirty="0">
                <a:solidFill>
                  <a:schemeClr val="tx1"/>
                </a:solidFill>
                <a:effectLst/>
                <a:latin typeface="+mn-lt"/>
                <a:ea typeface="+mn-ea"/>
                <a:cs typeface="+mn-cs"/>
              </a:rPr>
              <a:t>Embarrassing or humiliating in front of friends or in public areas. </a:t>
            </a:r>
          </a:p>
          <a:p>
            <a:pPr rtl="0" fontAlgn="base"/>
            <a:r>
              <a:rPr lang="en-US" sz="1200" b="0" i="0" kern="1200" dirty="0">
                <a:solidFill>
                  <a:schemeClr val="tx1"/>
                </a:solidFill>
                <a:effectLst/>
                <a:latin typeface="+mn-lt"/>
                <a:ea typeface="+mn-ea"/>
                <a:cs typeface="+mn-cs"/>
              </a:rPr>
              <a:t>Constantly texting, requiring victim to always be reachable. </a:t>
            </a:r>
          </a:p>
          <a:p>
            <a:pPr rtl="0" fontAlgn="base"/>
            <a:r>
              <a:rPr lang="en-US" sz="1200" b="0" i="0" kern="1200" dirty="0">
                <a:solidFill>
                  <a:schemeClr val="tx1"/>
                </a:solidFill>
                <a:effectLst/>
                <a:latin typeface="+mn-lt"/>
                <a:ea typeface="+mn-ea"/>
                <a:cs typeface="+mn-cs"/>
              </a:rPr>
              <a:t>Demanding account for all time. </a:t>
            </a:r>
          </a:p>
          <a:p>
            <a:pPr rtl="0" fontAlgn="base"/>
            <a:r>
              <a:rPr lang="en-US" sz="1200" b="0" i="0" kern="1200" dirty="0">
                <a:solidFill>
                  <a:schemeClr val="tx1"/>
                </a:solidFill>
                <a:effectLst/>
                <a:latin typeface="+mn-lt"/>
                <a:ea typeface="+mn-ea"/>
                <a:cs typeface="+mn-cs"/>
              </a:rPr>
              <a:t>Posting sensitive pictures on social media. </a:t>
            </a:r>
          </a:p>
          <a:p>
            <a:pPr rtl="0" fontAlgn="base"/>
            <a:r>
              <a:rPr lang="en-US" sz="1200" b="0" i="0" kern="1200" dirty="0">
                <a:solidFill>
                  <a:schemeClr val="tx1"/>
                </a:solidFill>
                <a:effectLst/>
                <a:latin typeface="+mn-lt"/>
                <a:ea typeface="+mn-ea"/>
                <a:cs typeface="+mn-cs"/>
              </a:rPr>
              <a:t>Using peer pressure to control, such as, spreading rumors if partner refuses to have sex or telling malicious lies to peer group. </a:t>
            </a:r>
          </a:p>
          <a:p>
            <a:pPr rtl="0" fontAlgn="base"/>
            <a:r>
              <a:rPr lang="en-US" sz="1200" b="0" i="0" kern="1200" dirty="0">
                <a:solidFill>
                  <a:schemeClr val="tx1"/>
                </a:solidFill>
                <a:effectLst/>
                <a:latin typeface="+mn-lt"/>
                <a:ea typeface="+mn-ea"/>
                <a:cs typeface="+mn-cs"/>
              </a:rPr>
              <a:t>Coercive sexting </a:t>
            </a:r>
          </a:p>
          <a:p>
            <a:pPr rtl="0" fontAlgn="base"/>
            <a:endParaRPr lang="en-US" sz="1200" b="0" i="0" kern="120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u="sng" kern="1200" dirty="0">
                <a:solidFill>
                  <a:schemeClr val="tx1"/>
                </a:solidFill>
                <a:effectLst/>
                <a:latin typeface="+mn-lt"/>
                <a:ea typeface="+mn-ea"/>
                <a:cs typeface="+mn-cs"/>
                <a:hlinkClick r:id="rId3"/>
              </a:rPr>
              <a:t>https://vimeo.com/233752039</a:t>
            </a:r>
            <a:r>
              <a:rPr lang="en-US" sz="1200" u="sng" kern="1200" dirty="0">
                <a:solidFill>
                  <a:schemeClr val="tx1"/>
                </a:solidFill>
                <a:effectLst/>
                <a:latin typeface="+mn-lt"/>
                <a:ea typeface="+mn-ea"/>
                <a:cs typeface="+mn-cs"/>
              </a:rPr>
              <a:t>  Behind the post</a:t>
            </a:r>
            <a:endParaRPr lang="en-US" sz="1200" b="0" i="0" kern="1200" baseline="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pPr rtl="0" fontAlgn="base"/>
            <a:r>
              <a:rPr lang="en-US" sz="1200" b="0" i="0" kern="1200" baseline="0" dirty="0">
                <a:solidFill>
                  <a:schemeClr val="tx1"/>
                </a:solidFill>
                <a:effectLst/>
                <a:latin typeface="+mn-lt"/>
                <a:ea typeface="+mn-ea"/>
                <a:cs typeface="+mn-cs"/>
              </a:rPr>
              <a:t>Follow Up Questions: </a:t>
            </a:r>
          </a:p>
          <a:p>
            <a:pPr rtl="0" fontAlgn="base"/>
            <a:r>
              <a:rPr lang="en-US" sz="1200" b="0" i="0" kern="1200" baseline="0" dirty="0">
                <a:solidFill>
                  <a:schemeClr val="tx1"/>
                </a:solidFill>
                <a:effectLst/>
                <a:latin typeface="+mn-lt"/>
                <a:ea typeface="+mn-ea"/>
                <a:cs typeface="+mn-cs"/>
              </a:rPr>
              <a:t>	What tactics did you recognize from a person causing harm? </a:t>
            </a:r>
          </a:p>
          <a:p>
            <a:pPr rtl="0" fontAlgn="base"/>
            <a:r>
              <a:rPr lang="en-US" sz="1200" b="0" i="0" kern="1200" baseline="0" dirty="0">
                <a:solidFill>
                  <a:schemeClr val="tx1"/>
                </a:solidFill>
                <a:effectLst/>
                <a:latin typeface="+mn-lt"/>
                <a:ea typeface="+mn-ea"/>
                <a:cs typeface="+mn-cs"/>
              </a:rPr>
              <a:t>	Were there any warning signs Zoe was showing she was in trouble? </a:t>
            </a:r>
          </a:p>
          <a:p>
            <a:pPr rtl="0" fontAlgn="base"/>
            <a:r>
              <a:rPr lang="en-US" sz="1200" b="0" i="0" kern="1200" baseline="0" dirty="0">
                <a:solidFill>
                  <a:schemeClr val="tx1"/>
                </a:solidFill>
                <a:effectLst/>
                <a:latin typeface="+mn-lt"/>
                <a:ea typeface="+mn-ea"/>
                <a:cs typeface="+mn-cs"/>
              </a:rPr>
              <a:t>	This video illustrates the way people talk about/present their relationships online versus in real life. How do you think perception plays into tactics a person causing harm use against the person experiencing harm? </a:t>
            </a:r>
          </a:p>
          <a:p>
            <a:pPr rtl="0" fontAlgn="base"/>
            <a:endParaRPr lang="en-US" sz="1200" b="0" i="0" kern="1200" baseline="0" dirty="0">
              <a:solidFill>
                <a:schemeClr val="tx1"/>
              </a:solidFill>
              <a:effectLst/>
              <a:latin typeface="+mn-lt"/>
              <a:ea typeface="+mn-ea"/>
              <a:cs typeface="+mn-cs"/>
            </a:endParaRPr>
          </a:p>
          <a:p>
            <a:pPr rtl="0" fontAlgn="base"/>
            <a:r>
              <a:rPr lang="en-US" sz="1200" b="0" i="0" kern="1200" baseline="0" dirty="0">
                <a:solidFill>
                  <a:schemeClr val="tx1"/>
                </a:solidFill>
                <a:effectLst/>
                <a:latin typeface="+mn-lt"/>
                <a:ea typeface="+mn-ea"/>
                <a:cs typeface="+mn-cs"/>
              </a:rPr>
              <a:t>	</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BE187DB-4E9B-42A8-8A7A-C00A15F68996}" type="slidenum">
              <a:rPr lang="en-US" smtClean="0"/>
              <a:t>11</a:t>
            </a:fld>
            <a:endParaRPr lang="en-US" dirty="0"/>
          </a:p>
        </p:txBody>
      </p:sp>
    </p:spTree>
    <p:extLst>
      <p:ext uri="{BB962C8B-B14F-4D97-AF65-F5344CB8AC3E}">
        <p14:creationId xmlns:p14="http://schemas.microsoft.com/office/powerpoint/2010/main" val="1604999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dirty="0">
                <a:solidFill>
                  <a:schemeClr val="bg1"/>
                </a:solidFill>
              </a:rPr>
              <a:t>The following is information that will assist law enforcement agencies in increasing their accessibility to adolescents.  These are taken out of the Protocols for Law Enforcement </a:t>
            </a:r>
          </a:p>
          <a:p>
            <a:pPr marL="171450" indent="-171450">
              <a:buFont typeface="Arial" panose="020B0604020202020204" pitchFamily="34" charset="0"/>
              <a:buChar char="•"/>
            </a:pPr>
            <a:endParaRPr lang="en-US" sz="1200" dirty="0">
              <a:solidFill>
                <a:schemeClr val="bg1"/>
              </a:solidFill>
            </a:endParaRPr>
          </a:p>
          <a:p>
            <a:pPr marL="171450" indent="-171450">
              <a:buFont typeface="Arial" panose="020B0604020202020204" pitchFamily="34" charset="0"/>
              <a:buChar char="•"/>
            </a:pPr>
            <a:r>
              <a:rPr lang="en-US" dirty="0"/>
              <a:t>1. IDVA and minor victims:  The IDVA in several sections address the accessibility of the act to minors. The following sections have application to minors and their use of the IDVA: </a:t>
            </a:r>
          </a:p>
          <a:p>
            <a:pPr marL="171450"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a. The definition of family or household members includes those who have or have had a dating or engagement relationship. 750 ILCS 60/103(6) and 725 ILCS 5/112A-3(6). 8 https://beckysfund.org/resources/adolescent and young adult -dating-violence/ 13</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 b. A petitioner cannot be denied an order of protection because the petitioner or respondent is a minor. 750 ILCS 60/214(a) and 725 ILCS 5/112A-14(a). </a:t>
            </a:r>
          </a:p>
          <a:p>
            <a:pPr marL="628650" lvl="1" indent="-171450">
              <a:buFont typeface="Arial" panose="020B0604020202020204" pitchFamily="34" charset="0"/>
              <a:buChar char="•"/>
            </a:pPr>
            <a:endParaRPr lang="en-US" dirty="0"/>
          </a:p>
          <a:p>
            <a:pPr marL="628650" lvl="1" indent="-171450">
              <a:buFont typeface="Arial" panose="020B0604020202020204" pitchFamily="34" charset="0"/>
              <a:buChar char="•"/>
            </a:pPr>
            <a:r>
              <a:rPr lang="en-US" dirty="0"/>
              <a:t>c. A minor has the power to waive the privilege of their communication with a domestic violence advocate if the court feels that the minor can knowingly do so. 750 ILCS 60/227(e). </a:t>
            </a:r>
          </a:p>
          <a:p>
            <a:pPr marL="457200" lvl="1" indent="0">
              <a:buFont typeface="Arial" panose="020B0604020202020204" pitchFamily="34" charset="0"/>
              <a:buNone/>
            </a:pPr>
            <a:endParaRPr lang="en-US" dirty="0"/>
          </a:p>
          <a:p>
            <a:pPr marL="457200" lvl="1" indent="0" algn="l">
              <a:buFont typeface="Arial" panose="020B0604020202020204" pitchFamily="34" charset="0"/>
              <a:buNone/>
            </a:pPr>
            <a:r>
              <a:rPr lang="en-US" dirty="0"/>
              <a:t>2. Orders of protection against minors:  Orders of protection can be entered against minors. A minor is a family or household member as defined in the statute. Wright v. Wright, 221 Ill. App. 659, 662 (4th Dist. 1991). The act protects those that are being abused by family or household members. Id. 3. Service provider accessibility Law enforcement officers should work with domestic violence programs and rape crisis centers and refer victims to these programs. Minors 12 years or older, may receive eight 90-minute sessions of services without parental consent.</a:t>
            </a:r>
          </a:p>
        </p:txBody>
      </p:sp>
      <p:sp>
        <p:nvSpPr>
          <p:cNvPr id="4" name="Slide Number Placeholder 3"/>
          <p:cNvSpPr>
            <a:spLocks noGrp="1"/>
          </p:cNvSpPr>
          <p:nvPr>
            <p:ph type="sldNum" sz="quarter" idx="10"/>
          </p:nvPr>
        </p:nvSpPr>
        <p:spPr/>
        <p:txBody>
          <a:bodyPr/>
          <a:lstStyle/>
          <a:p>
            <a:fld id="{8BE187DB-4E9B-42A8-8A7A-C00A15F68996}" type="slidenum">
              <a:rPr lang="en-US" smtClean="0"/>
              <a:t>12</a:t>
            </a:fld>
            <a:endParaRPr lang="en-US" dirty="0"/>
          </a:p>
        </p:txBody>
      </p:sp>
    </p:spTree>
    <p:extLst>
      <p:ext uri="{BB962C8B-B14F-4D97-AF65-F5344CB8AC3E}">
        <p14:creationId xmlns:p14="http://schemas.microsoft.com/office/powerpoint/2010/main" val="394375713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1" i="0" kern="1200" dirty="0">
                <a:solidFill>
                  <a:schemeClr val="tx1"/>
                </a:solidFill>
                <a:effectLst/>
                <a:latin typeface="+mn-lt"/>
                <a:ea typeface="+mn-ea"/>
                <a:cs typeface="+mn-cs"/>
              </a:rPr>
              <a:t>Do’s:</a:t>
            </a:r>
            <a:r>
              <a:rPr lang="en-US" sz="1200" b="0" i="0" kern="1200" dirty="0">
                <a:solidFill>
                  <a:schemeClr val="tx1"/>
                </a:solidFill>
                <a:effectLst/>
                <a:latin typeface="+mn-lt"/>
                <a:ea typeface="+mn-ea"/>
                <a:cs typeface="+mn-cs"/>
              </a:rPr>
              <a:t> (Address)</a:t>
            </a:r>
          </a:p>
          <a:p>
            <a:pPr rtl="0" fontAlgn="base"/>
            <a:r>
              <a:rPr lang="en-US" sz="1200" b="0" i="0" kern="1200" dirty="0">
                <a:solidFill>
                  <a:schemeClr val="tx1"/>
                </a:solidFill>
                <a:effectLst/>
                <a:latin typeface="+mn-lt"/>
                <a:ea typeface="+mn-ea"/>
                <a:cs typeface="+mn-cs"/>
              </a:rPr>
              <a:t>• Encourage and support their choice to get help. </a:t>
            </a:r>
          </a:p>
          <a:p>
            <a:pPr rtl="0" fontAlgn="base"/>
            <a:r>
              <a:rPr lang="en-US" sz="1200" b="0" i="0" kern="1200" dirty="0">
                <a:solidFill>
                  <a:schemeClr val="tx1"/>
                </a:solidFill>
                <a:effectLst/>
                <a:latin typeface="+mn-lt"/>
                <a:ea typeface="+mn-ea"/>
                <a:cs typeface="+mn-cs"/>
              </a:rPr>
              <a:t>• Mirror the adolescent’s choice of words, tone and body language. </a:t>
            </a:r>
          </a:p>
          <a:p>
            <a:pPr rtl="0" fontAlgn="base"/>
            <a:r>
              <a:rPr lang="en-US" sz="1200" b="0" i="0" kern="1200" dirty="0">
                <a:solidFill>
                  <a:schemeClr val="tx1"/>
                </a:solidFill>
                <a:effectLst/>
                <a:latin typeface="+mn-lt"/>
                <a:ea typeface="+mn-ea"/>
                <a:cs typeface="+mn-cs"/>
              </a:rPr>
              <a:t>• Be honest about your ability to keep information confidential. </a:t>
            </a:r>
          </a:p>
          <a:p>
            <a:pPr rtl="0" fontAlgn="base"/>
            <a:r>
              <a:rPr lang="en-US" sz="1200" b="0" i="0" kern="1200" dirty="0">
                <a:solidFill>
                  <a:schemeClr val="tx1"/>
                </a:solidFill>
                <a:effectLst/>
                <a:latin typeface="+mn-lt"/>
                <a:ea typeface="+mn-ea"/>
                <a:cs typeface="+mn-cs"/>
              </a:rPr>
              <a:t>• Be direct about your legal responsibilities, especially regarding parental involvement. </a:t>
            </a:r>
          </a:p>
          <a:p>
            <a:pPr rtl="0" fontAlgn="base"/>
            <a:r>
              <a:rPr lang="en-US" sz="1200" b="0" i="0" kern="1200" dirty="0">
                <a:solidFill>
                  <a:schemeClr val="tx1"/>
                </a:solidFill>
                <a:effectLst/>
                <a:latin typeface="+mn-lt"/>
                <a:ea typeface="+mn-ea"/>
                <a:cs typeface="+mn-cs"/>
              </a:rPr>
              <a:t>• Help the adolescent be in control and make their own decisions as much as possible. </a:t>
            </a:r>
          </a:p>
          <a:p>
            <a:pPr rtl="0" fontAlgn="base"/>
            <a:r>
              <a:rPr lang="en-US" sz="1200" b="0" i="0" kern="1200" dirty="0">
                <a:solidFill>
                  <a:schemeClr val="tx1"/>
                </a:solidFill>
                <a:effectLst/>
                <a:latin typeface="+mn-lt"/>
                <a:ea typeface="+mn-ea"/>
                <a:cs typeface="+mn-cs"/>
              </a:rPr>
              <a:t>• Provide information on local resources and encourage the adolescent to seek help. </a:t>
            </a:r>
          </a:p>
          <a:p>
            <a:pPr rtl="0" fontAlgn="base"/>
            <a:r>
              <a:rPr lang="en-US" sz="1200" b="1" i="0" kern="1200" dirty="0">
                <a:solidFill>
                  <a:schemeClr val="tx1"/>
                </a:solidFill>
                <a:effectLst/>
                <a:latin typeface="+mn-lt"/>
                <a:ea typeface="+mn-ea"/>
                <a:cs typeface="+mn-cs"/>
              </a:rPr>
              <a:t>Don’t:</a:t>
            </a:r>
            <a:r>
              <a:rPr lang="en-US" sz="1200" b="0" i="0" kern="1200" dirty="0">
                <a:solidFill>
                  <a:schemeClr val="tx1"/>
                </a:solidFill>
                <a:effectLst/>
                <a:latin typeface="+mn-lt"/>
                <a:ea typeface="+mn-ea"/>
                <a:cs typeface="+mn-cs"/>
              </a:rPr>
              <a:t> (Avoid)</a:t>
            </a:r>
          </a:p>
          <a:p>
            <a:pPr rtl="0" fontAlgn="base"/>
            <a:r>
              <a:rPr lang="en-US" sz="1200" b="0" i="0" kern="1200" dirty="0">
                <a:solidFill>
                  <a:schemeClr val="tx1"/>
                </a:solidFill>
                <a:effectLst/>
                <a:latin typeface="+mn-lt"/>
                <a:ea typeface="+mn-ea"/>
                <a:cs typeface="+mn-cs"/>
              </a:rPr>
              <a:t>• Don’t be judgmental about the adolescent’s relationship or choices. </a:t>
            </a:r>
          </a:p>
          <a:p>
            <a:pPr rtl="0" fontAlgn="base"/>
            <a:r>
              <a:rPr lang="en-US" sz="1200" b="0" i="0" kern="1200" dirty="0">
                <a:solidFill>
                  <a:schemeClr val="tx1"/>
                </a:solidFill>
                <a:effectLst/>
                <a:latin typeface="+mn-lt"/>
                <a:ea typeface="+mn-ea"/>
                <a:cs typeface="+mn-cs"/>
              </a:rPr>
              <a:t>• Don’t show shock or disapproval if the adolescent tells you about his/her sexual activities. </a:t>
            </a:r>
          </a:p>
          <a:p>
            <a:pPr rtl="0" fontAlgn="base"/>
            <a:r>
              <a:rPr lang="en-US" sz="1200" b="0" i="0" kern="1200" dirty="0">
                <a:solidFill>
                  <a:schemeClr val="tx1"/>
                </a:solidFill>
                <a:effectLst/>
                <a:latin typeface="+mn-lt"/>
                <a:ea typeface="+mn-ea"/>
                <a:cs typeface="+mn-cs"/>
              </a:rPr>
              <a:t>• Don’t assume that abuse in a new or causal relationship is not serious. </a:t>
            </a:r>
          </a:p>
          <a:p>
            <a:pPr rtl="0" fontAlgn="base"/>
            <a:r>
              <a:rPr lang="en-US" sz="1200" b="0" i="0" kern="1200" dirty="0">
                <a:solidFill>
                  <a:schemeClr val="tx1"/>
                </a:solidFill>
                <a:effectLst/>
                <a:latin typeface="+mn-lt"/>
                <a:ea typeface="+mn-ea"/>
                <a:cs typeface="+mn-cs"/>
              </a:rPr>
              <a:t>• Don’t assume that the abusive partner is also an adolescent. </a:t>
            </a:r>
          </a:p>
          <a:p>
            <a:pPr rtl="0" fontAlgn="base"/>
            <a:r>
              <a:rPr lang="en-US" sz="1200" b="0" i="0" kern="1200" dirty="0">
                <a:solidFill>
                  <a:schemeClr val="tx1"/>
                </a:solidFill>
                <a:effectLst/>
                <a:latin typeface="+mn-lt"/>
                <a:ea typeface="+mn-ea"/>
                <a:cs typeface="+mn-cs"/>
              </a:rPr>
              <a:t>• Don’t share a youth’s private information unnecessarily. </a:t>
            </a:r>
          </a:p>
          <a:p>
            <a:endParaRPr lang="en-US" dirty="0"/>
          </a:p>
        </p:txBody>
      </p:sp>
      <p:sp>
        <p:nvSpPr>
          <p:cNvPr id="4" name="Slide Number Placeholder 3"/>
          <p:cNvSpPr>
            <a:spLocks noGrp="1"/>
          </p:cNvSpPr>
          <p:nvPr>
            <p:ph type="sldNum" sz="quarter" idx="10"/>
          </p:nvPr>
        </p:nvSpPr>
        <p:spPr/>
        <p:txBody>
          <a:bodyPr/>
          <a:lstStyle/>
          <a:p>
            <a:fld id="{8BE187DB-4E9B-42A8-8A7A-C00A15F68996}" type="slidenum">
              <a:rPr lang="en-US" smtClean="0"/>
              <a:t>13</a:t>
            </a:fld>
            <a:endParaRPr lang="en-US" dirty="0"/>
          </a:p>
        </p:txBody>
      </p:sp>
    </p:spTree>
    <p:extLst>
      <p:ext uri="{BB962C8B-B14F-4D97-AF65-F5344CB8AC3E}">
        <p14:creationId xmlns:p14="http://schemas.microsoft.com/office/powerpoint/2010/main" val="40734769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highlight>
                  <a:srgbClr val="FFFF00"/>
                </a:highlight>
              </a:rPr>
              <a:t>Use handout here from protocols LE/P Chapter 5 pg. 12</a:t>
            </a:r>
          </a:p>
          <a:p>
            <a:endParaRPr lang="en-US" dirty="0">
              <a:highlight>
                <a:srgbClr val="FFFF00"/>
              </a:highlight>
            </a:endParaRP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If you’re concerned that your partner may be monitoring your phone, consider buying a pay-as-you-go phone to keep in a safe place for private usage.</a:t>
            </a:r>
          </a:p>
          <a:p>
            <a:r>
              <a:rPr lang="en-US" sz="1200" b="0" i="0" kern="1200" dirty="0">
                <a:solidFill>
                  <a:schemeClr val="tx1"/>
                </a:solidFill>
                <a:effectLst/>
                <a:latin typeface="+mn-lt"/>
                <a:ea typeface="+mn-ea"/>
                <a:cs typeface="+mn-cs"/>
              </a:rPr>
              <a:t> </a:t>
            </a:r>
          </a:p>
          <a:p>
            <a:r>
              <a:rPr lang="en-US" sz="1200" b="0" i="0" kern="1200" dirty="0">
                <a:solidFill>
                  <a:schemeClr val="tx1"/>
                </a:solidFill>
                <a:effectLst/>
                <a:latin typeface="+mn-lt"/>
                <a:ea typeface="+mn-ea"/>
                <a:cs typeface="+mn-cs"/>
              </a:rPr>
              <a:t>Keep a password on your phone (updating it regularly) and consider taking it into a cell phone service center to check for spyware.</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Consider opening a new email account that your partner doesn’t know about on a safe computer and use that email for safety planning (including documenting abuse) and sensitive communications.</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Be sure to keep everything you document somewhere that your partner can’t access. It can help to create a secret email address specifically for the purpose of documenting abuse with a password only you know, or to keep everything hidden in a place they never go.</a:t>
            </a:r>
          </a:p>
          <a:p>
            <a:endParaRPr lang="en-US" sz="1200" b="0" i="0" kern="1200" dirty="0">
              <a:solidFill>
                <a:schemeClr val="tx1"/>
              </a:solidFill>
              <a:effectLst/>
              <a:highlight>
                <a:srgbClr val="FFFF00"/>
              </a:highlight>
              <a:latin typeface="+mn-lt"/>
              <a:ea typeface="+mn-ea"/>
              <a:cs typeface="+mn-cs"/>
            </a:endParaRPr>
          </a:p>
          <a:p>
            <a:endParaRPr lang="en-US" sz="1200" b="0" i="0" kern="1200" dirty="0">
              <a:solidFill>
                <a:schemeClr val="tx1"/>
              </a:solidFill>
              <a:effectLst/>
              <a:highlight>
                <a:srgbClr val="FFFF00"/>
              </a:highligh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highlight>
                  <a:srgbClr val="FFFF00"/>
                </a:highlight>
                <a:latin typeface="+mn-lt"/>
                <a:ea typeface="+mn-ea"/>
                <a:cs typeface="+mn-cs"/>
              </a:rPr>
              <a:t>***  Optional videos: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https://www.newswest9.com/article/news/local/impacts-of-technology-on-domestic-violence/513-22c2ddae-3851-4343-8270-97057a5f04ea</a:t>
            </a:r>
            <a:endParaRPr lang="en-US" sz="1200" b="0" i="0" kern="1200" dirty="0">
              <a:solidFill>
                <a:schemeClr val="tx1"/>
              </a:solidFill>
              <a:effectLst/>
              <a:highlight>
                <a:srgbClr val="FFFF00"/>
              </a:highligh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highlight>
                <a:srgbClr val="FFFF00"/>
              </a:highligh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highlight>
                  <a:srgbClr val="FFFF00"/>
                </a:highlight>
                <a:latin typeface="+mn-lt"/>
                <a:ea typeface="+mn-ea"/>
                <a:cs typeface="+mn-cs"/>
              </a:rPr>
              <a:t>KSAT News: </a:t>
            </a:r>
            <a:r>
              <a:rPr lang="en-US" dirty="0">
                <a:highlight>
                  <a:srgbClr val="FFFF00"/>
                </a:highlight>
              </a:rPr>
              <a:t>https://www.ksat.com/news/local/2021/02/23/new-social-media-campaign-lays-out-red-flags-in-teen-dating-violence/</a:t>
            </a:r>
          </a:p>
          <a:p>
            <a:r>
              <a:rPr lang="en-US" sz="1200" b="0" i="0" kern="1200" dirty="0">
                <a:solidFill>
                  <a:schemeClr val="tx1"/>
                </a:solidFill>
                <a:effectLst/>
                <a:highlight>
                  <a:srgbClr val="FFFF00"/>
                </a:highlight>
                <a:latin typeface="+mn-lt"/>
                <a:ea typeface="+mn-ea"/>
                <a:cs typeface="+mn-cs"/>
              </a:rPr>
              <a:t>   </a:t>
            </a:r>
            <a:endParaRPr lang="en-US" dirty="0">
              <a:highlight>
                <a:srgbClr val="FFFF00"/>
              </a:highlight>
            </a:endParaRPr>
          </a:p>
        </p:txBody>
      </p:sp>
      <p:sp>
        <p:nvSpPr>
          <p:cNvPr id="4" name="Slide Number Placeholder 3"/>
          <p:cNvSpPr>
            <a:spLocks noGrp="1"/>
          </p:cNvSpPr>
          <p:nvPr>
            <p:ph type="sldNum" sz="quarter" idx="5"/>
          </p:nvPr>
        </p:nvSpPr>
        <p:spPr/>
        <p:txBody>
          <a:bodyPr/>
          <a:lstStyle/>
          <a:p>
            <a:fld id="{8BE187DB-4E9B-42A8-8A7A-C00A15F68996}" type="slidenum">
              <a:rPr lang="en-US" smtClean="0"/>
              <a:t>14</a:t>
            </a:fld>
            <a:endParaRPr lang="en-US" dirty="0"/>
          </a:p>
        </p:txBody>
      </p:sp>
    </p:spTree>
    <p:extLst>
      <p:ext uri="{BB962C8B-B14F-4D97-AF65-F5344CB8AC3E}">
        <p14:creationId xmlns:p14="http://schemas.microsoft.com/office/powerpoint/2010/main" val="365843600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Optional Safety planning handout-Adolescent Young </a:t>
            </a:r>
            <a:r>
              <a:rPr lang="en-US"/>
              <a:t>Adult-Safety Planning</a:t>
            </a:r>
            <a:endParaRPr lang="en-US" dirty="0"/>
          </a:p>
        </p:txBody>
      </p:sp>
      <p:sp>
        <p:nvSpPr>
          <p:cNvPr id="4" name="Slide Number Placeholder 3"/>
          <p:cNvSpPr>
            <a:spLocks noGrp="1"/>
          </p:cNvSpPr>
          <p:nvPr>
            <p:ph type="sldNum" sz="quarter" idx="5"/>
          </p:nvPr>
        </p:nvSpPr>
        <p:spPr/>
        <p:txBody>
          <a:bodyPr/>
          <a:lstStyle/>
          <a:p>
            <a:fld id="{8BE187DB-4E9B-42A8-8A7A-C00A15F68996}" type="slidenum">
              <a:rPr lang="en-US" smtClean="0"/>
              <a:t>15</a:t>
            </a:fld>
            <a:endParaRPr lang="en-US" dirty="0"/>
          </a:p>
        </p:txBody>
      </p:sp>
    </p:spTree>
    <p:extLst>
      <p:ext uri="{BB962C8B-B14F-4D97-AF65-F5344CB8AC3E}">
        <p14:creationId xmlns:p14="http://schemas.microsoft.com/office/powerpoint/2010/main" val="40952833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See Attached</a:t>
            </a:r>
            <a:r>
              <a:rPr lang="en-US" baseline="0" dirty="0"/>
              <a:t> Activity #4</a:t>
            </a:r>
          </a:p>
          <a:p>
            <a:r>
              <a:rPr lang="en-US" baseline="0" dirty="0"/>
              <a:t>Use handout or link for virtual story</a:t>
            </a:r>
            <a:endParaRPr lang="en-US" dirty="0"/>
          </a:p>
        </p:txBody>
      </p:sp>
      <p:sp>
        <p:nvSpPr>
          <p:cNvPr id="4" name="Slide Number Placeholder 3"/>
          <p:cNvSpPr>
            <a:spLocks noGrp="1"/>
          </p:cNvSpPr>
          <p:nvPr>
            <p:ph type="sldNum" sz="quarter" idx="10"/>
          </p:nvPr>
        </p:nvSpPr>
        <p:spPr/>
        <p:txBody>
          <a:bodyPr/>
          <a:lstStyle/>
          <a:p>
            <a:fld id="{8BE187DB-4E9B-42A8-8A7A-C00A15F68996}" type="slidenum">
              <a:rPr lang="en-US" smtClean="0"/>
              <a:t>16</a:t>
            </a:fld>
            <a:endParaRPr lang="en-US" dirty="0"/>
          </a:p>
        </p:txBody>
      </p:sp>
    </p:spTree>
    <p:extLst>
      <p:ext uri="{BB962C8B-B14F-4D97-AF65-F5344CB8AC3E}">
        <p14:creationId xmlns:p14="http://schemas.microsoft.com/office/powerpoint/2010/main" val="23431694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pt-BR" sz="1200" b="0" i="0" kern="1200" dirty="0">
                <a:solidFill>
                  <a:schemeClr val="tx1"/>
                </a:solidFill>
                <a:effectLst/>
                <a:latin typeface="+mn-lt"/>
                <a:ea typeface="+mn-ea"/>
                <a:cs typeface="+mn-cs"/>
              </a:rPr>
              <a:t>Resources:  </a:t>
            </a:r>
          </a:p>
          <a:p>
            <a:pPr rtl="0" fontAlgn="base"/>
            <a:r>
              <a:rPr lang="pt-BR" sz="1200" b="0" i="0" kern="1200" dirty="0">
                <a:solidFill>
                  <a:schemeClr val="tx1"/>
                </a:solidFill>
                <a:effectLst/>
                <a:latin typeface="+mn-lt"/>
                <a:ea typeface="+mn-ea"/>
                <a:cs typeface="+mn-cs"/>
              </a:rPr>
              <a:t>1* - DV Protocol </a:t>
            </a:r>
          </a:p>
          <a:p>
            <a:pPr rtl="0" fontAlgn="base"/>
            <a:r>
              <a:rPr lang="pt-BR" sz="1200" b="1" i="0" kern="1200" dirty="0">
                <a:solidFill>
                  <a:schemeClr val="tx1"/>
                </a:solidFill>
                <a:effectLst/>
                <a:latin typeface="+mn-lt"/>
                <a:ea typeface="+mn-ea"/>
                <a:cs typeface="+mn-cs"/>
              </a:rPr>
              <a:t>2* - </a:t>
            </a:r>
            <a:r>
              <a:rPr lang="pt-BR" sz="1200" b="0" i="0" u="sng" strike="noStrike" kern="1200" dirty="0">
                <a:solidFill>
                  <a:schemeClr val="tx1"/>
                </a:solidFill>
                <a:effectLst/>
                <a:latin typeface="+mn-lt"/>
                <a:ea typeface="+mn-ea"/>
                <a:cs typeface="+mn-cs"/>
                <a:hlinkClick r:id="rId3"/>
              </a:rPr>
              <a:t>https://www.americanbar.org/groups/public_interest/child_law/resources/child_law_practiceonline/child_law_practice/vol_32/october-2013/lgbt-youth-face-higher-rate-of-dating-abuse/#:~:text=Of%20the%20LGB%20respondents%3A,percent%20of%20heterosexual%20youth%3B%20and</a:t>
            </a:r>
            <a:r>
              <a:rPr lang="pt-BR" sz="1200" b="0" i="0" kern="1200" dirty="0">
                <a:solidFill>
                  <a:schemeClr val="tx1"/>
                </a:solidFill>
                <a:effectLst/>
                <a:latin typeface="+mn-lt"/>
                <a:ea typeface="+mn-ea"/>
                <a:cs typeface="+mn-cs"/>
              </a:rPr>
              <a:t>  </a:t>
            </a:r>
          </a:p>
          <a:p>
            <a:pPr rtl="0" fontAlgn="base"/>
            <a:r>
              <a:rPr lang="pt-BR" sz="1200" b="0" i="0" kern="1200" dirty="0">
                <a:solidFill>
                  <a:schemeClr val="tx1"/>
                </a:solidFill>
                <a:effectLst/>
                <a:latin typeface="+mn-lt"/>
                <a:ea typeface="+mn-ea"/>
                <a:cs typeface="+mn-cs"/>
              </a:rPr>
              <a:t>3* - </a:t>
            </a:r>
            <a:r>
              <a:rPr lang="pt-BR" sz="1200" b="1" i="0" kern="1200" dirty="0">
                <a:solidFill>
                  <a:schemeClr val="tx1"/>
                </a:solidFill>
                <a:effectLst/>
                <a:latin typeface="+mn-lt"/>
                <a:ea typeface="+mn-ea"/>
                <a:cs typeface="+mn-cs"/>
              </a:rPr>
              <a:t>Loveisrespect.org</a:t>
            </a:r>
            <a:r>
              <a:rPr lang="pt-BR" sz="1200" b="0" i="0" kern="1200" dirty="0">
                <a:solidFill>
                  <a:schemeClr val="tx1"/>
                </a:solidFill>
                <a:effectLst/>
                <a:latin typeface="+mn-lt"/>
                <a:ea typeface="+mn-ea"/>
                <a:cs typeface="+mn-cs"/>
              </a:rPr>
              <a:t> </a:t>
            </a:r>
          </a:p>
          <a:p>
            <a:pPr rtl="0" fontAlgn="base"/>
            <a:r>
              <a:rPr lang="pt-BR" sz="1200" b="0" i="0" kern="1200" dirty="0">
                <a:solidFill>
                  <a:schemeClr val="tx1"/>
                </a:solidFill>
                <a:effectLst/>
                <a:latin typeface="+mn-lt"/>
                <a:ea typeface="+mn-ea"/>
                <a:cs typeface="+mn-cs"/>
              </a:rPr>
              <a:t>4* - </a:t>
            </a:r>
            <a:r>
              <a:rPr lang="pt-BR" sz="1200" b="1" i="0" u="sng" strike="noStrike" kern="1200" dirty="0">
                <a:solidFill>
                  <a:schemeClr val="tx1"/>
                </a:solidFill>
                <a:effectLst/>
                <a:latin typeface="+mn-lt"/>
                <a:ea typeface="+mn-ea"/>
                <a:cs typeface="+mn-cs"/>
                <a:hlinkClick r:id="rId4"/>
              </a:rPr>
              <a:t>https://www.loveisrespect.org/understanding-adolescent and young adult -dating-violence-and-sexual-assault/</a:t>
            </a:r>
            <a:r>
              <a:rPr lang="pt-BR" sz="1200" b="1" i="0" kern="1200" dirty="0">
                <a:solidFill>
                  <a:schemeClr val="tx1"/>
                </a:solidFill>
                <a:effectLst/>
                <a:latin typeface="+mn-lt"/>
                <a:ea typeface="+mn-ea"/>
                <a:cs typeface="+mn-cs"/>
              </a:rPr>
              <a:t> </a:t>
            </a:r>
            <a:r>
              <a:rPr lang="pt-BR" sz="1200" b="0" i="0" kern="1200" dirty="0">
                <a:solidFill>
                  <a:schemeClr val="tx1"/>
                </a:solidFill>
                <a:effectLst/>
                <a:latin typeface="+mn-lt"/>
                <a:ea typeface="+mn-ea"/>
                <a:cs typeface="+mn-cs"/>
              </a:rPr>
              <a:t> </a:t>
            </a:r>
          </a:p>
          <a:p>
            <a:pPr rtl="0" fontAlgn="base"/>
            <a:r>
              <a:rPr lang="pt-BR" sz="1200" b="0" i="0" kern="1200" dirty="0">
                <a:solidFill>
                  <a:schemeClr val="tx1"/>
                </a:solidFill>
                <a:effectLst/>
                <a:latin typeface="+mn-lt"/>
                <a:ea typeface="+mn-ea"/>
                <a:cs typeface="+mn-cs"/>
              </a:rPr>
              <a:t>5* - </a:t>
            </a:r>
            <a:r>
              <a:rPr lang="pt-BR" sz="1200" b="1" i="0" u="sng" strike="noStrike" kern="1200" dirty="0">
                <a:solidFill>
                  <a:schemeClr val="tx1"/>
                </a:solidFill>
                <a:effectLst/>
                <a:latin typeface="+mn-lt"/>
                <a:ea typeface="+mn-ea"/>
                <a:cs typeface="+mn-cs"/>
                <a:hlinkClick r:id="rId5"/>
              </a:rPr>
              <a:t>http://eap.partners.org/WorkLife/Domestic_Abuse/What_Parents_need_to_know/What_parents_need_to_know.asp</a:t>
            </a:r>
            <a:r>
              <a:rPr lang="pt-BR" sz="1200" b="0" i="0" kern="1200" dirty="0">
                <a:solidFill>
                  <a:schemeClr val="tx1"/>
                </a:solidFill>
                <a:effectLst/>
                <a:latin typeface="+mn-lt"/>
                <a:ea typeface="+mn-ea"/>
                <a:cs typeface="+mn-cs"/>
              </a:rPr>
              <a:t> </a:t>
            </a:r>
          </a:p>
          <a:p>
            <a:pPr rtl="0" fontAlgn="base"/>
            <a:r>
              <a:rPr lang="pt-BR" sz="1200" b="0" i="0" kern="1200" dirty="0">
                <a:solidFill>
                  <a:schemeClr val="tx1"/>
                </a:solidFill>
                <a:effectLst/>
                <a:latin typeface="+mn-lt"/>
                <a:ea typeface="+mn-ea"/>
                <a:cs typeface="+mn-cs"/>
              </a:rPr>
              <a:t>6* </a:t>
            </a:r>
            <a:r>
              <a:rPr lang="pt-BR" sz="1200" b="1" i="0" u="sng" strike="noStrike" kern="1200" dirty="0">
                <a:solidFill>
                  <a:schemeClr val="tx1"/>
                </a:solidFill>
                <a:effectLst/>
                <a:latin typeface="+mn-lt"/>
                <a:ea typeface="+mn-ea"/>
                <a:cs typeface="+mn-cs"/>
                <a:hlinkClick r:id="rId6"/>
              </a:rPr>
              <a:t>http://eap.partners.org/WorkLife/Domestic_Abuse/What_Parents_need_to_know/What_parents_need_to_know.asp?nav=leftnavigation19</a:t>
            </a:r>
            <a:r>
              <a:rPr lang="pt-BR" sz="1200" b="1" i="0" u="sng" kern="1200" dirty="0">
                <a:solidFill>
                  <a:schemeClr val="tx1"/>
                </a:solidFill>
                <a:effectLst/>
                <a:latin typeface="+mn-lt"/>
                <a:ea typeface="+mn-ea"/>
                <a:cs typeface="+mn-cs"/>
              </a:rPr>
              <a:t> </a:t>
            </a:r>
            <a:r>
              <a:rPr lang="pt-BR" sz="1200" b="0" i="0" kern="1200" dirty="0">
                <a:solidFill>
                  <a:schemeClr val="tx1"/>
                </a:solidFill>
                <a:effectLst/>
                <a:latin typeface="+mn-lt"/>
                <a:ea typeface="+mn-ea"/>
                <a:cs typeface="+mn-cs"/>
              </a:rPr>
              <a:t> </a:t>
            </a:r>
          </a:p>
          <a:p>
            <a:pPr rtl="0" fontAlgn="base"/>
            <a:r>
              <a:rPr lang="pt-BR" sz="1200" b="1" i="0" u="sng" kern="1200" dirty="0">
                <a:solidFill>
                  <a:schemeClr val="tx1"/>
                </a:solidFill>
                <a:effectLst/>
                <a:latin typeface="+mn-lt"/>
                <a:ea typeface="+mn-ea"/>
                <a:cs typeface="+mn-cs"/>
              </a:rPr>
              <a:t>7* </a:t>
            </a:r>
            <a:r>
              <a:rPr lang="pt-BR" sz="1200" b="0" i="0" kern="1200" dirty="0">
                <a:solidFill>
                  <a:schemeClr val="tx1"/>
                </a:solidFill>
                <a:effectLst/>
                <a:latin typeface="+mn-lt"/>
                <a:ea typeface="+mn-ea"/>
                <a:cs typeface="+mn-cs"/>
              </a:rPr>
              <a:t>http://eap.partners.org/WorkLife/Domestic_Abuse/What_Parents_need_to_know/What_parents_need_to_know.asp </a:t>
            </a:r>
          </a:p>
          <a:p>
            <a:pPr rtl="0" fontAlgn="base"/>
            <a:r>
              <a:rPr lang="pt-BR" sz="1200" b="0" i="0" kern="1200" dirty="0">
                <a:solidFill>
                  <a:schemeClr val="tx1"/>
                </a:solidFill>
                <a:effectLst/>
                <a:latin typeface="+mn-lt"/>
                <a:ea typeface="+mn-ea"/>
                <a:cs typeface="+mn-cs"/>
              </a:rPr>
              <a:t>8* DV Protocol  </a:t>
            </a:r>
          </a:p>
          <a:p>
            <a:pPr rtl="0" fontAlgn="base"/>
            <a:r>
              <a:rPr lang="pt-BR" sz="1200" b="0" i="0" kern="1200" dirty="0">
                <a:solidFill>
                  <a:schemeClr val="tx1"/>
                </a:solidFill>
                <a:effectLst/>
                <a:latin typeface="+mn-lt"/>
                <a:ea typeface="+mn-ea"/>
                <a:cs typeface="+mn-cs"/>
              </a:rPr>
              <a:t>9* DV Protocol  </a:t>
            </a:r>
          </a:p>
          <a:p>
            <a:r>
              <a:rPr lang="en-US" dirty="0"/>
              <a:t>https://www.joinonelove.org/videos/ </a:t>
            </a:r>
          </a:p>
          <a:p>
            <a:r>
              <a:rPr lang="en-US" dirty="0"/>
              <a:t>Break the cycle</a:t>
            </a:r>
            <a:r>
              <a:rPr lang="en-US" baseline="0" dirty="0"/>
              <a:t> - </a:t>
            </a:r>
            <a:r>
              <a:rPr lang="en-US" dirty="0"/>
              <a:t>https://www.breakthecyle.org/blog/same-violence-different-challenges-relationships-and-dating-abuse-lgbtq-community</a:t>
            </a:r>
            <a:r>
              <a:rPr lang="en-US" baseline="0" dirty="0"/>
              <a:t> </a:t>
            </a:r>
            <a:endParaRPr lang="en-US" dirty="0"/>
          </a:p>
          <a:p>
            <a:endParaRPr lang="en-US" dirty="0"/>
          </a:p>
        </p:txBody>
      </p:sp>
      <p:sp>
        <p:nvSpPr>
          <p:cNvPr id="4" name="Slide Number Placeholder 3"/>
          <p:cNvSpPr>
            <a:spLocks noGrp="1"/>
          </p:cNvSpPr>
          <p:nvPr>
            <p:ph type="sldNum" sz="quarter" idx="10"/>
          </p:nvPr>
        </p:nvSpPr>
        <p:spPr/>
        <p:txBody>
          <a:bodyPr/>
          <a:lstStyle/>
          <a:p>
            <a:fld id="{8BE187DB-4E9B-42A8-8A7A-C00A15F68996}" type="slidenum">
              <a:rPr lang="en-US" smtClean="0"/>
              <a:t>17</a:t>
            </a:fld>
            <a:endParaRPr lang="en-US" dirty="0"/>
          </a:p>
        </p:txBody>
      </p:sp>
    </p:spTree>
    <p:extLst>
      <p:ext uri="{BB962C8B-B14F-4D97-AF65-F5344CB8AC3E}">
        <p14:creationId xmlns:p14="http://schemas.microsoft.com/office/powerpoint/2010/main" val="177541696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E187DB-4E9B-42A8-8A7A-C00A15F68996}" type="slidenum">
              <a:rPr lang="en-US" smtClean="0"/>
              <a:t>18</a:t>
            </a:fld>
            <a:endParaRPr lang="en-US" dirty="0"/>
          </a:p>
        </p:txBody>
      </p:sp>
    </p:spTree>
    <p:extLst>
      <p:ext uri="{BB962C8B-B14F-4D97-AF65-F5344CB8AC3E}">
        <p14:creationId xmlns:p14="http://schemas.microsoft.com/office/powerpoint/2010/main" val="356820051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E187DB-4E9B-42A8-8A7A-C00A15F68996}" type="slidenum">
              <a:rPr lang="en-US" smtClean="0"/>
              <a:t>19</a:t>
            </a:fld>
            <a:endParaRPr lang="en-US" dirty="0"/>
          </a:p>
        </p:txBody>
      </p:sp>
    </p:spTree>
    <p:extLst>
      <p:ext uri="{BB962C8B-B14F-4D97-AF65-F5344CB8AC3E}">
        <p14:creationId xmlns:p14="http://schemas.microsoft.com/office/powerpoint/2010/main" val="996272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E187DB-4E9B-42A8-8A7A-C00A15F68996}" type="slidenum">
              <a:rPr lang="en-US" smtClean="0"/>
              <a:t>2</a:t>
            </a:fld>
            <a:endParaRPr lang="en-US" dirty="0"/>
          </a:p>
        </p:txBody>
      </p:sp>
    </p:spTree>
    <p:extLst>
      <p:ext uri="{BB962C8B-B14F-4D97-AF65-F5344CB8AC3E}">
        <p14:creationId xmlns:p14="http://schemas.microsoft.com/office/powerpoint/2010/main" val="3910798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Definition of AYA: a range of abusive behaviors, including physical &amp; sexual violence, stalking and psychological abuse that preteens &amp; adolescents experience in the context of a past/present dating relationship.  </a:t>
            </a:r>
          </a:p>
          <a:p>
            <a:pPr rtl="0" fontAlgn="base"/>
            <a:r>
              <a:rPr lang="en-US" sz="1200" b="0" i="0" kern="1200" dirty="0">
                <a:solidFill>
                  <a:schemeClr val="tx1"/>
                </a:solidFill>
                <a:effectLst/>
                <a:latin typeface="+mn-lt"/>
                <a:ea typeface="+mn-ea"/>
                <a:cs typeface="+mn-cs"/>
              </a:rPr>
              <a:t>It’s important to</a:t>
            </a:r>
            <a:r>
              <a:rPr lang="en-US" sz="1200" b="0" i="0" kern="1200" baseline="0" dirty="0">
                <a:solidFill>
                  <a:schemeClr val="tx1"/>
                </a:solidFill>
                <a:effectLst/>
                <a:latin typeface="+mn-lt"/>
                <a:ea typeface="+mn-ea"/>
                <a:cs typeface="+mn-cs"/>
              </a:rPr>
              <a:t> note that teens experience the cycle of violence similarly to adults. There is typically a clear tension building phase, violent explosion and calm phase. </a:t>
            </a:r>
          </a:p>
          <a:p>
            <a:pPr rtl="0" fontAlgn="base"/>
            <a:endParaRPr lang="en-US" sz="1200" b="0" i="0" kern="1200" baseline="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1 in 3 adolescents have been a victim of TDV and 1 in 4 have committed relationship abuse.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2017 about 1 in 10 Illinois students reported physical dating violence and 1 in 12 reported sexual dating violence  </a:t>
            </a:r>
          </a:p>
          <a:p>
            <a:pPr rtl="0" fontAlgn="base"/>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LGBTQ youth are at a greater risk </a:t>
            </a:r>
          </a:p>
          <a:p>
            <a:pPr rtl="0" fontAlgn="base"/>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43 percent reported being victims of physical dating violence, compared to 29 percent of heterosexual youth; </a:t>
            </a:r>
          </a:p>
          <a:p>
            <a:pPr rtl="0" fontAlgn="base"/>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59 percent reported emotional abuse, compared to 46 percent of heterosexual youth; </a:t>
            </a:r>
          </a:p>
          <a:p>
            <a:pPr rtl="0" fontAlgn="base"/>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37 percent reported digital abuse and harassment, compared to 26 percent of heterosexual youth; and </a:t>
            </a:r>
          </a:p>
          <a:p>
            <a:pPr rtl="0" fontAlgn="base"/>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23 percent reported sexual coercion, compared to 12 percent of heterosexual youth. </a:t>
            </a:r>
          </a:p>
          <a:p>
            <a:pPr rtl="0" fontAlgn="base"/>
            <a:endParaRPr lang="en-US" sz="1200" b="0" i="0" kern="1200" dirty="0">
              <a:solidFill>
                <a:schemeClr val="tx1"/>
              </a:solidFill>
              <a:effectLst/>
              <a:latin typeface="+mn-lt"/>
              <a:ea typeface="+mn-ea"/>
              <a:cs typeface="+mn-cs"/>
            </a:endParaRPr>
          </a:p>
          <a:p>
            <a:pPr rtl="0" fontAlgn="base"/>
            <a:endParaRPr lang="en-US" dirty="0">
              <a:hlinkClick r:id="rId3"/>
            </a:endParaRPr>
          </a:p>
          <a:p>
            <a:pPr rtl="0" fontAlgn="base"/>
            <a:r>
              <a:rPr lang="en-US" dirty="0">
                <a:hlinkClick r:id="rId3"/>
              </a:rPr>
              <a:t>Same Violence, Different Challenges: Relationships and Dating Abuse in the LGBTQ Community | Break the Cycle</a:t>
            </a:r>
            <a:endParaRPr lang="en-US" dirty="0"/>
          </a:p>
          <a:p>
            <a:pPr rtl="0" fontAlgn="base"/>
            <a:r>
              <a:rPr lang="en-US" sz="1200" b="0" i="0" kern="1200" dirty="0">
                <a:solidFill>
                  <a:schemeClr val="tx1"/>
                </a:solidFill>
                <a:effectLst/>
                <a:latin typeface="+mn-lt"/>
                <a:ea typeface="+mn-ea"/>
                <a:cs typeface="+mn-cs"/>
              </a:rPr>
              <a:t>	</a:t>
            </a:r>
          </a:p>
          <a:p>
            <a:r>
              <a:rPr lang="en-US" dirty="0"/>
              <a:t>Referenced from: https://www.breakthecyle.org/blog/same-violence-different-challenges-relationships-and-dating-abuse-lgbtq-community</a:t>
            </a:r>
            <a:r>
              <a:rPr lang="en-US" baseline="0" dirty="0"/>
              <a:t> </a:t>
            </a:r>
            <a:endParaRPr lang="en-US" dirty="0"/>
          </a:p>
          <a:p>
            <a:endParaRPr lang="en-US" dirty="0"/>
          </a:p>
          <a:p>
            <a:r>
              <a:rPr lang="en-US" dirty="0"/>
              <a:t>www.laurashouse.org:</a:t>
            </a:r>
            <a:r>
              <a:rPr lang="en-US" baseline="0" dirty="0"/>
              <a:t> </a:t>
            </a:r>
            <a:r>
              <a:rPr lang="en-US" sz="1200" u="sng" kern="1200" dirty="0">
                <a:solidFill>
                  <a:schemeClr val="tx1"/>
                </a:solidFill>
                <a:effectLst/>
                <a:latin typeface="+mn-lt"/>
                <a:ea typeface="+mn-ea"/>
                <a:cs typeface="+mn-cs"/>
                <a:hlinkClick r:id="rId4"/>
              </a:rPr>
              <a:t>https://www.youtube.com/watch?v=8wem8wzU5zw</a:t>
            </a:r>
            <a:endParaRPr lang="en-US" baseline="0" dirty="0"/>
          </a:p>
          <a:p>
            <a:r>
              <a:rPr lang="en-US" baseline="0" dirty="0"/>
              <a:t>**This video is intended to demonstrate what teens go through in an abusive relationship. You can ask your participants if they can pick out the three phases in the Cycle of Violence and where they noticed them. </a:t>
            </a:r>
          </a:p>
        </p:txBody>
      </p:sp>
      <p:sp>
        <p:nvSpPr>
          <p:cNvPr id="4" name="Slide Number Placeholder 3"/>
          <p:cNvSpPr>
            <a:spLocks noGrp="1"/>
          </p:cNvSpPr>
          <p:nvPr>
            <p:ph type="sldNum" sz="quarter" idx="10"/>
          </p:nvPr>
        </p:nvSpPr>
        <p:spPr/>
        <p:txBody>
          <a:bodyPr/>
          <a:lstStyle/>
          <a:p>
            <a:fld id="{8BE187DB-4E9B-42A8-8A7A-C00A15F68996}" type="slidenum">
              <a:rPr lang="en-US" smtClean="0"/>
              <a:t>3</a:t>
            </a:fld>
            <a:endParaRPr lang="en-US" dirty="0"/>
          </a:p>
        </p:txBody>
      </p:sp>
    </p:spTree>
    <p:extLst>
      <p:ext uri="{BB962C8B-B14F-4D97-AF65-F5344CB8AC3E}">
        <p14:creationId xmlns:p14="http://schemas.microsoft.com/office/powerpoint/2010/main" val="31866387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Everyone experiences domestic violence differently.  One of the common patterns we see in domestic violence relationships is the cycle of violence.  Not all DV relationships follow this pattern.​</a:t>
            </a:r>
          </a:p>
          <a:p>
            <a:pPr rtl="0" fontAlgn="base"/>
            <a:endParaRPr lang="en-US" sz="1200" b="0" i="0" kern="1200" dirty="0">
              <a:solidFill>
                <a:schemeClr val="tx1"/>
              </a:solidFill>
              <a:effectLst/>
              <a:latin typeface="+mn-lt"/>
              <a:ea typeface="+mn-ea"/>
              <a:cs typeface="+mn-cs"/>
            </a:endParaRPr>
          </a:p>
          <a:p>
            <a:pPr rtl="0" fontAlgn="base"/>
            <a:r>
              <a:rPr lang="en-US" sz="1200" b="0" i="0" u="none" strike="noStrike" kern="1200" dirty="0">
                <a:solidFill>
                  <a:schemeClr val="tx1"/>
                </a:solidFill>
                <a:effectLst/>
                <a:latin typeface="+mn-lt"/>
                <a:ea typeface="+mn-ea"/>
                <a:cs typeface="+mn-cs"/>
              </a:rPr>
              <a:t>Tension Building: something happens and upsets the violent partner -</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I told you not to wear that shirt </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Why are you talking to that person, you know I don’t like them</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You didn’t text me back, what were you doing</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Violent explosion: where the abuse takes place –</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Physical Abuse</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Sexual Abuse</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Emotional Abuse</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Cyber/Digital Abuse</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Verbal Abuse</a:t>
            </a:r>
            <a:r>
              <a:rPr lang="en-US" sz="1200" b="0" i="0" kern="1200" dirty="0">
                <a:solidFill>
                  <a:schemeClr val="tx1"/>
                </a:solidFill>
                <a:effectLst/>
                <a:latin typeface="+mn-lt"/>
                <a:ea typeface="+mn-ea"/>
                <a:cs typeface="+mn-cs"/>
              </a:rPr>
              <a:t>​</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Honeymoon/Calm: when everything is “alright” of a period of time</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Buy them chocolates </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Take them on dates </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Apologize </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Make promises (it’ll never happen again) </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Profess their love </a:t>
            </a:r>
            <a:r>
              <a:rPr lang="en-US" sz="1200" b="0" i="0" kern="1200" dirty="0">
                <a:solidFill>
                  <a:schemeClr val="tx1"/>
                </a:solidFill>
                <a:effectLst/>
                <a:latin typeface="+mn-lt"/>
                <a:ea typeface="+mn-ea"/>
                <a:cs typeface="+mn-cs"/>
              </a:rPr>
              <a:t>​</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In the beginning, the cycle tends to take longer periods of time.  As the relationship goes on, the phases take less time or may be skipped altogether.</a:t>
            </a:r>
          </a:p>
          <a:p>
            <a:pPr rtl="0" fontAlgn="base"/>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 As Law Enforcement, you may not see all the phases, however, take what you know about adults and domestic violence and apply it to adolescent and young adult s as well. Sometimes, they see no way out. </a:t>
            </a:r>
            <a:endParaRPr lang="en-US" sz="1200" b="0" i="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BE187DB-4E9B-42A8-8A7A-C00A15F68996}" type="slidenum">
              <a:rPr lang="en-US" smtClean="0"/>
              <a:t>4</a:t>
            </a:fld>
            <a:endParaRPr lang="en-US" dirty="0"/>
          </a:p>
        </p:txBody>
      </p:sp>
    </p:spTree>
    <p:extLst>
      <p:ext uri="{BB962C8B-B14F-4D97-AF65-F5344CB8AC3E}">
        <p14:creationId xmlns:p14="http://schemas.microsoft.com/office/powerpoint/2010/main" val="24648599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Sex describes the biological/physical concept of Female &amp; Male</a:t>
            </a:r>
          </a:p>
          <a:p>
            <a:endParaRPr lang="en-US" dirty="0"/>
          </a:p>
          <a:p>
            <a:r>
              <a:rPr lang="en-US" dirty="0"/>
              <a:t> • Gender is based on cultural/psychological traits associated with Females &amp; Males.</a:t>
            </a:r>
          </a:p>
          <a:p>
            <a:endParaRPr lang="en-US" dirty="0"/>
          </a:p>
          <a:p>
            <a:r>
              <a:rPr lang="en-US" dirty="0"/>
              <a:t> • Gender Identity describes the gender with which a person identifies (i.e., whether one perceives oneself to be a man, a woman, or describes oneself in other ways).</a:t>
            </a:r>
          </a:p>
          <a:p>
            <a:endParaRPr lang="en-US" dirty="0"/>
          </a:p>
          <a:p>
            <a:r>
              <a:rPr lang="en-US" dirty="0"/>
              <a:t> • Sexual Orientation refers to a person's emotional, romantic &amp; sexual attraction to individuals of a particular gender.</a:t>
            </a:r>
          </a:p>
          <a:p>
            <a:endParaRPr lang="en-US" dirty="0"/>
          </a:p>
          <a:p>
            <a:r>
              <a:rPr lang="en-US" dirty="0"/>
              <a:t>• The L: Lesbian – A woman who is predominately or exclusively attracted to women emotionally, physically, spiritually and/or sexually.</a:t>
            </a:r>
          </a:p>
          <a:p>
            <a:endParaRPr lang="en-US" dirty="0"/>
          </a:p>
          <a:p>
            <a:r>
              <a:rPr lang="en-US" dirty="0"/>
              <a:t> • The G: Gay – A term identifying a man who is predominantly or exclusively attracted to men emotionally, physically, spiritually and/or sexually.</a:t>
            </a:r>
          </a:p>
          <a:p>
            <a:endParaRPr lang="en-US" dirty="0"/>
          </a:p>
          <a:p>
            <a:r>
              <a:rPr lang="en-US" dirty="0"/>
              <a:t> • The B: Bisexual – A term identifying a person who is attracted to men and women emotionally, physically, spiritually and/or sexually. </a:t>
            </a:r>
          </a:p>
          <a:p>
            <a:r>
              <a:rPr lang="en-US" dirty="0"/>
              <a:t>Note: The L, G and B relate to a person’s Sexual Orientation </a:t>
            </a:r>
          </a:p>
          <a:p>
            <a:endParaRPr lang="en-US" dirty="0"/>
          </a:p>
          <a:p>
            <a:r>
              <a:rPr lang="en-US" dirty="0"/>
              <a:t>***See attached Scenario</a:t>
            </a:r>
            <a:r>
              <a:rPr lang="en-US" baseline="0" dirty="0"/>
              <a:t> Activities 1 and 2 </a:t>
            </a:r>
          </a:p>
          <a:p>
            <a:r>
              <a:rPr lang="en-US" baseline="0" dirty="0"/>
              <a:t>	*They are stand alone activities use either and/or both </a:t>
            </a:r>
          </a:p>
          <a:p>
            <a:endParaRPr lang="en-US" baseline="0" dirty="0"/>
          </a:p>
          <a:p>
            <a:endParaRPr lang="en-US" baseline="0" dirty="0"/>
          </a:p>
        </p:txBody>
      </p:sp>
      <p:sp>
        <p:nvSpPr>
          <p:cNvPr id="4" name="Slide Number Placeholder 3"/>
          <p:cNvSpPr>
            <a:spLocks noGrp="1"/>
          </p:cNvSpPr>
          <p:nvPr>
            <p:ph type="sldNum" sz="quarter" idx="10"/>
          </p:nvPr>
        </p:nvSpPr>
        <p:spPr/>
        <p:txBody>
          <a:bodyPr/>
          <a:lstStyle/>
          <a:p>
            <a:fld id="{8BE187DB-4E9B-42A8-8A7A-C00A15F68996}" type="slidenum">
              <a:rPr lang="en-US" smtClean="0"/>
              <a:t>5</a:t>
            </a:fld>
            <a:endParaRPr lang="en-US" dirty="0"/>
          </a:p>
        </p:txBody>
      </p:sp>
    </p:spTree>
    <p:extLst>
      <p:ext uri="{BB962C8B-B14F-4D97-AF65-F5344CB8AC3E}">
        <p14:creationId xmlns:p14="http://schemas.microsoft.com/office/powerpoint/2010/main" val="38066918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Parents/Family:</a:t>
            </a:r>
          </a:p>
          <a:p>
            <a:pPr rtl="0" fontAlgn="base"/>
            <a:r>
              <a:rPr lang="en-US" sz="1200" b="0" i="0" kern="1200" dirty="0">
                <a:solidFill>
                  <a:schemeClr val="tx1"/>
                </a:solidFill>
                <a:effectLst/>
                <a:latin typeface="+mn-lt"/>
                <a:ea typeface="+mn-ea"/>
                <a:cs typeface="+mn-cs"/>
              </a:rPr>
              <a:t>	Afraid</a:t>
            </a:r>
            <a:r>
              <a:rPr lang="en-US" sz="1200" b="0" i="0" kern="1200" baseline="0" dirty="0">
                <a:solidFill>
                  <a:schemeClr val="tx1"/>
                </a:solidFill>
                <a:effectLst/>
                <a:latin typeface="+mn-lt"/>
                <a:ea typeface="+mn-ea"/>
                <a:cs typeface="+mn-cs"/>
              </a:rPr>
              <a:t> their parents will make them break up</a:t>
            </a:r>
          </a:p>
          <a:p>
            <a:pPr rtl="0" fontAlgn="base"/>
            <a:r>
              <a:rPr lang="en-US" sz="1200" b="0" i="0" kern="1200" baseline="0" dirty="0">
                <a:solidFill>
                  <a:schemeClr val="tx1"/>
                </a:solidFill>
                <a:effectLst/>
                <a:latin typeface="+mn-lt"/>
                <a:ea typeface="+mn-ea"/>
                <a:cs typeface="+mn-cs"/>
              </a:rPr>
              <a:t>	Convinced parents will blame them or be disappointed</a:t>
            </a:r>
          </a:p>
          <a:p>
            <a:pPr rtl="0" fontAlgn="base"/>
            <a:r>
              <a:rPr lang="en-US" sz="1200" b="0" i="0" kern="1200" baseline="0" dirty="0">
                <a:solidFill>
                  <a:schemeClr val="tx1"/>
                </a:solidFill>
                <a:effectLst/>
                <a:latin typeface="+mn-lt"/>
                <a:ea typeface="+mn-ea"/>
                <a:cs typeface="+mn-cs"/>
              </a:rPr>
              <a:t>	</a:t>
            </a:r>
            <a:r>
              <a:rPr lang="en-US" sz="1200" b="0" i="0" kern="1200" dirty="0">
                <a:solidFill>
                  <a:schemeClr val="tx1"/>
                </a:solidFill>
                <a:effectLst/>
                <a:latin typeface="+mn-lt"/>
                <a:ea typeface="+mn-ea"/>
                <a:cs typeface="+mn-cs"/>
              </a:rPr>
              <a:t>Aspects of life over which adults have much more control, for example, adolescent and young adults may have little input over their schedules, which schools they attend, how to get to and from school, activities in which to participate, where they work, or where they worship. </a:t>
            </a:r>
            <a:endParaRPr lang="en-US" sz="1200" b="0" i="0" kern="1200" baseline="0" dirty="0">
              <a:solidFill>
                <a:schemeClr val="tx1"/>
              </a:solidFill>
              <a:effectLst/>
              <a:latin typeface="+mn-lt"/>
              <a:ea typeface="+mn-ea"/>
              <a:cs typeface="+mn-cs"/>
            </a:endParaRPr>
          </a:p>
          <a:p>
            <a:pPr rtl="0" fontAlgn="base"/>
            <a:endParaRPr lang="en-US" sz="1200" b="0" i="0" kern="1200" baseline="0" dirty="0">
              <a:solidFill>
                <a:schemeClr val="tx1"/>
              </a:solidFill>
              <a:effectLst/>
              <a:latin typeface="+mn-lt"/>
              <a:ea typeface="+mn-ea"/>
              <a:cs typeface="+mn-cs"/>
            </a:endParaRPr>
          </a:p>
          <a:p>
            <a:pPr rtl="0" fontAlgn="base"/>
            <a:r>
              <a:rPr lang="en-US" sz="1200" b="0" i="0" kern="1200" baseline="0" dirty="0">
                <a:solidFill>
                  <a:schemeClr val="tx1"/>
                </a:solidFill>
                <a:effectLst/>
                <a:latin typeface="+mn-lt"/>
                <a:ea typeface="+mn-ea"/>
                <a:cs typeface="+mn-cs"/>
              </a:rPr>
              <a:t>Feelings: </a:t>
            </a:r>
          </a:p>
          <a:p>
            <a:pPr rtl="0" fontAlgn="base"/>
            <a:r>
              <a:rPr lang="en-US" sz="1200" b="0" i="0" kern="1200" baseline="0" dirty="0">
                <a:solidFill>
                  <a:schemeClr val="tx1"/>
                </a:solidFill>
                <a:effectLst/>
                <a:latin typeface="+mn-lt"/>
                <a:ea typeface="+mn-ea"/>
                <a:cs typeface="+mn-cs"/>
              </a:rPr>
              <a:t>	They are embarrassed and ashamed</a:t>
            </a:r>
          </a:p>
          <a:p>
            <a:pPr rtl="0" fontAlgn="base"/>
            <a:r>
              <a:rPr lang="en-US" sz="1200" b="0" i="0" kern="1200" baseline="0" dirty="0">
                <a:solidFill>
                  <a:schemeClr val="tx1"/>
                </a:solidFill>
                <a:effectLst/>
                <a:latin typeface="+mn-lt"/>
                <a:ea typeface="+mn-ea"/>
                <a:cs typeface="+mn-cs"/>
              </a:rPr>
              <a:t>	Afraid of getting hurt by their partner</a:t>
            </a:r>
          </a:p>
          <a:p>
            <a:pPr rtl="0" fontAlgn="base"/>
            <a:r>
              <a:rPr lang="en-US" sz="1200" b="0" i="0" kern="1200" baseline="0" dirty="0">
                <a:solidFill>
                  <a:schemeClr val="tx1"/>
                </a:solidFill>
                <a:effectLst/>
                <a:latin typeface="+mn-lt"/>
                <a:ea typeface="+mn-ea"/>
                <a:cs typeface="+mn-cs"/>
              </a:rPr>
              <a:t>	Convinced it’s their fault </a:t>
            </a:r>
          </a:p>
          <a:p>
            <a:pPr rtl="0" fontAlgn="base"/>
            <a:endParaRPr lang="en-US" sz="1200" b="0" i="0" kern="1200" baseline="0" dirty="0">
              <a:solidFill>
                <a:schemeClr val="tx1"/>
              </a:solidFill>
              <a:effectLst/>
              <a:latin typeface="+mn-lt"/>
              <a:ea typeface="+mn-ea"/>
              <a:cs typeface="+mn-cs"/>
            </a:endParaRPr>
          </a:p>
          <a:p>
            <a:pPr rtl="0" fontAlgn="base"/>
            <a:r>
              <a:rPr lang="en-US" sz="1200" b="0" i="0" kern="1200" baseline="0" dirty="0">
                <a:solidFill>
                  <a:schemeClr val="tx1"/>
                </a:solidFill>
                <a:effectLst/>
                <a:latin typeface="+mn-lt"/>
                <a:ea typeface="+mn-ea"/>
                <a:cs typeface="+mn-cs"/>
              </a:rPr>
              <a:t>Stereotypes:</a:t>
            </a:r>
          </a:p>
          <a:p>
            <a:pPr rtl="0" fontAlgn="base"/>
            <a:r>
              <a:rPr lang="en-US" sz="1200" b="0" i="0" kern="1200" baseline="0" dirty="0">
                <a:solidFill>
                  <a:schemeClr val="tx1"/>
                </a:solidFill>
                <a:effectLst/>
                <a:latin typeface="+mn-lt"/>
                <a:ea typeface="+mn-ea"/>
                <a:cs typeface="+mn-cs"/>
              </a:rPr>
              <a:t>	They are confused – they may think this is what dating is </a:t>
            </a:r>
          </a:p>
          <a:p>
            <a:pPr rtl="0" fontAlgn="base"/>
            <a:endParaRPr lang="en-US" sz="1200" b="0" i="0" kern="1200" baseline="0" dirty="0">
              <a:solidFill>
                <a:schemeClr val="tx1"/>
              </a:solidFill>
              <a:effectLst/>
              <a:latin typeface="+mn-lt"/>
              <a:ea typeface="+mn-ea"/>
              <a:cs typeface="+mn-cs"/>
            </a:endParaRPr>
          </a:p>
          <a:p>
            <a:pPr rtl="0" fontAlgn="base"/>
            <a:r>
              <a:rPr lang="en-US" sz="1200" b="0" i="0" kern="1200" baseline="0" dirty="0">
                <a:solidFill>
                  <a:schemeClr val="tx1"/>
                </a:solidFill>
                <a:effectLst/>
                <a:latin typeface="+mn-lt"/>
                <a:ea typeface="+mn-ea"/>
                <a:cs typeface="+mn-cs"/>
              </a:rPr>
              <a:t>Perception: 	Specifically in the LGBTQ+ community  - </a:t>
            </a:r>
          </a:p>
          <a:p>
            <a:pPr rtl="0" fontAlgn="base"/>
            <a:r>
              <a:rPr lang="en-US" sz="1200" b="0" i="0" kern="1200" baseline="0" dirty="0">
                <a:solidFill>
                  <a:schemeClr val="tx1"/>
                </a:solidFill>
                <a:effectLst/>
                <a:latin typeface="+mn-lt"/>
                <a:ea typeface="+mn-ea"/>
                <a:cs typeface="+mn-cs"/>
              </a:rPr>
              <a:t>	They may fear they’re not believed </a:t>
            </a:r>
          </a:p>
          <a:p>
            <a:pPr rtl="0" fontAlgn="base"/>
            <a:r>
              <a:rPr lang="en-US" sz="1200" b="0" i="0" kern="1200" baseline="0" dirty="0">
                <a:solidFill>
                  <a:schemeClr val="tx1"/>
                </a:solidFill>
                <a:effectLst/>
                <a:latin typeface="+mn-lt"/>
                <a:ea typeface="+mn-ea"/>
                <a:cs typeface="+mn-cs"/>
              </a:rPr>
              <a:t>	Afraid they’ll be met with a homophobic counselor or officer </a:t>
            </a:r>
          </a:p>
          <a:p>
            <a:pPr rtl="0" fontAlgn="base"/>
            <a:r>
              <a:rPr lang="en-US" sz="1200" b="0" i="0" kern="1200" baseline="0" dirty="0">
                <a:solidFill>
                  <a:schemeClr val="tx1"/>
                </a:solidFill>
                <a:effectLst/>
                <a:latin typeface="+mn-lt"/>
                <a:ea typeface="+mn-ea"/>
                <a:cs typeface="+mn-cs"/>
              </a:rPr>
              <a:t>	Fear of myths like “two men fighting is normal” “two women cant hurt each other” “these types of relationships aren’t stable” </a:t>
            </a:r>
          </a:p>
          <a:p>
            <a:pPr rtl="0" fontAlgn="base"/>
            <a:r>
              <a:rPr lang="en-US" sz="1200" b="0" i="0" kern="1200" baseline="0" dirty="0">
                <a:solidFill>
                  <a:schemeClr val="tx1"/>
                </a:solidFill>
                <a:effectLst/>
                <a:latin typeface="+mn-lt"/>
                <a:ea typeface="+mn-ea"/>
                <a:cs typeface="+mn-cs"/>
              </a:rPr>
              <a:t>	They may not be out to their friends/family yet and therefore don’t want to report abuse</a:t>
            </a:r>
          </a:p>
          <a:p>
            <a:pPr rtl="0" fontAlgn="base"/>
            <a:endParaRPr lang="en-US" dirty="0">
              <a:hlinkClick r:id="rId3"/>
            </a:endParaRPr>
          </a:p>
          <a:p>
            <a:pPr rtl="0" fontAlgn="base"/>
            <a:r>
              <a:rPr lang="en-US" dirty="0">
                <a:hlinkClick r:id="rId3"/>
              </a:rPr>
              <a:t>Same Violence, Different Challenges: Relationships and Dating Abuse in the LGBTQ Community | Break the Cycle</a:t>
            </a:r>
            <a:endParaRPr lang="en-US" dirty="0"/>
          </a:p>
          <a:p>
            <a:pPr rtl="0" fontAlgn="base"/>
            <a:r>
              <a:rPr lang="en-US" sz="1200" b="0" i="0" kern="1200" baseline="0" dirty="0">
                <a:solidFill>
                  <a:schemeClr val="tx1"/>
                </a:solidFill>
                <a:effectLst/>
                <a:latin typeface="+mn-lt"/>
                <a:ea typeface="+mn-ea"/>
                <a:cs typeface="+mn-cs"/>
              </a:rPr>
              <a:t>	</a:t>
            </a:r>
            <a:r>
              <a:rPr lang="en-US" dirty="0"/>
              <a:t>https://www.breakthecyle.org/blog/same-violence-different-challenges-relationships-and-dating-abuse-lgbtq-community</a:t>
            </a:r>
            <a:r>
              <a:rPr lang="en-US" baseline="0" dirty="0"/>
              <a:t>  </a:t>
            </a:r>
            <a:endParaRPr lang="en-US" sz="1200" b="0" i="0" kern="1200" baseline="0" dirty="0">
              <a:solidFill>
                <a:schemeClr val="tx1"/>
              </a:solidFill>
              <a:effectLst/>
              <a:latin typeface="+mn-lt"/>
              <a:ea typeface="+mn-ea"/>
              <a:cs typeface="+mn-cs"/>
            </a:endParaRPr>
          </a:p>
          <a:p>
            <a:pPr rtl="0" fontAlgn="base"/>
            <a:endParaRPr lang="en-US" sz="1200" b="0" i="0" kern="1200" baseline="0" dirty="0">
              <a:solidFill>
                <a:schemeClr val="tx1"/>
              </a:solidFill>
              <a:effectLst/>
              <a:latin typeface="+mn-lt"/>
              <a:ea typeface="+mn-ea"/>
              <a:cs typeface="+mn-cs"/>
            </a:endParaRPr>
          </a:p>
          <a:p>
            <a:pPr rtl="0" fontAlgn="base"/>
            <a:r>
              <a:rPr lang="en-US" sz="1200" b="0" i="0" kern="1200" baseline="0" dirty="0">
                <a:solidFill>
                  <a:schemeClr val="tx1"/>
                </a:solidFill>
                <a:effectLst/>
                <a:latin typeface="+mn-lt"/>
                <a:ea typeface="+mn-ea"/>
                <a:cs typeface="+mn-cs"/>
              </a:rPr>
              <a:t>Loss of Independence: </a:t>
            </a:r>
          </a:p>
          <a:p>
            <a:pPr rtl="0" fontAlgn="base"/>
            <a:r>
              <a:rPr lang="en-US" sz="1200" b="0" i="0" kern="1200" baseline="0" dirty="0">
                <a:solidFill>
                  <a:schemeClr val="tx1"/>
                </a:solidFill>
                <a:effectLst/>
                <a:latin typeface="+mn-lt"/>
                <a:ea typeface="+mn-ea"/>
                <a:cs typeface="+mn-cs"/>
              </a:rPr>
              <a:t>	Afraid of losing privileges like being able to stay out late, using the car or able to have technology</a:t>
            </a:r>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Other:</a:t>
            </a:r>
          </a:p>
          <a:p>
            <a:pPr rtl="0" fontAlgn="base"/>
            <a:r>
              <a:rPr lang="en-US" sz="1200" b="0" i="0" kern="1200" dirty="0">
                <a:solidFill>
                  <a:schemeClr val="tx1"/>
                </a:solidFill>
                <a:effectLst/>
                <a:latin typeface="+mn-lt"/>
                <a:ea typeface="+mn-ea"/>
                <a:cs typeface="+mn-cs"/>
              </a:rPr>
              <a:t>	…Additionally, many adolescent and young adult  and adult victims alike experience abuse which intersects with discrimination and institutional biases based on race, culture, religion, sexual orientation, gender identity, immigration status, and language barriers, and adolescents with </a:t>
            </a:r>
            <a:r>
              <a:rPr lang="en-US" sz="1200" b="0" i="0" kern="1200" dirty="0" err="1">
                <a:solidFill>
                  <a:schemeClr val="tx1"/>
                </a:solidFill>
                <a:effectLst/>
                <a:latin typeface="+mn-lt"/>
                <a:ea typeface="+mn-ea"/>
                <a:cs typeface="+mn-cs"/>
              </a:rPr>
              <a:t>disabilitiesthat</a:t>
            </a:r>
            <a:r>
              <a:rPr lang="en-US" sz="1200" b="0" i="0" kern="1200" dirty="0">
                <a:solidFill>
                  <a:schemeClr val="tx1"/>
                </a:solidFill>
                <a:effectLst/>
                <a:latin typeface="+mn-lt"/>
                <a:ea typeface="+mn-ea"/>
                <a:cs typeface="+mn-cs"/>
              </a:rPr>
              <a:t> make abuse harder to overcome and create additional challenges to receiving desperately needed services. </a:t>
            </a:r>
          </a:p>
          <a:p>
            <a:endParaRPr lang="en-US" dirty="0"/>
          </a:p>
        </p:txBody>
      </p:sp>
      <p:sp>
        <p:nvSpPr>
          <p:cNvPr id="4" name="Slide Number Placeholder 3"/>
          <p:cNvSpPr>
            <a:spLocks noGrp="1"/>
          </p:cNvSpPr>
          <p:nvPr>
            <p:ph type="sldNum" sz="quarter" idx="10"/>
          </p:nvPr>
        </p:nvSpPr>
        <p:spPr/>
        <p:txBody>
          <a:bodyPr/>
          <a:lstStyle/>
          <a:p>
            <a:fld id="{8BE187DB-4E9B-42A8-8A7A-C00A15F68996}" type="slidenum">
              <a:rPr lang="en-US" smtClean="0"/>
              <a:t>6</a:t>
            </a:fld>
            <a:endParaRPr lang="en-US" dirty="0"/>
          </a:p>
        </p:txBody>
      </p:sp>
    </p:spTree>
    <p:extLst>
      <p:ext uri="{BB962C8B-B14F-4D97-AF65-F5344CB8AC3E}">
        <p14:creationId xmlns:p14="http://schemas.microsoft.com/office/powerpoint/2010/main" val="20393236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Physical: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Bruises, scratches</a:t>
            </a:r>
            <a:r>
              <a:rPr lang="en-US" sz="1200" b="0" i="0" kern="1200" baseline="0" dirty="0">
                <a:solidFill>
                  <a:schemeClr val="tx1"/>
                </a:solidFill>
                <a:effectLst/>
                <a:latin typeface="+mn-lt"/>
                <a:ea typeface="+mn-ea"/>
                <a:cs typeface="+mn-cs"/>
              </a:rPr>
              <a:t>, burns, or other injuries</a:t>
            </a:r>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Pregnancy – some adolescent and young adult agers believe that having a baby will help make things better; some girls are forced to have sex</a:t>
            </a:r>
          </a:p>
          <a:p>
            <a:pPr rtl="0" fontAlgn="base"/>
            <a:r>
              <a:rPr lang="en-US" sz="1200" b="0" i="0" kern="1200" dirty="0">
                <a:solidFill>
                  <a:schemeClr val="tx1"/>
                </a:solidFill>
                <a:effectLst/>
                <a:latin typeface="+mn-lt"/>
                <a:ea typeface="+mn-ea"/>
                <a:cs typeface="+mn-cs"/>
              </a:rPr>
              <a:t>Changes in Appearance</a:t>
            </a:r>
          </a:p>
          <a:p>
            <a:pPr rtl="0" fontAlgn="base"/>
            <a:r>
              <a:rPr lang="en-US" sz="1200" b="0" i="0" kern="1200" dirty="0">
                <a:solidFill>
                  <a:schemeClr val="tx1"/>
                </a:solidFill>
                <a:effectLst/>
                <a:latin typeface="+mn-lt"/>
                <a:ea typeface="+mn-ea"/>
                <a:cs typeface="+mn-cs"/>
              </a:rPr>
              <a:t>Sudden or Unexplained Illness</a:t>
            </a:r>
          </a:p>
          <a:p>
            <a:pPr rtl="0" fontAlgn="base"/>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E187DB-4E9B-42A8-8A7A-C00A15F68996}" type="slidenum">
              <a:rPr lang="en-US" smtClean="0"/>
              <a:t>7</a:t>
            </a:fld>
            <a:endParaRPr lang="en-US" dirty="0"/>
          </a:p>
        </p:txBody>
      </p:sp>
    </p:spTree>
    <p:extLst>
      <p:ext uri="{BB962C8B-B14F-4D97-AF65-F5344CB8AC3E}">
        <p14:creationId xmlns:p14="http://schemas.microsoft.com/office/powerpoint/2010/main" val="18814186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Emotional:</a:t>
            </a:r>
            <a:r>
              <a:rPr lang="en-US" sz="1200" b="0" i="0" kern="1200" baseline="0" dirty="0">
                <a:solidFill>
                  <a:schemeClr val="tx1"/>
                </a:solidFill>
                <a:effectLst/>
                <a:latin typeface="+mn-lt"/>
                <a:ea typeface="+mn-ea"/>
                <a:cs typeface="+mn-cs"/>
              </a:rPr>
              <a:t> </a:t>
            </a:r>
          </a:p>
          <a:p>
            <a:pPr rtl="0" fontAlgn="base"/>
            <a:endParaRPr lang="en-US" sz="1200" b="0" i="0" kern="1200" baseline="0" dirty="0">
              <a:solidFill>
                <a:schemeClr val="tx1"/>
              </a:solidFill>
              <a:effectLst/>
              <a:latin typeface="+mn-lt"/>
              <a:ea typeface="+mn-ea"/>
              <a:cs typeface="+mn-cs"/>
            </a:endParaRPr>
          </a:p>
          <a:p>
            <a:pPr rtl="0" fontAlgn="base"/>
            <a:r>
              <a:rPr lang="en-US" sz="1200" b="0" i="0" u="none" strike="noStrike" kern="1200" dirty="0">
                <a:solidFill>
                  <a:schemeClr val="tx1"/>
                </a:solidFill>
                <a:effectLst/>
                <a:latin typeface="+mn-lt"/>
                <a:ea typeface="+mn-ea"/>
                <a:cs typeface="+mn-cs"/>
              </a:rPr>
              <a:t>Experiences</a:t>
            </a:r>
            <a:r>
              <a:rPr lang="en-US" sz="1200" b="0" i="0" u="none" strike="noStrike" kern="1200" baseline="0" dirty="0">
                <a:solidFill>
                  <a:schemeClr val="tx1"/>
                </a:solidFill>
                <a:effectLst/>
                <a:latin typeface="+mn-lt"/>
                <a:ea typeface="+mn-ea"/>
                <a:cs typeface="+mn-cs"/>
              </a:rPr>
              <a:t> d</a:t>
            </a:r>
            <a:r>
              <a:rPr lang="en-US" sz="1200" b="0" i="0" u="none" strike="noStrike" kern="1200" dirty="0">
                <a:solidFill>
                  <a:schemeClr val="tx1"/>
                </a:solidFill>
                <a:effectLst/>
                <a:latin typeface="+mn-lt"/>
                <a:ea typeface="+mn-ea"/>
                <a:cs typeface="+mn-cs"/>
              </a:rPr>
              <a:t>epression</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Mood changes</a:t>
            </a:r>
          </a:p>
          <a:p>
            <a:pPr rtl="0" fontAlgn="base"/>
            <a:r>
              <a:rPr lang="en-US" sz="1200" b="0" i="0" u="none" strike="noStrike" kern="1200" dirty="0">
                <a:solidFill>
                  <a:schemeClr val="tx1"/>
                </a:solidFill>
                <a:effectLst/>
                <a:latin typeface="+mn-lt"/>
                <a:ea typeface="+mn-ea"/>
                <a:cs typeface="+mn-cs"/>
              </a:rPr>
              <a:t>Low self-esteem</a:t>
            </a:r>
            <a:r>
              <a:rPr lang="en-US" sz="1200" b="0" i="0" kern="1200" dirty="0">
                <a:solidFill>
                  <a:schemeClr val="tx1"/>
                </a:solidFill>
                <a:effectLst/>
                <a:latin typeface="+mn-lt"/>
                <a:ea typeface="+mn-ea"/>
                <a:cs typeface="+mn-cs"/>
              </a:rPr>
              <a:t>​</a:t>
            </a:r>
          </a:p>
          <a:p>
            <a:pPr rtl="0" fontAlgn="base"/>
            <a:r>
              <a:rPr lang="en-US" sz="1200" b="0" i="0" u="none" strike="noStrike" kern="1200" dirty="0">
                <a:solidFill>
                  <a:schemeClr val="tx1"/>
                </a:solidFill>
                <a:effectLst/>
                <a:latin typeface="+mn-lt"/>
                <a:ea typeface="+mn-ea"/>
                <a:cs typeface="+mn-cs"/>
              </a:rPr>
              <a:t>Overly</a:t>
            </a:r>
            <a:r>
              <a:rPr lang="en-US" sz="1200" b="0" i="0" u="none" strike="noStrike" kern="1200" baseline="0" dirty="0">
                <a:solidFill>
                  <a:schemeClr val="tx1"/>
                </a:solidFill>
                <a:effectLst/>
                <a:latin typeface="+mn-lt"/>
                <a:ea typeface="+mn-ea"/>
                <a:cs typeface="+mn-cs"/>
              </a:rPr>
              <a:t> emotional/cries frequently</a:t>
            </a:r>
            <a:endParaRPr lang="en-US" sz="1200" b="0" i="0" kern="1200" baseline="0" dirty="0">
              <a:solidFill>
                <a:schemeClr val="tx1"/>
              </a:solidFill>
              <a:effectLst/>
              <a:latin typeface="+mn-lt"/>
              <a:ea typeface="+mn-ea"/>
              <a:cs typeface="+mn-cs"/>
            </a:endParaRP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Self-harming </a:t>
            </a:r>
          </a:p>
          <a:p>
            <a:pPr marL="0" marR="0" lvl="0" indent="0" algn="l" defTabSz="914400" rtl="0" eaLnBrk="1" fontAlgn="base"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 </a:t>
            </a:r>
          </a:p>
          <a:p>
            <a:pPr rtl="0" fontAlgn="base"/>
            <a:endParaRPr lang="en-US" sz="1200" b="0" i="0" kern="1200" dirty="0">
              <a:solidFill>
                <a:schemeClr val="tx1"/>
              </a:solidFill>
              <a:effectLst/>
              <a:latin typeface="+mn-lt"/>
              <a:ea typeface="+mn-ea"/>
              <a:cs typeface="+mn-cs"/>
            </a:endParaRPr>
          </a:p>
          <a:p>
            <a:pPr rtl="0" fontAlgn="base"/>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8BE187DB-4E9B-42A8-8A7A-C00A15F68996}" type="slidenum">
              <a:rPr lang="en-US" smtClean="0"/>
              <a:t>8</a:t>
            </a:fld>
            <a:endParaRPr lang="en-US" dirty="0"/>
          </a:p>
        </p:txBody>
      </p:sp>
    </p:spTree>
    <p:extLst>
      <p:ext uri="{BB962C8B-B14F-4D97-AF65-F5344CB8AC3E}">
        <p14:creationId xmlns:p14="http://schemas.microsoft.com/office/powerpoint/2010/main" val="1915491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rtl="0" fontAlgn="base"/>
            <a:r>
              <a:rPr lang="en-US" sz="1200" b="0" i="0" kern="1200" dirty="0">
                <a:solidFill>
                  <a:schemeClr val="tx1"/>
                </a:solidFill>
                <a:effectLst/>
                <a:latin typeface="+mn-lt"/>
                <a:ea typeface="+mn-ea"/>
                <a:cs typeface="+mn-cs"/>
              </a:rPr>
              <a:t>Behavioral:</a:t>
            </a:r>
            <a:r>
              <a:rPr lang="en-US" sz="1200" b="0" i="0" kern="1200" baseline="0" dirty="0">
                <a:solidFill>
                  <a:schemeClr val="tx1"/>
                </a:solidFill>
                <a:effectLst/>
                <a:latin typeface="+mn-lt"/>
                <a:ea typeface="+mn-ea"/>
                <a:cs typeface="+mn-cs"/>
              </a:rPr>
              <a:t> </a:t>
            </a:r>
          </a:p>
          <a:p>
            <a:pPr rtl="0" fontAlgn="base"/>
            <a:endParaRPr lang="en-US" sz="1200" b="0" i="0" kern="1200" dirty="0">
              <a:solidFill>
                <a:schemeClr val="tx1"/>
              </a:solidFill>
              <a:effectLst/>
              <a:latin typeface="+mn-lt"/>
              <a:ea typeface="+mn-ea"/>
              <a:cs typeface="+mn-cs"/>
            </a:endParaRPr>
          </a:p>
          <a:p>
            <a:pPr rtl="0" fontAlgn="base"/>
            <a:r>
              <a:rPr lang="en-US" sz="1200" b="0" i="0" kern="1200" dirty="0">
                <a:solidFill>
                  <a:schemeClr val="tx1"/>
                </a:solidFill>
                <a:effectLst/>
                <a:latin typeface="+mn-lt"/>
                <a:ea typeface="+mn-ea"/>
                <a:cs typeface="+mn-cs"/>
              </a:rPr>
              <a:t>Sudden changes in clothes or make-up </a:t>
            </a:r>
          </a:p>
          <a:p>
            <a:pPr rtl="0" fontAlgn="base"/>
            <a:r>
              <a:rPr lang="en-US" sz="1200" b="0" i="0" kern="1200" dirty="0">
                <a:solidFill>
                  <a:schemeClr val="tx1"/>
                </a:solidFill>
                <a:effectLst/>
                <a:latin typeface="+mn-lt"/>
                <a:ea typeface="+mn-ea"/>
                <a:cs typeface="+mn-cs"/>
              </a:rPr>
              <a:t>Failing grades or dropping out of school activities </a:t>
            </a:r>
          </a:p>
          <a:p>
            <a:pPr rtl="0" fontAlgn="base"/>
            <a:r>
              <a:rPr lang="en-US" sz="1200" b="0" i="0" kern="1200" dirty="0">
                <a:solidFill>
                  <a:schemeClr val="tx1"/>
                </a:solidFill>
                <a:effectLst/>
                <a:latin typeface="+mn-lt"/>
                <a:ea typeface="+mn-ea"/>
                <a:cs typeface="+mn-cs"/>
              </a:rPr>
              <a:t>Avoiding friends </a:t>
            </a:r>
          </a:p>
          <a:p>
            <a:pPr rtl="0" fontAlgn="base"/>
            <a:r>
              <a:rPr lang="en-US" sz="1200" b="0" i="0" kern="1200" dirty="0">
                <a:solidFill>
                  <a:schemeClr val="tx1"/>
                </a:solidFill>
                <a:effectLst/>
                <a:latin typeface="+mn-lt"/>
                <a:ea typeface="+mn-ea"/>
                <a:cs typeface="+mn-cs"/>
              </a:rPr>
              <a:t>Difficulty making decisions </a:t>
            </a:r>
          </a:p>
          <a:p>
            <a:pPr rtl="0" fontAlgn="base"/>
            <a:r>
              <a:rPr lang="en-US" sz="1200" b="0" i="0" kern="1200" dirty="0">
                <a:solidFill>
                  <a:schemeClr val="tx1"/>
                </a:solidFill>
                <a:effectLst/>
                <a:latin typeface="+mn-lt"/>
                <a:ea typeface="+mn-ea"/>
                <a:cs typeface="+mn-cs"/>
              </a:rPr>
              <a:t>Changes in eating or sleeping habits, avoiding eye contact, having “crying jags” </a:t>
            </a:r>
          </a:p>
          <a:p>
            <a:pPr rtl="0" fontAlgn="base"/>
            <a:r>
              <a:rPr lang="en-US" sz="1200" b="0" i="0" kern="1200" dirty="0">
                <a:solidFill>
                  <a:schemeClr val="tx1"/>
                </a:solidFill>
                <a:effectLst/>
                <a:latin typeface="+mn-lt"/>
                <a:ea typeface="+mn-ea"/>
                <a:cs typeface="+mn-cs"/>
              </a:rPr>
              <a:t>Constant checking</a:t>
            </a:r>
            <a:r>
              <a:rPr lang="en-US" sz="1200" b="0" i="0" kern="1200" baseline="0" dirty="0">
                <a:solidFill>
                  <a:schemeClr val="tx1"/>
                </a:solidFill>
                <a:effectLst/>
                <a:latin typeface="+mn-lt"/>
                <a:ea typeface="+mn-ea"/>
                <a:cs typeface="+mn-cs"/>
              </a:rPr>
              <a:t> in/texting or FaceTiming their partner</a:t>
            </a:r>
            <a:r>
              <a:rPr lang="en-US" sz="1200" b="0" i="0" kern="1200" dirty="0">
                <a:solidFill>
                  <a:schemeClr val="tx1"/>
                </a:solidFill>
                <a:effectLst/>
                <a:latin typeface="+mn-lt"/>
                <a:ea typeface="+mn-ea"/>
                <a:cs typeface="+mn-cs"/>
              </a:rPr>
              <a:t> </a:t>
            </a:r>
          </a:p>
          <a:p>
            <a:pPr rtl="0" fontAlgn="base"/>
            <a:r>
              <a:rPr lang="en-US" sz="1200" b="0" i="0" kern="1200" dirty="0">
                <a:solidFill>
                  <a:schemeClr val="tx1"/>
                </a:solidFill>
                <a:effectLst/>
                <a:latin typeface="+mn-lt"/>
                <a:ea typeface="+mn-ea"/>
                <a:cs typeface="+mn-cs"/>
              </a:rPr>
              <a:t>Using drugs or alcohol </a:t>
            </a:r>
          </a:p>
          <a:p>
            <a:pPr rtl="0" fontAlgn="base"/>
            <a:r>
              <a:rPr lang="en-US" sz="1200" b="0" i="0" kern="1200" dirty="0">
                <a:solidFill>
                  <a:schemeClr val="tx1"/>
                </a:solidFill>
                <a:effectLst/>
                <a:latin typeface="+mn-lt"/>
                <a:ea typeface="+mn-ea"/>
                <a:cs typeface="+mn-cs"/>
              </a:rPr>
              <a:t>Isolating from family/friends </a:t>
            </a:r>
          </a:p>
          <a:p>
            <a:pPr rtl="0" fontAlgn="base"/>
            <a:r>
              <a:rPr lang="en-US" sz="1200" b="0" i="0" kern="1200" dirty="0">
                <a:solidFill>
                  <a:schemeClr val="tx1"/>
                </a:solidFill>
                <a:effectLst/>
                <a:latin typeface="+mn-lt"/>
                <a:ea typeface="+mn-ea"/>
                <a:cs typeface="+mn-cs"/>
              </a:rPr>
              <a:t>Hyper-vigilant – looking out for partner/easily startled  </a:t>
            </a:r>
          </a:p>
          <a:p>
            <a:pPr rtl="0" fontAlgn="base"/>
            <a:r>
              <a:rPr lang="en-US" sz="1200" b="0" i="0" kern="1200" dirty="0">
                <a:solidFill>
                  <a:schemeClr val="tx1"/>
                </a:solidFill>
                <a:effectLst/>
                <a:latin typeface="+mn-lt"/>
                <a:ea typeface="+mn-ea"/>
                <a:cs typeface="+mn-cs"/>
              </a:rPr>
              <a:t>Reproductive abuse/control </a:t>
            </a:r>
          </a:p>
          <a:p>
            <a:endParaRPr lang="en-US" dirty="0"/>
          </a:p>
        </p:txBody>
      </p:sp>
      <p:sp>
        <p:nvSpPr>
          <p:cNvPr id="4" name="Slide Number Placeholder 3"/>
          <p:cNvSpPr>
            <a:spLocks noGrp="1"/>
          </p:cNvSpPr>
          <p:nvPr>
            <p:ph type="sldNum" sz="quarter" idx="10"/>
          </p:nvPr>
        </p:nvSpPr>
        <p:spPr/>
        <p:txBody>
          <a:bodyPr/>
          <a:lstStyle/>
          <a:p>
            <a:fld id="{8BE187DB-4E9B-42A8-8A7A-C00A15F68996}" type="slidenum">
              <a:rPr lang="en-US" smtClean="0"/>
              <a:t>9</a:t>
            </a:fld>
            <a:endParaRPr lang="en-US" dirty="0"/>
          </a:p>
        </p:txBody>
      </p:sp>
    </p:spTree>
    <p:extLst>
      <p:ext uri="{BB962C8B-B14F-4D97-AF65-F5344CB8AC3E}">
        <p14:creationId xmlns:p14="http://schemas.microsoft.com/office/powerpoint/2010/main" val="375693292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4" name="Date Placeholder 3"/>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7EE2FE-E20A-4FB2-A552-E007F7439DCA}" type="slidenum">
              <a:rPr lang="en-US" smtClean="0"/>
              <a:t>‹#›</a:t>
            </a:fld>
            <a:endParaRPr lang="en-US" dirty="0"/>
          </a:p>
        </p:txBody>
      </p:sp>
      <p:sp>
        <p:nvSpPr>
          <p:cNvPr id="8" name="TextBox 7">
            <a:extLst>
              <a:ext uri="{FF2B5EF4-FFF2-40B4-BE49-F238E27FC236}">
                <a16:creationId xmlns:a16="http://schemas.microsoft.com/office/drawing/2014/main" id="{354C3932-E066-4E64-8F80-3E2743C1C75E}"/>
              </a:ext>
            </a:extLst>
          </p:cNvPr>
          <p:cNvSpPr txBox="1"/>
          <p:nvPr userDrawn="1"/>
        </p:nvSpPr>
        <p:spPr>
          <a:xfrm>
            <a:off x="838200" y="5458638"/>
            <a:ext cx="10682287" cy="553998"/>
          </a:xfrm>
          <a:prstGeom prst="rect">
            <a:avLst/>
          </a:prstGeom>
          <a:noFill/>
        </p:spPr>
        <p:txBody>
          <a:bodyPr wrap="square">
            <a:spAutoFit/>
          </a:bodyPr>
          <a:lstStyle/>
          <a:p>
            <a:pPr marL="0" marR="0">
              <a:spcBef>
                <a:spcPts val="0"/>
              </a:spcBef>
              <a:spcAft>
                <a:spcPts val="0"/>
              </a:spcAft>
            </a:pPr>
            <a:r>
              <a:rPr lang="en-US" sz="1000" baseline="0" dirty="0">
                <a:effectLst/>
                <a:latin typeface="Arial" panose="020B0604020202020204" pitchFamily="34" charset="0"/>
                <a:ea typeface="Times New Roman" panose="02020603050405020304" pitchFamily="18" charset="0"/>
              </a:rPr>
              <a:t>This project was supported by Grant No. 2019-WE-AX-0009 awarded by the Office on Violence Against Women, U.S. Department of Justice.  The opinions, findings, conclusions, and recommendations expressed in this publication/program/exhibition are those of the author(s) and do not necessarily reflect the views of the Department of Justice, Office on Violence Against Women.</a:t>
            </a:r>
            <a:endParaRPr lang="en-US" sz="1000" baseline="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50097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5459126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2868375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22524661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31782052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771921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D60AF-C9C1-4A49-91CF-76292BD0958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BA9D1BF-CE9A-4F99-8B43-75B60DAC0775}"/>
              </a:ext>
            </a:extLst>
          </p:cNvPr>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4" name="Footer Placeholder 3">
            <a:extLst>
              <a:ext uri="{FF2B5EF4-FFF2-40B4-BE49-F238E27FC236}">
                <a16:creationId xmlns:a16="http://schemas.microsoft.com/office/drawing/2014/main" id="{7A9422B2-5DC6-4BEF-A758-33DB5E089919}"/>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6F4C9E3-8C9C-4E29-8A38-E3439713E7B1}"/>
              </a:ext>
            </a:extLst>
          </p:cNvPr>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3147984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4F7DD-DEED-47E6-ABDA-F485179088C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8B6E9D3-9BDF-4631-B742-F59B8E0512C8}"/>
              </a:ext>
            </a:extLst>
          </p:cNvPr>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4" name="Footer Placeholder 3">
            <a:extLst>
              <a:ext uri="{FF2B5EF4-FFF2-40B4-BE49-F238E27FC236}">
                <a16:creationId xmlns:a16="http://schemas.microsoft.com/office/drawing/2014/main" id="{3F4B5EBB-1BE0-4033-AABB-D1B11B908FF5}"/>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EBFF54D-FC63-4397-BFA8-3B59BA1E4348}"/>
              </a:ext>
            </a:extLst>
          </p:cNvPr>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40996317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1395557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20421583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3830392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31935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38472751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9E8F1E7-1040-4AFD-9906-0752DE0FF22D}" type="datetimeFigureOut">
              <a:rPr lang="en-US" smtClean="0"/>
              <a:t>4/4/2023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07EE2FE-E20A-4FB2-A552-E007F7439DCA}" type="slidenum">
              <a:rPr lang="en-US" smtClean="0"/>
              <a:t>‹#›</a:t>
            </a:fld>
            <a:endParaRPr lang="en-US" dirty="0"/>
          </a:p>
        </p:txBody>
      </p:sp>
    </p:spTree>
    <p:extLst>
      <p:ext uri="{BB962C8B-B14F-4D97-AF65-F5344CB8AC3E}">
        <p14:creationId xmlns:p14="http://schemas.microsoft.com/office/powerpoint/2010/main" val="3350851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9372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E8F1E7-1040-4AFD-9906-0752DE0FF22D}" type="datetimeFigureOut">
              <a:rPr lang="en-US" smtClean="0"/>
              <a:t>4/4/2023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7EE2FE-E20A-4FB2-A552-E007F7439DCA}" type="slidenum">
              <a:rPr lang="en-US" smtClean="0"/>
              <a:t>‹#›</a:t>
            </a:fld>
            <a:endParaRPr lang="en-US" dirty="0"/>
          </a:p>
        </p:txBody>
      </p:sp>
      <p:pic>
        <p:nvPicPr>
          <p:cNvPr id="9" name="Picture 8" descr="A picture containing icon&#10;&#10;Description automatically generated">
            <a:extLst>
              <a:ext uri="{FF2B5EF4-FFF2-40B4-BE49-F238E27FC236}">
                <a16:creationId xmlns:a16="http://schemas.microsoft.com/office/drawing/2014/main" id="{9014180F-5A4F-462E-9440-9F37830DC82C}"/>
              </a:ext>
            </a:extLst>
          </p:cNvPr>
          <p:cNvPicPr>
            <a:picLocks noChangeAspect="1"/>
          </p:cNvPicPr>
          <p:nvPr userDrawn="1"/>
        </p:nvPicPr>
        <p:blipFill>
          <a:blip r:embed="rId16" cstate="hqprint">
            <a:extLst>
              <a:ext uri="{28A0092B-C50C-407E-A947-70E740481C1C}">
                <a14:useLocalDpi xmlns:a14="http://schemas.microsoft.com/office/drawing/2010/main" val="0"/>
              </a:ext>
            </a:extLst>
          </a:blip>
          <a:stretch>
            <a:fillRect/>
          </a:stretch>
        </p:blipFill>
        <p:spPr>
          <a:xfrm>
            <a:off x="10331327" y="182562"/>
            <a:ext cx="1690688" cy="1690688"/>
          </a:xfrm>
          <a:prstGeom prst="rect">
            <a:avLst/>
          </a:prstGeom>
        </p:spPr>
      </p:pic>
    </p:spTree>
    <p:extLst>
      <p:ext uri="{BB962C8B-B14F-4D97-AF65-F5344CB8AC3E}">
        <p14:creationId xmlns:p14="http://schemas.microsoft.com/office/powerpoint/2010/main" val="1069100163"/>
      </p:ext>
    </p:extLst>
  </p:cSld>
  <p:clrMap bg1="lt1" tx1="dk1" bg2="lt2" tx2="dk2" accent1="accent1" accent2="accent2" accent3="accent3" accent4="accent4" accent5="accent5" accent6="accent6" hlink="hlink" folHlink="folHlink"/>
  <p:sldLayoutIdLst>
    <p:sldLayoutId id="2147483674" r:id="rId1"/>
    <p:sldLayoutId id="2147483685" r:id="rId2"/>
    <p:sldLayoutId id="2147483686"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 id="2147483683" r:id="rId12"/>
    <p:sldLayoutId id="2147483684" r:id="rId13"/>
    <p:sldLayoutId id="2147483660"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creativecommons.org/licenses/by-nc-sa/3.0/" TargetMode="External"/><Relationship Id="rId4" Type="http://schemas.openxmlformats.org/officeDocument/2006/relationships/hyperlink" Target="http://jenniferann.org/tdv.htm" TargetMode="Externa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hyperlink" Target="http://jenniferann.org/tdv.ht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2.xml"/><Relationship Id="rId1" Type="http://schemas.openxmlformats.org/officeDocument/2006/relationships/slideLayout" Target="../slideLayouts/slideLayout4.xml"/><Relationship Id="rId5" Type="http://schemas.openxmlformats.org/officeDocument/2006/relationships/hyperlink" Target="https://creativecommons.org/licenses/by/3.0/" TargetMode="External"/><Relationship Id="rId4" Type="http://schemas.openxmlformats.org/officeDocument/2006/relationships/hyperlink" Target="http://www.jmmnews.com/influencer-marketing/"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s://www.techsafety.org/survivor-toolkit/teens-and-technology" TargetMode="External"/><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jenniferann.org/tdv.htm" TargetMode="External"/><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hyperlink" Target="https://creativecommons.org/licenses/by-nc-sa/3.0/"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jenniferann.org/tdv.htm"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hyperlink" Target="https://creativecommons.org/licenses/by-nc-sa/3.0/"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jenniferann.org/tdv.htm"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hyperlink" Target="https://creativecommons.org/licenses/by-nc-s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5DCB5928-DC7D-4612-9922-441966E156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3" name="Freeform: Shape 72">
            <a:extLst>
              <a:ext uri="{FF2B5EF4-FFF2-40B4-BE49-F238E27FC236}">
                <a16:creationId xmlns:a16="http://schemas.microsoft.com/office/drawing/2014/main" id="{682C1161-1736-45EC-99B7-33F3CAE9D5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59047" cy="6858000"/>
          </a:xfrm>
          <a:custGeom>
            <a:avLst/>
            <a:gdLst>
              <a:gd name="connsiteX0" fmla="*/ 0 w 4959047"/>
              <a:gd name="connsiteY0" fmla="*/ 0 h 6858000"/>
              <a:gd name="connsiteX1" fmla="*/ 4110127 w 4959047"/>
              <a:gd name="connsiteY1" fmla="*/ 0 h 6858000"/>
              <a:gd name="connsiteX2" fmla="*/ 4179024 w 4959047"/>
              <a:gd name="connsiteY2" fmla="*/ 123368 h 6858000"/>
              <a:gd name="connsiteX3" fmla="*/ 4959047 w 4959047"/>
              <a:gd name="connsiteY3" fmla="*/ 3429000 h 6858000"/>
              <a:gd name="connsiteX4" fmla="*/ 4179024 w 4959047"/>
              <a:gd name="connsiteY4" fmla="*/ 6734633 h 6858000"/>
              <a:gd name="connsiteX5" fmla="*/ 4110127 w 4959047"/>
              <a:gd name="connsiteY5" fmla="*/ 6858000 h 6858000"/>
              <a:gd name="connsiteX6" fmla="*/ 0 w 495904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59047" h="6858000">
                <a:moveTo>
                  <a:pt x="0" y="0"/>
                </a:moveTo>
                <a:lnTo>
                  <a:pt x="4110127" y="0"/>
                </a:lnTo>
                <a:lnTo>
                  <a:pt x="4179024" y="123368"/>
                </a:lnTo>
                <a:cubicBezTo>
                  <a:pt x="4668929" y="1045156"/>
                  <a:pt x="4959047" y="2189404"/>
                  <a:pt x="4959047" y="3429000"/>
                </a:cubicBezTo>
                <a:cubicBezTo>
                  <a:pt x="4959047" y="4668597"/>
                  <a:pt x="4668929" y="5812845"/>
                  <a:pt x="4179024" y="6734633"/>
                </a:cubicBezTo>
                <a:lnTo>
                  <a:pt x="4110127" y="6858000"/>
                </a:lnTo>
                <a:lnTo>
                  <a:pt x="0" y="6858000"/>
                </a:lnTo>
                <a:close/>
              </a:path>
            </a:pathLst>
          </a:custGeom>
          <a:ln w="9525">
            <a:solidFill>
              <a:srgbClr val="E6E6E6"/>
            </a:solidFill>
          </a:ln>
          <a:effectLst>
            <a:outerShdw blurRad="762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useBgFill="1">
        <p:nvSpPr>
          <p:cNvPr id="75" name="Freeform: Shape 74">
            <a:extLst>
              <a:ext uri="{FF2B5EF4-FFF2-40B4-BE49-F238E27FC236}">
                <a16:creationId xmlns:a16="http://schemas.microsoft.com/office/drawing/2014/main" id="{84D4DDB8-B68F-45B0-9F62-C4279996F6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948887" cy="6858000"/>
          </a:xfrm>
          <a:custGeom>
            <a:avLst/>
            <a:gdLst>
              <a:gd name="connsiteX0" fmla="*/ 0 w 4948887"/>
              <a:gd name="connsiteY0" fmla="*/ 0 h 6858000"/>
              <a:gd name="connsiteX1" fmla="*/ 4099967 w 4948887"/>
              <a:gd name="connsiteY1" fmla="*/ 0 h 6858000"/>
              <a:gd name="connsiteX2" fmla="*/ 4168864 w 4948887"/>
              <a:gd name="connsiteY2" fmla="*/ 123368 h 6858000"/>
              <a:gd name="connsiteX3" fmla="*/ 4948887 w 4948887"/>
              <a:gd name="connsiteY3" fmla="*/ 3429000 h 6858000"/>
              <a:gd name="connsiteX4" fmla="*/ 4168864 w 4948887"/>
              <a:gd name="connsiteY4" fmla="*/ 6734633 h 6858000"/>
              <a:gd name="connsiteX5" fmla="*/ 4099967 w 4948887"/>
              <a:gd name="connsiteY5" fmla="*/ 6858000 h 6858000"/>
              <a:gd name="connsiteX6" fmla="*/ 0 w 494888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948887" h="6858000">
                <a:moveTo>
                  <a:pt x="0" y="0"/>
                </a:moveTo>
                <a:lnTo>
                  <a:pt x="4099967" y="0"/>
                </a:lnTo>
                <a:lnTo>
                  <a:pt x="4168864" y="123368"/>
                </a:lnTo>
                <a:cubicBezTo>
                  <a:pt x="4658769" y="1045156"/>
                  <a:pt x="4948887" y="2189404"/>
                  <a:pt x="4948887" y="3429000"/>
                </a:cubicBezTo>
                <a:cubicBezTo>
                  <a:pt x="4948887" y="4668597"/>
                  <a:pt x="4658769" y="5812845"/>
                  <a:pt x="4168864" y="6734633"/>
                </a:cubicBezTo>
                <a:lnTo>
                  <a:pt x="4099967"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64550746-9AE4-4F49-A949-65EAC75A5645}"/>
              </a:ext>
            </a:extLst>
          </p:cNvPr>
          <p:cNvSpPr>
            <a:spLocks noGrp="1"/>
          </p:cNvSpPr>
          <p:nvPr>
            <p:ph type="ctrTitle"/>
          </p:nvPr>
        </p:nvSpPr>
        <p:spPr>
          <a:xfrm>
            <a:off x="477981" y="1122363"/>
            <a:ext cx="4023360" cy="3204134"/>
          </a:xfrm>
        </p:spPr>
        <p:txBody>
          <a:bodyPr vert="horz" lIns="91440" tIns="45720" rIns="91440" bIns="45720" rtlCol="0" anchor="b">
            <a:normAutofit fontScale="90000"/>
          </a:bodyPr>
          <a:lstStyle/>
          <a:p>
            <a:pPr algn="l"/>
            <a:r>
              <a:rPr lang="en-US" sz="4800" b="1" dirty="0"/>
              <a:t>Dating Violence in Adolescents and Young Adults</a:t>
            </a:r>
            <a:br>
              <a:rPr lang="en-US" sz="4800" b="1" dirty="0"/>
            </a:br>
            <a:r>
              <a:rPr lang="en-US" sz="4800" b="1" kern="1200" dirty="0">
                <a:solidFill>
                  <a:schemeClr val="tx1"/>
                </a:solidFill>
                <a:latin typeface="+mj-lt"/>
                <a:ea typeface="+mj-ea"/>
                <a:cs typeface="+mj-cs"/>
              </a:rPr>
              <a:t> </a:t>
            </a:r>
          </a:p>
        </p:txBody>
      </p:sp>
      <p:sp>
        <p:nvSpPr>
          <p:cNvPr id="3" name="Subtitle 2">
            <a:extLst>
              <a:ext uri="{FF2B5EF4-FFF2-40B4-BE49-F238E27FC236}">
                <a16:creationId xmlns:a16="http://schemas.microsoft.com/office/drawing/2014/main" id="{51FFCDAB-6B02-49EF-9373-C2A5D5DAAC19}"/>
              </a:ext>
            </a:extLst>
          </p:cNvPr>
          <p:cNvSpPr>
            <a:spLocks noGrp="1"/>
          </p:cNvSpPr>
          <p:nvPr>
            <p:ph type="subTitle" idx="4294967295"/>
          </p:nvPr>
        </p:nvSpPr>
        <p:spPr>
          <a:xfrm>
            <a:off x="477981" y="4872922"/>
            <a:ext cx="3933306" cy="1208141"/>
          </a:xfrm>
        </p:spPr>
        <p:txBody>
          <a:bodyPr vert="horz" lIns="91440" tIns="45720" rIns="91440" bIns="45720" rtlCol="0">
            <a:normAutofit/>
          </a:bodyPr>
          <a:lstStyle/>
          <a:p>
            <a:pPr marL="0" indent="0">
              <a:buNone/>
            </a:pPr>
            <a:r>
              <a:rPr lang="en-US" sz="2400" b="1" kern="1200" dirty="0">
                <a:solidFill>
                  <a:schemeClr val="tx1"/>
                </a:solidFill>
                <a:latin typeface="+mn-lt"/>
                <a:ea typeface="+mn-ea"/>
                <a:cs typeface="+mn-cs"/>
              </a:rPr>
              <a:t>P LE and P: R V DV</a:t>
            </a:r>
            <a:r>
              <a:rPr lang="en-US" sz="2400" kern="1200" dirty="0">
                <a:solidFill>
                  <a:schemeClr val="tx1"/>
                </a:solidFill>
                <a:latin typeface="+mn-lt"/>
                <a:ea typeface="+mn-ea"/>
                <a:cs typeface="+mn-cs"/>
              </a:rPr>
              <a:t>, Ch. 4, pgs. 10-13, Ch. 5, pgs. 12-13 </a:t>
            </a:r>
          </a:p>
        </p:txBody>
      </p:sp>
      <p:sp>
        <p:nvSpPr>
          <p:cNvPr id="77" name="Rectangle 76">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latin typeface="Calibri" panose="020F0502020204030204"/>
            </a:endParaRPr>
          </a:p>
        </p:txBody>
      </p:sp>
      <p:sp>
        <p:nvSpPr>
          <p:cNvPr id="79" name="Rectangle 78">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4023360"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pic>
        <p:nvPicPr>
          <p:cNvPr id="1026" name="Picture 2" descr="Disagreement Between Man Woman in Relationships Vector Icon Set  dating violence stock illustrations">
            <a:extLst>
              <a:ext uri="{FF2B5EF4-FFF2-40B4-BE49-F238E27FC236}">
                <a16:creationId xmlns:a16="http://schemas.microsoft.com/office/drawing/2014/main" id="{9B9BF988-EEE9-4A69-98C8-05F929947C05}"/>
              </a:ext>
            </a:extLst>
          </p:cNvPr>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5414356" y="934038"/>
            <a:ext cx="6408836" cy="483867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E5AB73D8-E76F-4EA6-9795-C5797759C45E}"/>
              </a:ext>
            </a:extLst>
          </p:cNvPr>
          <p:cNvSpPr txBox="1"/>
          <p:nvPr/>
        </p:nvSpPr>
        <p:spPr>
          <a:xfrm>
            <a:off x="9751909" y="6870700"/>
            <a:ext cx="2440091"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4" tooltip="http://jenniferann.org/tdv.htm">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5" tooltip="https://creativecommons.org/licenses/by-nc-sa/3.0/">
                  <a:extLst>
                    <a:ext uri="{A12FA001-AC4F-418D-AE19-62706E023703}">
                      <ahyp:hlinkClr xmlns:ahyp="http://schemas.microsoft.com/office/drawing/2018/hyperlinkcolor" val="tx"/>
                    </a:ext>
                  </a:extLst>
                </a:hlinkClick>
              </a:rPr>
              <a:t>CC BY-SA-NC</a:t>
            </a:r>
            <a:endParaRPr lang="en-US" sz="700" dirty="0">
              <a:solidFill>
                <a:srgbClr val="FFFFFF"/>
              </a:solidFill>
            </a:endParaRPr>
          </a:p>
        </p:txBody>
      </p:sp>
    </p:spTree>
    <p:extLst>
      <p:ext uri="{BB962C8B-B14F-4D97-AF65-F5344CB8AC3E}">
        <p14:creationId xmlns:p14="http://schemas.microsoft.com/office/powerpoint/2010/main" val="31767854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094509" y="138545"/>
            <a:ext cx="7120804" cy="4009593"/>
          </a:xfrm>
        </p:spPr>
        <p:txBody>
          <a:bodyPr/>
          <a:lstStyle/>
          <a:p>
            <a:r>
              <a:rPr lang="en-US" b="1" dirty="0"/>
              <a:t> 	</a:t>
            </a:r>
          </a:p>
        </p:txBody>
      </p:sp>
      <p:pic>
        <p:nvPicPr>
          <p:cNvPr id="1028" name="Picture 4">
            <a:extLst>
              <a:ext uri="{FF2B5EF4-FFF2-40B4-BE49-F238E27FC236}">
                <a16:creationId xmlns:a16="http://schemas.microsoft.com/office/drawing/2014/main" id="{C037D021-EAFA-4028-A5C8-8FD03B04F77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747838"/>
            <a:ext cx="9144000" cy="33623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93700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68A4132F-DEC6-4332-A00C-A11AD4519B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25">
            <a:extLst>
              <a:ext uri="{FF2B5EF4-FFF2-40B4-BE49-F238E27FC236}">
                <a16:creationId xmlns:a16="http://schemas.microsoft.com/office/drawing/2014/main" id="{64965EAE-E41A-435F-B993-07E824B6C9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0"/>
            <a:ext cx="7539895"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8" name="Freeform: Shape 27">
            <a:extLst>
              <a:ext uri="{FF2B5EF4-FFF2-40B4-BE49-F238E27FC236}">
                <a16:creationId xmlns:a16="http://schemas.microsoft.com/office/drawing/2014/main" id="{152F8994-E6D4-4311-9548-C3607BC436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7092985"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title"/>
          </p:nvPr>
        </p:nvSpPr>
        <p:spPr>
          <a:xfrm>
            <a:off x="838199" y="365125"/>
            <a:ext cx="5529943" cy="1325563"/>
          </a:xfrm>
        </p:spPr>
        <p:txBody>
          <a:bodyPr vert="horz" lIns="91440" tIns="45720" rIns="91440" bIns="45720" rtlCol="0">
            <a:normAutofit/>
          </a:bodyPr>
          <a:lstStyle/>
          <a:p>
            <a:r>
              <a:rPr lang="en-US" b="1" dirty="0"/>
              <a:t> Tactics used by those who cause harm</a:t>
            </a:r>
          </a:p>
        </p:txBody>
      </p:sp>
      <p:sp>
        <p:nvSpPr>
          <p:cNvPr id="3" name="Content Placeholder 2"/>
          <p:cNvSpPr>
            <a:spLocks noGrp="1"/>
          </p:cNvSpPr>
          <p:nvPr>
            <p:ph idx="1"/>
          </p:nvPr>
        </p:nvSpPr>
        <p:spPr>
          <a:xfrm>
            <a:off x="838199" y="1825625"/>
            <a:ext cx="4142091" cy="3399518"/>
          </a:xfrm>
        </p:spPr>
        <p:txBody>
          <a:bodyPr vert="horz" lIns="91440" tIns="45720" rIns="91440" bIns="45720" rtlCol="0">
            <a:normAutofit/>
          </a:bodyPr>
          <a:lstStyle/>
          <a:p>
            <a:pPr marL="0" indent="0">
              <a:buNone/>
            </a:pPr>
            <a:r>
              <a:rPr lang="en-US" b="1" dirty="0"/>
              <a:t>How do they use power and control? </a:t>
            </a:r>
          </a:p>
        </p:txBody>
      </p:sp>
      <p:pic>
        <p:nvPicPr>
          <p:cNvPr id="6" name="Picture 5" descr="Diagram&#10;&#10;Description automatically generated">
            <a:extLst>
              <a:ext uri="{FF2B5EF4-FFF2-40B4-BE49-F238E27FC236}">
                <a16:creationId xmlns:a16="http://schemas.microsoft.com/office/drawing/2014/main" id="{CBB0D3C8-0C5F-41BD-944B-29B93CA08D51}"/>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b="1499"/>
          <a:stretch/>
        </p:blipFill>
        <p:spPr>
          <a:xfrm>
            <a:off x="7334307" y="626040"/>
            <a:ext cx="4854645" cy="6159763"/>
          </a:xfrm>
          <a:prstGeom prst="rect">
            <a:avLst/>
          </a:prstGeom>
        </p:spPr>
      </p:pic>
    </p:spTree>
    <p:extLst>
      <p:ext uri="{BB962C8B-B14F-4D97-AF65-F5344CB8AC3E}">
        <p14:creationId xmlns:p14="http://schemas.microsoft.com/office/powerpoint/2010/main" val="1399690386"/>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4048" y="3429000"/>
            <a:ext cx="11526460" cy="1885396"/>
          </a:xfrm>
        </p:spPr>
        <p:txBody>
          <a:bodyPr anchor="ctr">
            <a:normAutofit fontScale="90000"/>
          </a:bodyPr>
          <a:lstStyle/>
          <a:p>
            <a:r>
              <a:rPr lang="en-US" sz="3600" b="1" dirty="0"/>
              <a:t>			Guidance and Consideration</a:t>
            </a:r>
            <a:br>
              <a:rPr lang="en-US" sz="3600" b="1" dirty="0"/>
            </a:br>
            <a:br>
              <a:rPr lang="en-US" sz="3600" b="1" dirty="0"/>
            </a:br>
            <a:r>
              <a:rPr lang="en-US" sz="3100" dirty="0"/>
              <a:t>A petitioner cannot be denied an order of protection because the petitioner or respondent is a minor. </a:t>
            </a:r>
            <a:br>
              <a:rPr lang="en-US" sz="3100" dirty="0"/>
            </a:br>
            <a:br>
              <a:rPr lang="en-US" sz="3100" dirty="0"/>
            </a:br>
            <a:r>
              <a:rPr lang="en-US" sz="3100" dirty="0"/>
              <a:t> Minors 12 years or older, may receive eight 90-minute sessions of services without parental consent.</a:t>
            </a:r>
            <a:endParaRPr lang="en-US" sz="3100" b="1" dirty="0"/>
          </a:p>
        </p:txBody>
      </p:sp>
      <p:pic>
        <p:nvPicPr>
          <p:cNvPr id="5" name="Picture 4" descr="Graphical user interface&#10;&#10;Description automatically generated">
            <a:extLst>
              <a:ext uri="{FF2B5EF4-FFF2-40B4-BE49-F238E27FC236}">
                <a16:creationId xmlns:a16="http://schemas.microsoft.com/office/drawing/2014/main" id="{3CD0F38A-04E1-4871-9E8D-70C20E808052}"/>
              </a:ext>
            </a:extLst>
          </p:cNvPr>
          <p:cNvPicPr>
            <a:picLocks noChangeAspect="1"/>
          </p:cNvPicPr>
          <p:nvPr/>
        </p:nvPicPr>
        <p:blipFill rotWithShape="1">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rcRect t="9456" b="6004"/>
          <a:stretch/>
        </p:blipFill>
        <p:spPr>
          <a:xfrm>
            <a:off x="0" y="-70870"/>
            <a:ext cx="12191980" cy="2156321"/>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p:spPr>
      </p:pic>
      <p:sp>
        <p:nvSpPr>
          <p:cNvPr id="3" name="Content Placeholder 2"/>
          <p:cNvSpPr>
            <a:spLocks noGrp="1"/>
          </p:cNvSpPr>
          <p:nvPr>
            <p:ph idx="1"/>
          </p:nvPr>
        </p:nvSpPr>
        <p:spPr>
          <a:xfrm>
            <a:off x="4195094" y="2202656"/>
            <a:ext cx="7485413" cy="2452687"/>
          </a:xfrm>
        </p:spPr>
        <p:txBody>
          <a:bodyPr anchor="ctr">
            <a:normAutofit/>
          </a:bodyPr>
          <a:lstStyle/>
          <a:p>
            <a:pPr marL="0" indent="0" fontAlgn="base">
              <a:buNone/>
            </a:pPr>
            <a:r>
              <a:rPr lang="en-US" sz="1800" dirty="0"/>
              <a:t> </a:t>
            </a:r>
          </a:p>
          <a:p>
            <a:endParaRPr lang="en-US" sz="1800" dirty="0"/>
          </a:p>
        </p:txBody>
      </p:sp>
      <p:sp>
        <p:nvSpPr>
          <p:cNvPr id="6" name="TextBox 5">
            <a:extLst>
              <a:ext uri="{FF2B5EF4-FFF2-40B4-BE49-F238E27FC236}">
                <a16:creationId xmlns:a16="http://schemas.microsoft.com/office/drawing/2014/main" id="{043A62A2-EB42-4994-ABB9-B5225A713EC1}"/>
              </a:ext>
            </a:extLst>
          </p:cNvPr>
          <p:cNvSpPr txBox="1"/>
          <p:nvPr/>
        </p:nvSpPr>
        <p:spPr>
          <a:xfrm>
            <a:off x="10005184" y="6657945"/>
            <a:ext cx="2186816"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4" tooltip="http://www.jmmnews.com/influencer-marketing/">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5" tooltip="https://creativecommons.org/licenses/by/3.0/">
                  <a:extLst>
                    <a:ext uri="{A12FA001-AC4F-418D-AE19-62706E023703}">
                      <ahyp:hlinkClr xmlns:ahyp="http://schemas.microsoft.com/office/drawing/2018/hyperlinkcolor" val="tx"/>
                    </a:ext>
                  </a:extLst>
                </a:hlinkClick>
              </a:rPr>
              <a:t>CC BY</a:t>
            </a:r>
            <a:endParaRPr lang="en-US" sz="700" dirty="0">
              <a:solidFill>
                <a:srgbClr val="FFFFFF"/>
              </a:solidFill>
            </a:endParaRPr>
          </a:p>
        </p:txBody>
      </p:sp>
    </p:spTree>
    <p:extLst>
      <p:ext uri="{BB962C8B-B14F-4D97-AF65-F5344CB8AC3E}">
        <p14:creationId xmlns:p14="http://schemas.microsoft.com/office/powerpoint/2010/main" val="199936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608BEB-860E-4094-8511-78603564A7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059050" cy="6858000"/>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838200" y="1412488"/>
            <a:ext cx="2899189" cy="4363844"/>
          </a:xfrm>
        </p:spPr>
        <p:txBody>
          <a:bodyPr anchor="t">
            <a:normAutofit/>
          </a:bodyPr>
          <a:lstStyle/>
          <a:p>
            <a:r>
              <a:rPr lang="en-US" sz="4000" b="1" dirty="0">
                <a:solidFill>
                  <a:srgbClr val="FFFFFF"/>
                </a:solidFill>
              </a:rPr>
              <a:t>When a disclosure occurs . . . </a:t>
            </a:r>
          </a:p>
        </p:txBody>
      </p:sp>
      <p:sp>
        <p:nvSpPr>
          <p:cNvPr id="4" name="Content Placeholder 3"/>
          <p:cNvSpPr>
            <a:spLocks noGrp="1"/>
          </p:cNvSpPr>
          <p:nvPr>
            <p:ph sz="half" idx="1"/>
          </p:nvPr>
        </p:nvSpPr>
        <p:spPr>
          <a:xfrm>
            <a:off x="4380855" y="1412489"/>
            <a:ext cx="3427283" cy="4363844"/>
          </a:xfrm>
        </p:spPr>
        <p:txBody>
          <a:bodyPr>
            <a:normAutofit/>
          </a:bodyPr>
          <a:lstStyle/>
          <a:p>
            <a:r>
              <a:rPr lang="en-US" dirty="0"/>
              <a:t>Address</a:t>
            </a:r>
          </a:p>
          <a:p>
            <a:pPr marL="0" indent="0">
              <a:buNone/>
            </a:pPr>
            <a:r>
              <a:rPr lang="en-US" dirty="0"/>
              <a:t>	</a:t>
            </a:r>
          </a:p>
          <a:p>
            <a:pPr lvl="1"/>
            <a:r>
              <a:rPr lang="en-US" sz="2800" dirty="0"/>
              <a:t>Where to seek support</a:t>
            </a:r>
          </a:p>
          <a:p>
            <a:pPr lvl="1"/>
            <a:r>
              <a:rPr lang="en-US" sz="2800" dirty="0"/>
              <a:t>Confidentiality</a:t>
            </a:r>
          </a:p>
          <a:p>
            <a:pPr lvl="1"/>
            <a:r>
              <a:rPr lang="en-US" sz="2800" dirty="0"/>
              <a:t>Legal Consideration</a:t>
            </a:r>
          </a:p>
          <a:p>
            <a:pPr lvl="1"/>
            <a:r>
              <a:rPr lang="en-US" sz="2800" dirty="0"/>
              <a:t>Self-Advocacy</a:t>
            </a:r>
          </a:p>
        </p:txBody>
      </p:sp>
      <p:cxnSp>
        <p:nvCxnSpPr>
          <p:cNvPr id="12" name="Straight Connector 11">
            <a:extLst>
              <a:ext uri="{FF2B5EF4-FFF2-40B4-BE49-F238E27FC236}">
                <a16:creationId xmlns:a16="http://schemas.microsoft.com/office/drawing/2014/main" id="{1F16A8D4-FE87-4604-88B2-394B5D1EB43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1" y="1412488"/>
            <a:ext cx="0" cy="3657600"/>
          </a:xfrm>
          <a:prstGeom prst="line">
            <a:avLst/>
          </a:prstGeom>
          <a:ln w="1270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5" name="Content Placeholder 4"/>
          <p:cNvSpPr>
            <a:spLocks noGrp="1"/>
          </p:cNvSpPr>
          <p:nvPr>
            <p:ph sz="half" idx="2"/>
          </p:nvPr>
        </p:nvSpPr>
        <p:spPr>
          <a:xfrm>
            <a:off x="8451604" y="1412489"/>
            <a:ext cx="3197701" cy="4363844"/>
          </a:xfrm>
        </p:spPr>
        <p:txBody>
          <a:bodyPr>
            <a:normAutofit/>
          </a:bodyPr>
          <a:lstStyle/>
          <a:p>
            <a:r>
              <a:rPr lang="en-US" dirty="0"/>
              <a:t>Avoid</a:t>
            </a:r>
          </a:p>
          <a:p>
            <a:pPr marL="0" indent="0">
              <a:buNone/>
            </a:pPr>
            <a:endParaRPr lang="en-US" dirty="0"/>
          </a:p>
          <a:p>
            <a:pPr lvl="1"/>
            <a:r>
              <a:rPr lang="en-US" sz="2800" dirty="0"/>
              <a:t>Judgement</a:t>
            </a:r>
          </a:p>
          <a:p>
            <a:pPr lvl="1"/>
            <a:r>
              <a:rPr lang="en-US" sz="2800" dirty="0"/>
              <a:t>Assumptions</a:t>
            </a:r>
          </a:p>
          <a:p>
            <a:pPr lvl="1"/>
            <a:r>
              <a:rPr lang="en-US" sz="2800" dirty="0"/>
              <a:t>Belief Systems</a:t>
            </a:r>
          </a:p>
          <a:p>
            <a:pPr lvl="1"/>
            <a:r>
              <a:rPr lang="en-US" sz="2800" dirty="0"/>
              <a:t>“Rescue Mentality”</a:t>
            </a:r>
          </a:p>
        </p:txBody>
      </p:sp>
    </p:spTree>
    <p:extLst>
      <p:ext uri="{BB962C8B-B14F-4D97-AF65-F5344CB8AC3E}">
        <p14:creationId xmlns:p14="http://schemas.microsoft.com/office/powerpoint/2010/main" val="2488643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wipe(down)">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wipe(down)">
                                      <p:cBhvr>
                                        <p:cTn id="17" dur="500"/>
                                        <p:tgtEl>
                                          <p:spTgt spid="4">
                                            <p:txEl>
                                              <p:pRg st="1" end="1"/>
                                            </p:txEl>
                                          </p:spTgt>
                                        </p:tgtEl>
                                      </p:cBhvr>
                                    </p:animEffect>
                                  </p:childTnLst>
                                </p:cTn>
                              </p:par>
                              <p:par>
                                <p:cTn id="18" presetID="22" presetClass="entr" presetSubtype="4" fill="hold" grpId="0"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wipe(down)">
                                      <p:cBhvr>
                                        <p:cTn id="20" dur="500"/>
                                        <p:tgtEl>
                                          <p:spTgt spid="4">
                                            <p:txEl>
                                              <p:pRg st="2" end="2"/>
                                            </p:txEl>
                                          </p:spTgt>
                                        </p:tgtEl>
                                      </p:cBhvr>
                                    </p:animEffect>
                                  </p:childTnLst>
                                </p:cTn>
                              </p:par>
                              <p:par>
                                <p:cTn id="21" presetID="22" presetClass="entr" presetSubtype="4" fill="hold" grpId="0"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wipe(down)">
                                      <p:cBhvr>
                                        <p:cTn id="23" dur="500"/>
                                        <p:tgtEl>
                                          <p:spTgt spid="4">
                                            <p:txEl>
                                              <p:pRg st="3" end="3"/>
                                            </p:txEl>
                                          </p:spTgt>
                                        </p:tgtEl>
                                      </p:cBhvr>
                                    </p:animEffect>
                                  </p:childTnLst>
                                </p:cTn>
                              </p:par>
                              <p:par>
                                <p:cTn id="24" presetID="22" presetClass="entr" presetSubtype="4" fill="hold" grpId="0" nodeType="withEffect">
                                  <p:stCondLst>
                                    <p:cond delay="0"/>
                                  </p:stCondLst>
                                  <p:childTnLst>
                                    <p:set>
                                      <p:cBhvr>
                                        <p:cTn id="25" dur="1" fill="hold">
                                          <p:stCondLst>
                                            <p:cond delay="0"/>
                                          </p:stCondLst>
                                        </p:cTn>
                                        <p:tgtEl>
                                          <p:spTgt spid="4">
                                            <p:txEl>
                                              <p:pRg st="4" end="4"/>
                                            </p:txEl>
                                          </p:spTgt>
                                        </p:tgtEl>
                                        <p:attrNameLst>
                                          <p:attrName>style.visibility</p:attrName>
                                        </p:attrNameLst>
                                      </p:cBhvr>
                                      <p:to>
                                        <p:strVal val="visible"/>
                                      </p:to>
                                    </p:set>
                                    <p:animEffect transition="in" filter="wipe(down)">
                                      <p:cBhvr>
                                        <p:cTn id="26" dur="500"/>
                                        <p:tgtEl>
                                          <p:spTgt spid="4">
                                            <p:txEl>
                                              <p:pRg st="4" end="4"/>
                                            </p:txEl>
                                          </p:spTgt>
                                        </p:tgtEl>
                                      </p:cBhvr>
                                    </p:animEffect>
                                  </p:childTnLst>
                                </p:cTn>
                              </p:par>
                              <p:par>
                                <p:cTn id="27" presetID="22" presetClass="entr" presetSubtype="4" fill="hold" grpId="0" nodeType="withEffect">
                                  <p:stCondLst>
                                    <p:cond delay="0"/>
                                  </p:stCondLst>
                                  <p:childTnLst>
                                    <p:set>
                                      <p:cBhvr>
                                        <p:cTn id="28" dur="1" fill="hold">
                                          <p:stCondLst>
                                            <p:cond delay="0"/>
                                          </p:stCondLst>
                                        </p:cTn>
                                        <p:tgtEl>
                                          <p:spTgt spid="4">
                                            <p:txEl>
                                              <p:pRg st="5" end="5"/>
                                            </p:txEl>
                                          </p:spTgt>
                                        </p:tgtEl>
                                        <p:attrNameLst>
                                          <p:attrName>style.visibility</p:attrName>
                                        </p:attrNameLst>
                                      </p:cBhvr>
                                      <p:to>
                                        <p:strVal val="visible"/>
                                      </p:to>
                                    </p:set>
                                    <p:animEffect transition="in" filter="wipe(down)">
                                      <p:cBhvr>
                                        <p:cTn id="29" dur="500"/>
                                        <p:tgtEl>
                                          <p:spTgt spid="4">
                                            <p:txEl>
                                              <p:pRg st="5" end="5"/>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Effect transition="in" filter="wipe(down)">
                                      <p:cBhvr>
                                        <p:cTn id="34" dur="500"/>
                                        <p:tgtEl>
                                          <p:spTgt spid="5">
                                            <p:txEl>
                                              <p:pRg st="0" end="0"/>
                                            </p:txEl>
                                          </p:spTgt>
                                        </p:tgtEl>
                                      </p:cBhvr>
                                    </p:animEffect>
                                  </p:childTnLst>
                                </p:cTn>
                              </p:par>
                              <p:par>
                                <p:cTn id="35" presetID="22" presetClass="entr" presetSubtype="4" fill="hold" grpId="0" nodeType="withEffect">
                                  <p:stCondLst>
                                    <p:cond delay="0"/>
                                  </p:stCondLst>
                                  <p:childTnLst>
                                    <p:set>
                                      <p:cBhvr>
                                        <p:cTn id="36" dur="1" fill="hold">
                                          <p:stCondLst>
                                            <p:cond delay="0"/>
                                          </p:stCondLst>
                                        </p:cTn>
                                        <p:tgtEl>
                                          <p:spTgt spid="5">
                                            <p:txEl>
                                              <p:pRg st="2" end="2"/>
                                            </p:txEl>
                                          </p:spTgt>
                                        </p:tgtEl>
                                        <p:attrNameLst>
                                          <p:attrName>style.visibility</p:attrName>
                                        </p:attrNameLst>
                                      </p:cBhvr>
                                      <p:to>
                                        <p:strVal val="visible"/>
                                      </p:to>
                                    </p:set>
                                    <p:animEffect transition="in" filter="wipe(down)">
                                      <p:cBhvr>
                                        <p:cTn id="37" dur="500"/>
                                        <p:tgtEl>
                                          <p:spTgt spid="5">
                                            <p:txEl>
                                              <p:pRg st="2" end="2"/>
                                            </p:txEl>
                                          </p:spTgt>
                                        </p:tgtEl>
                                      </p:cBhvr>
                                    </p:animEffect>
                                  </p:childTnLst>
                                </p:cTn>
                              </p:par>
                              <p:par>
                                <p:cTn id="38" presetID="22" presetClass="entr" presetSubtype="4" fill="hold" grpId="0" nodeType="withEffect">
                                  <p:stCondLst>
                                    <p:cond delay="0"/>
                                  </p:stCondLst>
                                  <p:childTnLst>
                                    <p:set>
                                      <p:cBhvr>
                                        <p:cTn id="39" dur="1" fill="hold">
                                          <p:stCondLst>
                                            <p:cond delay="0"/>
                                          </p:stCondLst>
                                        </p:cTn>
                                        <p:tgtEl>
                                          <p:spTgt spid="5">
                                            <p:txEl>
                                              <p:pRg st="3" end="3"/>
                                            </p:txEl>
                                          </p:spTgt>
                                        </p:tgtEl>
                                        <p:attrNameLst>
                                          <p:attrName>style.visibility</p:attrName>
                                        </p:attrNameLst>
                                      </p:cBhvr>
                                      <p:to>
                                        <p:strVal val="visible"/>
                                      </p:to>
                                    </p:set>
                                    <p:animEffect transition="in" filter="wipe(down)">
                                      <p:cBhvr>
                                        <p:cTn id="40" dur="500"/>
                                        <p:tgtEl>
                                          <p:spTgt spid="5">
                                            <p:txEl>
                                              <p:pRg st="3" end="3"/>
                                            </p:txEl>
                                          </p:spTgt>
                                        </p:tgtEl>
                                      </p:cBhvr>
                                    </p:animEffect>
                                  </p:childTnLst>
                                </p:cTn>
                              </p:par>
                              <p:par>
                                <p:cTn id="41" presetID="22" presetClass="entr" presetSubtype="4" fill="hold" grpId="0" nodeType="withEffect">
                                  <p:stCondLst>
                                    <p:cond delay="0"/>
                                  </p:stCondLst>
                                  <p:childTnLst>
                                    <p:set>
                                      <p:cBhvr>
                                        <p:cTn id="42" dur="1" fill="hold">
                                          <p:stCondLst>
                                            <p:cond delay="0"/>
                                          </p:stCondLst>
                                        </p:cTn>
                                        <p:tgtEl>
                                          <p:spTgt spid="5">
                                            <p:txEl>
                                              <p:pRg st="4" end="4"/>
                                            </p:txEl>
                                          </p:spTgt>
                                        </p:tgtEl>
                                        <p:attrNameLst>
                                          <p:attrName>style.visibility</p:attrName>
                                        </p:attrNameLst>
                                      </p:cBhvr>
                                      <p:to>
                                        <p:strVal val="visible"/>
                                      </p:to>
                                    </p:set>
                                    <p:animEffect transition="in" filter="wipe(down)">
                                      <p:cBhvr>
                                        <p:cTn id="43" dur="500"/>
                                        <p:tgtEl>
                                          <p:spTgt spid="5">
                                            <p:txEl>
                                              <p:pRg st="4" end="4"/>
                                            </p:txEl>
                                          </p:spTgt>
                                        </p:tgtEl>
                                      </p:cBhvr>
                                    </p:animEffect>
                                  </p:childTnLst>
                                </p:cTn>
                              </p:par>
                              <p:par>
                                <p:cTn id="44" presetID="22" presetClass="entr" presetSubtype="4" fill="hold" grpId="0" nodeType="withEffect">
                                  <p:stCondLst>
                                    <p:cond delay="0"/>
                                  </p:stCondLst>
                                  <p:childTnLst>
                                    <p:set>
                                      <p:cBhvr>
                                        <p:cTn id="45" dur="1" fill="hold">
                                          <p:stCondLst>
                                            <p:cond delay="0"/>
                                          </p:stCondLst>
                                        </p:cTn>
                                        <p:tgtEl>
                                          <p:spTgt spid="5">
                                            <p:txEl>
                                              <p:pRg st="5" end="5"/>
                                            </p:txEl>
                                          </p:spTgt>
                                        </p:tgtEl>
                                        <p:attrNameLst>
                                          <p:attrName>style.visibility</p:attrName>
                                        </p:attrNameLst>
                                      </p:cBhvr>
                                      <p:to>
                                        <p:strVal val="visible"/>
                                      </p:to>
                                    </p:set>
                                    <p:animEffect transition="in" filter="wipe(down)">
                                      <p:cBhvr>
                                        <p:cTn id="46"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1" name="Rectangle 6">
            <a:extLst>
              <a:ext uri="{FF2B5EF4-FFF2-40B4-BE49-F238E27FC236}">
                <a16:creationId xmlns:a16="http://schemas.microsoft.com/office/drawing/2014/main" id="{16F9E488-0718-4E1E-9D12-26779F6062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Freeform: Shape 8">
            <a:extLst>
              <a:ext uri="{FF2B5EF4-FFF2-40B4-BE49-F238E27FC236}">
                <a16:creationId xmlns:a16="http://schemas.microsoft.com/office/drawing/2014/main" id="{09BE6F6B-19BD-443C-8FB0-FA45F13F95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7539505" cy="6857542"/>
          </a:xfrm>
          <a:custGeom>
            <a:avLst/>
            <a:gdLst>
              <a:gd name="connsiteX0" fmla="*/ 0 w 7539505"/>
              <a:gd name="connsiteY0" fmla="*/ 0 h 6857542"/>
              <a:gd name="connsiteX1" fmla="*/ 6392832 w 7539505"/>
              <a:gd name="connsiteY1" fmla="*/ 0 h 6857542"/>
              <a:gd name="connsiteX2" fmla="*/ 6405479 w 7539505"/>
              <a:gd name="connsiteY2" fmla="*/ 31774 h 6857542"/>
              <a:gd name="connsiteX3" fmla="*/ 7460487 w 7539505"/>
              <a:gd name="connsiteY3" fmla="*/ 2682457 h 6857542"/>
              <a:gd name="connsiteX4" fmla="*/ 7460487 w 7539505"/>
              <a:gd name="connsiteY4" fmla="*/ 3752208 h 6857542"/>
              <a:gd name="connsiteX5" fmla="*/ 6302983 w 7539505"/>
              <a:gd name="connsiteY5" fmla="*/ 6660411 h 6857542"/>
              <a:gd name="connsiteX6" fmla="*/ 6224521 w 7539505"/>
              <a:gd name="connsiteY6" fmla="*/ 6857542 h 6857542"/>
              <a:gd name="connsiteX7" fmla="*/ 0 w 7539505"/>
              <a:gd name="connsiteY7" fmla="*/ 6857542 h 685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39505" h="6857542">
                <a:moveTo>
                  <a:pt x="0" y="0"/>
                </a:moveTo>
                <a:lnTo>
                  <a:pt x="6392832" y="0"/>
                </a:lnTo>
                <a:lnTo>
                  <a:pt x="6405479" y="31774"/>
                </a:lnTo>
                <a:cubicBezTo>
                  <a:pt x="7460487" y="2682457"/>
                  <a:pt x="7460487" y="2682457"/>
                  <a:pt x="7460487" y="2682457"/>
                </a:cubicBezTo>
                <a:cubicBezTo>
                  <a:pt x="7565845" y="2988100"/>
                  <a:pt x="7565845" y="3446565"/>
                  <a:pt x="7460487" y="3752208"/>
                </a:cubicBezTo>
                <a:cubicBezTo>
                  <a:pt x="6976500" y="4968215"/>
                  <a:pt x="6598385" y="5918220"/>
                  <a:pt x="6302983" y="6660411"/>
                </a:cubicBezTo>
                <a:lnTo>
                  <a:pt x="6224521" y="6857542"/>
                </a:lnTo>
                <a:lnTo>
                  <a:pt x="0" y="6857542"/>
                </a:ln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33" name="Group 10">
            <a:extLst>
              <a:ext uri="{FF2B5EF4-FFF2-40B4-BE49-F238E27FC236}">
                <a16:creationId xmlns:a16="http://schemas.microsoft.com/office/drawing/2014/main" id="{92AAE609-C327-4952-BB48-254E9015AD8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7293178" y="681628"/>
            <a:ext cx="1562267" cy="1172973"/>
            <a:chOff x="7493121" y="1000124"/>
            <a:chExt cx="1562267" cy="1172973"/>
          </a:xfrm>
        </p:grpSpPr>
        <p:sp>
          <p:nvSpPr>
            <p:cNvPr id="12" name="Freeform 5">
              <a:extLst>
                <a:ext uri="{FF2B5EF4-FFF2-40B4-BE49-F238E27FC236}">
                  <a16:creationId xmlns:a16="http://schemas.microsoft.com/office/drawing/2014/main" id="{94F06CAB-1C7B-4E12-B1B8-5F7067FDAD11}"/>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7493121" y="1348782"/>
              <a:ext cx="935037" cy="8243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dirty="0"/>
            </a:p>
          </p:txBody>
        </p:sp>
        <p:sp>
          <p:nvSpPr>
            <p:cNvPr id="34" name="Freeform 5">
              <a:extLst>
                <a:ext uri="{FF2B5EF4-FFF2-40B4-BE49-F238E27FC236}">
                  <a16:creationId xmlns:a16="http://schemas.microsoft.com/office/drawing/2014/main" id="{48448472-893D-4CE9-9024-B0F79813BF2A}"/>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8293221" y="1000124"/>
              <a:ext cx="762167" cy="671915"/>
            </a:xfrm>
            <a:custGeom>
              <a:avLst/>
              <a:gdLst>
                <a:gd name="T0" fmla="*/ 225 w 785"/>
                <a:gd name="T1" fmla="*/ 692 h 692"/>
                <a:gd name="T2" fmla="*/ 177 w 785"/>
                <a:gd name="T3" fmla="*/ 665 h 692"/>
                <a:gd name="T4" fmla="*/ 9 w 785"/>
                <a:gd name="T5" fmla="*/ 374 h 692"/>
                <a:gd name="T6" fmla="*/ 9 w 785"/>
                <a:gd name="T7" fmla="*/ 318 h 692"/>
                <a:gd name="T8" fmla="*/ 177 w 785"/>
                <a:gd name="T9" fmla="*/ 27 h 692"/>
                <a:gd name="T10" fmla="*/ 225 w 785"/>
                <a:gd name="T11" fmla="*/ 0 h 692"/>
                <a:gd name="T12" fmla="*/ 561 w 785"/>
                <a:gd name="T13" fmla="*/ 0 h 692"/>
                <a:gd name="T14" fmla="*/ 609 w 785"/>
                <a:gd name="T15" fmla="*/ 27 h 692"/>
                <a:gd name="T16" fmla="*/ 777 w 785"/>
                <a:gd name="T17" fmla="*/ 318 h 692"/>
                <a:gd name="T18" fmla="*/ 777 w 785"/>
                <a:gd name="T19" fmla="*/ 374 h 692"/>
                <a:gd name="T20" fmla="*/ 609 w 785"/>
                <a:gd name="T21" fmla="*/ 665 h 692"/>
                <a:gd name="T22" fmla="*/ 561 w 785"/>
                <a:gd name="T23" fmla="*/ 692 h 692"/>
                <a:gd name="T24" fmla="*/ 225 w 785"/>
                <a:gd name="T25" fmla="*/ 692 h 6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85" h="692">
                  <a:moveTo>
                    <a:pt x="225" y="692"/>
                  </a:moveTo>
                  <a:cubicBezTo>
                    <a:pt x="207" y="692"/>
                    <a:pt x="185" y="680"/>
                    <a:pt x="177" y="665"/>
                  </a:cubicBezTo>
                  <a:cubicBezTo>
                    <a:pt x="9" y="374"/>
                    <a:pt x="9" y="374"/>
                    <a:pt x="9" y="374"/>
                  </a:cubicBezTo>
                  <a:cubicBezTo>
                    <a:pt x="0" y="358"/>
                    <a:pt x="0" y="334"/>
                    <a:pt x="9" y="318"/>
                  </a:cubicBezTo>
                  <a:cubicBezTo>
                    <a:pt x="177" y="27"/>
                    <a:pt x="177" y="27"/>
                    <a:pt x="177" y="27"/>
                  </a:cubicBezTo>
                  <a:cubicBezTo>
                    <a:pt x="185" y="12"/>
                    <a:pt x="207" y="0"/>
                    <a:pt x="225" y="0"/>
                  </a:cubicBezTo>
                  <a:cubicBezTo>
                    <a:pt x="561" y="0"/>
                    <a:pt x="561" y="0"/>
                    <a:pt x="561" y="0"/>
                  </a:cubicBezTo>
                  <a:cubicBezTo>
                    <a:pt x="578" y="0"/>
                    <a:pt x="600" y="12"/>
                    <a:pt x="609" y="27"/>
                  </a:cubicBezTo>
                  <a:cubicBezTo>
                    <a:pt x="777" y="318"/>
                    <a:pt x="777" y="318"/>
                    <a:pt x="777" y="318"/>
                  </a:cubicBezTo>
                  <a:cubicBezTo>
                    <a:pt x="785" y="334"/>
                    <a:pt x="785" y="358"/>
                    <a:pt x="777" y="374"/>
                  </a:cubicBezTo>
                  <a:cubicBezTo>
                    <a:pt x="609" y="665"/>
                    <a:pt x="609" y="665"/>
                    <a:pt x="609" y="665"/>
                  </a:cubicBezTo>
                  <a:cubicBezTo>
                    <a:pt x="600" y="680"/>
                    <a:pt x="578" y="692"/>
                    <a:pt x="561" y="692"/>
                  </a:cubicBezTo>
                  <a:lnTo>
                    <a:pt x="225" y="692"/>
                  </a:lnTo>
                  <a:close/>
                </a:path>
              </a:pathLst>
            </a:custGeom>
            <a:noFill/>
            <a:ln w="28575" cmpd="sng">
              <a:solidFill>
                <a:schemeClr val="tx1"/>
              </a:solidFill>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a:extLst>
              <a:ext uri="{FF2B5EF4-FFF2-40B4-BE49-F238E27FC236}">
                <a16:creationId xmlns:a16="http://schemas.microsoft.com/office/drawing/2014/main" id="{14D4A1FA-E76E-4B1A-9654-1E3D97579F50}"/>
              </a:ext>
            </a:extLst>
          </p:cNvPr>
          <p:cNvSpPr>
            <a:spLocks noGrp="1"/>
          </p:cNvSpPr>
          <p:nvPr>
            <p:ph type="title" idx="4294967295"/>
          </p:nvPr>
        </p:nvSpPr>
        <p:spPr>
          <a:xfrm>
            <a:off x="539414" y="1270007"/>
            <a:ext cx="5845097" cy="4317987"/>
          </a:xfrm>
        </p:spPr>
        <p:txBody>
          <a:bodyPr vert="horz" lIns="91440" tIns="45720" rIns="91440" bIns="45720" rtlCol="0" anchor="ctr">
            <a:normAutofit/>
          </a:bodyPr>
          <a:lstStyle/>
          <a:p>
            <a:pPr algn="r"/>
            <a:r>
              <a:rPr lang="en-US" sz="7200" kern="1200" dirty="0">
                <a:solidFill>
                  <a:schemeClr val="bg1"/>
                </a:solidFill>
                <a:latin typeface="+mj-lt"/>
                <a:ea typeface="+mj-ea"/>
                <a:cs typeface="+mj-cs"/>
              </a:rPr>
              <a:t>Documenting Tech Abuse</a:t>
            </a:r>
          </a:p>
        </p:txBody>
      </p:sp>
    </p:spTree>
    <p:extLst>
      <p:ext uri="{BB962C8B-B14F-4D97-AF65-F5344CB8AC3E}">
        <p14:creationId xmlns:p14="http://schemas.microsoft.com/office/powerpoint/2010/main" val="362808769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Safety Planning</a:t>
            </a:r>
          </a:p>
        </p:txBody>
      </p:sp>
      <p:sp>
        <p:nvSpPr>
          <p:cNvPr id="3" name="Content Placeholder 2"/>
          <p:cNvSpPr>
            <a:spLocks noGrp="1"/>
          </p:cNvSpPr>
          <p:nvPr>
            <p:ph idx="1"/>
          </p:nvPr>
        </p:nvSpPr>
        <p:spPr>
          <a:xfrm>
            <a:off x="838200" y="1395663"/>
            <a:ext cx="10515600" cy="4781300"/>
          </a:xfrm>
        </p:spPr>
        <p:txBody>
          <a:bodyPr>
            <a:normAutofit fontScale="85000" lnSpcReduction="20000"/>
          </a:bodyPr>
          <a:lstStyle/>
          <a:p>
            <a:pPr fontAlgn="base"/>
            <a:endParaRPr lang="en-US" dirty="0"/>
          </a:p>
          <a:p>
            <a:pPr fontAlgn="base"/>
            <a:r>
              <a:rPr lang="en-US" sz="3900" dirty="0"/>
              <a:t>Alert authorities as needed – law enforcement, school administration, etc.</a:t>
            </a:r>
          </a:p>
          <a:p>
            <a:pPr fontAlgn="base"/>
            <a:r>
              <a:rPr lang="en-US" sz="3900" dirty="0"/>
              <a:t>Consider changing – locks, phone numbers, travel routes, passwords, etc. </a:t>
            </a:r>
          </a:p>
          <a:p>
            <a:pPr fontAlgn="base"/>
            <a:r>
              <a:rPr lang="en-US" sz="3900" dirty="0"/>
              <a:t>Block certain telephone numbers </a:t>
            </a:r>
          </a:p>
          <a:p>
            <a:pPr fontAlgn="base"/>
            <a:r>
              <a:rPr lang="en-US" sz="3900" dirty="0"/>
              <a:t>Employ the buddy system </a:t>
            </a:r>
          </a:p>
          <a:p>
            <a:pPr fontAlgn="base"/>
            <a:r>
              <a:rPr lang="en-US" sz="3900" dirty="0"/>
              <a:t>Tell other trusted adults to keep a watchful eye </a:t>
            </a:r>
          </a:p>
          <a:p>
            <a:pPr fontAlgn="base"/>
            <a:r>
              <a:rPr lang="en-US" sz="3900" dirty="0"/>
              <a:t>Request an Order of Protection if needed</a:t>
            </a:r>
          </a:p>
          <a:p>
            <a:pPr fontAlgn="base"/>
            <a:r>
              <a:rPr lang="en-US" sz="3900" dirty="0"/>
              <a:t>Seek out resources and support groups in area</a:t>
            </a:r>
          </a:p>
          <a:p>
            <a:pPr fontAlgn="base"/>
            <a:endParaRPr lang="en-US" dirty="0"/>
          </a:p>
          <a:p>
            <a:endParaRPr lang="en-US" dirty="0"/>
          </a:p>
        </p:txBody>
      </p:sp>
    </p:spTree>
    <p:extLst>
      <p:ext uri="{BB962C8B-B14F-4D97-AF65-F5344CB8AC3E}">
        <p14:creationId xmlns:p14="http://schemas.microsoft.com/office/powerpoint/2010/main" val="182204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5550" y="340963"/>
            <a:ext cx="7091363" cy="1410345"/>
          </a:xfrm>
        </p:spPr>
        <p:txBody>
          <a:bodyPr/>
          <a:lstStyle/>
          <a:p>
            <a:r>
              <a:rPr lang="en-US" b="1" dirty="0"/>
              <a:t>Activity 4 : Dana Fure’s Story</a:t>
            </a:r>
          </a:p>
        </p:txBody>
      </p:sp>
    </p:spTree>
    <p:extLst>
      <p:ext uri="{BB962C8B-B14F-4D97-AF65-F5344CB8AC3E}">
        <p14:creationId xmlns:p14="http://schemas.microsoft.com/office/powerpoint/2010/main" val="2885593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reeform: Shape 12">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p:cNvSpPr>
            <a:spLocks noGrp="1"/>
          </p:cNvSpPr>
          <p:nvPr>
            <p:ph type="title"/>
          </p:nvPr>
        </p:nvSpPr>
        <p:spPr>
          <a:xfrm>
            <a:off x="686834" y="1153572"/>
            <a:ext cx="3200400" cy="4461163"/>
          </a:xfrm>
        </p:spPr>
        <p:txBody>
          <a:bodyPr>
            <a:normAutofit/>
          </a:bodyPr>
          <a:lstStyle/>
          <a:p>
            <a:r>
              <a:rPr lang="en-US" b="1" dirty="0">
                <a:solidFill>
                  <a:srgbClr val="FFFFFF"/>
                </a:solidFill>
              </a:rPr>
              <a:t>Resources</a:t>
            </a:r>
          </a:p>
        </p:txBody>
      </p:sp>
      <p:sp>
        <p:nvSpPr>
          <p:cNvPr id="15" name="Arc 14">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6" name="Content Placeholder 5"/>
          <p:cNvSpPr>
            <a:spLocks noGrp="1"/>
          </p:cNvSpPr>
          <p:nvPr>
            <p:ph idx="1"/>
          </p:nvPr>
        </p:nvSpPr>
        <p:spPr>
          <a:xfrm>
            <a:off x="4447308" y="591344"/>
            <a:ext cx="6906491" cy="5585619"/>
          </a:xfrm>
        </p:spPr>
        <p:txBody>
          <a:bodyPr anchor="ctr">
            <a:normAutofit/>
          </a:bodyPr>
          <a:lstStyle/>
          <a:p>
            <a:r>
              <a:rPr lang="en-US" dirty="0"/>
              <a:t>DV Protocol</a:t>
            </a:r>
          </a:p>
          <a:p>
            <a:r>
              <a:rPr lang="en-US" dirty="0"/>
              <a:t>Loveisrespect.org  </a:t>
            </a:r>
          </a:p>
          <a:p>
            <a:r>
              <a:rPr lang="en-US" dirty="0"/>
              <a:t>Employee Assistance Program</a:t>
            </a:r>
          </a:p>
          <a:p>
            <a:r>
              <a:rPr lang="en-US" dirty="0"/>
              <a:t>The American Bar </a:t>
            </a:r>
          </a:p>
          <a:p>
            <a:r>
              <a:rPr lang="en-US" dirty="0"/>
              <a:t>One Love Foundation</a:t>
            </a:r>
          </a:p>
          <a:p>
            <a:r>
              <a:rPr lang="en-US" dirty="0"/>
              <a:t>Breakthecycle.org</a:t>
            </a:r>
          </a:p>
          <a:p>
            <a:r>
              <a:rPr lang="en-US" dirty="0"/>
              <a:t>NNEDV's Safety Net Teens and Technology</a:t>
            </a:r>
          </a:p>
        </p:txBody>
      </p:sp>
      <p:sp>
        <p:nvSpPr>
          <p:cNvPr id="7" name="Rectangle 6">
            <a:extLst>
              <a:ext uri="{FF2B5EF4-FFF2-40B4-BE49-F238E27FC236}">
                <a16:creationId xmlns:a16="http://schemas.microsoft.com/office/drawing/2014/main" id="{4705D91A-E093-456A-AB76-23421A51CF8A}"/>
              </a:ext>
            </a:extLst>
          </p:cNvPr>
          <p:cNvSpPr/>
          <p:nvPr/>
        </p:nvSpPr>
        <p:spPr>
          <a:xfrm>
            <a:off x="4851058" y="4992625"/>
            <a:ext cx="5736447" cy="657108"/>
          </a:xfrm>
          <a:prstGeom prst="rect">
            <a:avLst/>
          </a:prstGeom>
        </p:spPr>
        <p:txBody>
          <a:bodyPr wrap="square">
            <a:spAutoFit/>
          </a:bodyPr>
          <a:lstStyle/>
          <a:p>
            <a:r>
              <a:rPr lang="en-US" u="sng" dirty="0">
                <a:hlinkClick r:id="rId3"/>
              </a:rPr>
              <a:t>https://www.techsafety.org/survivor-toolkit/</a:t>
            </a:r>
            <a:r>
              <a:rPr lang="en-US" dirty="0">
                <a:hlinkClick r:id="rId3"/>
              </a:rPr>
              <a:t>teens-and-technology</a:t>
            </a:r>
            <a:endParaRPr lang="en-US" dirty="0"/>
          </a:p>
        </p:txBody>
      </p:sp>
    </p:spTree>
    <p:extLst>
      <p:ext uri="{BB962C8B-B14F-4D97-AF65-F5344CB8AC3E}">
        <p14:creationId xmlns:p14="http://schemas.microsoft.com/office/powerpoint/2010/main" val="3894140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 calcmode="lin" valueType="num">
                                      <p:cBhvr>
                                        <p:cTn id="12" dur="1000" fill="hold"/>
                                        <p:tgtEl>
                                          <p:spTgt spid="6">
                                            <p:txEl>
                                              <p:pRg st="0" end="0"/>
                                            </p:txEl>
                                          </p:spTgt>
                                        </p:tgtEl>
                                        <p:attrNameLst>
                                          <p:attrName>ppt_w</p:attrName>
                                        </p:attrNameLst>
                                      </p:cBhvr>
                                      <p:tavLst>
                                        <p:tav tm="0">
                                          <p:val>
                                            <p:fltVal val="0"/>
                                          </p:val>
                                        </p:tav>
                                        <p:tav tm="100000">
                                          <p:val>
                                            <p:strVal val="#ppt_w"/>
                                          </p:val>
                                        </p:tav>
                                      </p:tavLst>
                                    </p:anim>
                                    <p:anim calcmode="lin" valueType="num">
                                      <p:cBhvr>
                                        <p:cTn id="13" dur="1000" fill="hold"/>
                                        <p:tgtEl>
                                          <p:spTgt spid="6">
                                            <p:txEl>
                                              <p:pRg st="0" end="0"/>
                                            </p:txEl>
                                          </p:spTgt>
                                        </p:tgtEl>
                                        <p:attrNameLst>
                                          <p:attrName>ppt_h</p:attrName>
                                        </p:attrNameLst>
                                      </p:cBhvr>
                                      <p:tavLst>
                                        <p:tav tm="0">
                                          <p:val>
                                            <p:fltVal val="0"/>
                                          </p:val>
                                        </p:tav>
                                        <p:tav tm="100000">
                                          <p:val>
                                            <p:strVal val="#ppt_h"/>
                                          </p:val>
                                        </p:tav>
                                      </p:tavLst>
                                    </p:anim>
                                    <p:anim calcmode="lin" valueType="num">
                                      <p:cBhvr>
                                        <p:cTn id="14" dur="1000" fill="hold"/>
                                        <p:tgtEl>
                                          <p:spTgt spid="6">
                                            <p:txEl>
                                              <p:pRg st="0" end="0"/>
                                            </p:txEl>
                                          </p:spTgt>
                                        </p:tgtEl>
                                        <p:attrNameLst>
                                          <p:attrName>style.rotation</p:attrName>
                                        </p:attrNameLst>
                                      </p:cBhvr>
                                      <p:tavLst>
                                        <p:tav tm="0">
                                          <p:val>
                                            <p:fltVal val="90"/>
                                          </p:val>
                                        </p:tav>
                                        <p:tav tm="100000">
                                          <p:val>
                                            <p:fltVal val="0"/>
                                          </p:val>
                                        </p:tav>
                                      </p:tavLst>
                                    </p:anim>
                                    <p:animEffect transition="in" filter="fade">
                                      <p:cBhvr>
                                        <p:cTn id="15" dur="10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31" presetClass="entr" presetSubtype="0" fill="hold" grpId="0" nodeType="clickEffect">
                                  <p:stCondLst>
                                    <p:cond delay="0"/>
                                  </p:stCondLst>
                                  <p:childTnLst>
                                    <p:set>
                                      <p:cBhvr>
                                        <p:cTn id="19" dur="1" fill="hold">
                                          <p:stCondLst>
                                            <p:cond delay="0"/>
                                          </p:stCondLst>
                                        </p:cTn>
                                        <p:tgtEl>
                                          <p:spTgt spid="6">
                                            <p:txEl>
                                              <p:pRg st="1" end="1"/>
                                            </p:txEl>
                                          </p:spTgt>
                                        </p:tgtEl>
                                        <p:attrNameLst>
                                          <p:attrName>style.visibility</p:attrName>
                                        </p:attrNameLst>
                                      </p:cBhvr>
                                      <p:to>
                                        <p:strVal val="visible"/>
                                      </p:to>
                                    </p:set>
                                    <p:anim calcmode="lin" valueType="num">
                                      <p:cBhvr>
                                        <p:cTn id="20" dur="10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1" dur="1000" fill="hold"/>
                                        <p:tgtEl>
                                          <p:spTgt spid="6">
                                            <p:txEl>
                                              <p:pRg st="1" end="1"/>
                                            </p:txEl>
                                          </p:spTgt>
                                        </p:tgtEl>
                                        <p:attrNameLst>
                                          <p:attrName>ppt_h</p:attrName>
                                        </p:attrNameLst>
                                      </p:cBhvr>
                                      <p:tavLst>
                                        <p:tav tm="0">
                                          <p:val>
                                            <p:fltVal val="0"/>
                                          </p:val>
                                        </p:tav>
                                        <p:tav tm="100000">
                                          <p:val>
                                            <p:strVal val="#ppt_h"/>
                                          </p:val>
                                        </p:tav>
                                      </p:tavLst>
                                    </p:anim>
                                    <p:anim calcmode="lin" valueType="num">
                                      <p:cBhvr>
                                        <p:cTn id="22" dur="1000" fill="hold"/>
                                        <p:tgtEl>
                                          <p:spTgt spid="6">
                                            <p:txEl>
                                              <p:pRg st="1" end="1"/>
                                            </p:txEl>
                                          </p:spTgt>
                                        </p:tgtEl>
                                        <p:attrNameLst>
                                          <p:attrName>style.rotation</p:attrName>
                                        </p:attrNameLst>
                                      </p:cBhvr>
                                      <p:tavLst>
                                        <p:tav tm="0">
                                          <p:val>
                                            <p:fltVal val="90"/>
                                          </p:val>
                                        </p:tav>
                                        <p:tav tm="100000">
                                          <p:val>
                                            <p:fltVal val="0"/>
                                          </p:val>
                                        </p:tav>
                                      </p:tavLst>
                                    </p:anim>
                                    <p:animEffect transition="in" filter="fade">
                                      <p:cBhvr>
                                        <p:cTn id="23" dur="1000"/>
                                        <p:tgtEl>
                                          <p:spTgt spid="6">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31" presetClass="entr" presetSubtype="0" fill="hold" grpId="0"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 calcmode="lin" valueType="num">
                                      <p:cBhvr>
                                        <p:cTn id="28" dur="10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9" dur="1000" fill="hold"/>
                                        <p:tgtEl>
                                          <p:spTgt spid="6">
                                            <p:txEl>
                                              <p:pRg st="2" end="2"/>
                                            </p:txEl>
                                          </p:spTgt>
                                        </p:tgtEl>
                                        <p:attrNameLst>
                                          <p:attrName>ppt_h</p:attrName>
                                        </p:attrNameLst>
                                      </p:cBhvr>
                                      <p:tavLst>
                                        <p:tav tm="0">
                                          <p:val>
                                            <p:fltVal val="0"/>
                                          </p:val>
                                        </p:tav>
                                        <p:tav tm="100000">
                                          <p:val>
                                            <p:strVal val="#ppt_h"/>
                                          </p:val>
                                        </p:tav>
                                      </p:tavLst>
                                    </p:anim>
                                    <p:anim calcmode="lin" valueType="num">
                                      <p:cBhvr>
                                        <p:cTn id="30" dur="1000" fill="hold"/>
                                        <p:tgtEl>
                                          <p:spTgt spid="6">
                                            <p:txEl>
                                              <p:pRg st="2" end="2"/>
                                            </p:txEl>
                                          </p:spTgt>
                                        </p:tgtEl>
                                        <p:attrNameLst>
                                          <p:attrName>style.rotation</p:attrName>
                                        </p:attrNameLst>
                                      </p:cBhvr>
                                      <p:tavLst>
                                        <p:tav tm="0">
                                          <p:val>
                                            <p:fltVal val="90"/>
                                          </p:val>
                                        </p:tav>
                                        <p:tav tm="100000">
                                          <p:val>
                                            <p:fltVal val="0"/>
                                          </p:val>
                                        </p:tav>
                                      </p:tavLst>
                                    </p:anim>
                                    <p:animEffect transition="in" filter="fade">
                                      <p:cBhvr>
                                        <p:cTn id="31" dur="1000"/>
                                        <p:tgtEl>
                                          <p:spTgt spid="6">
                                            <p:txEl>
                                              <p:pRg st="2" end="2"/>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31" presetClass="entr" presetSubtype="0" fill="hold" grpId="0" nodeType="clickEffect">
                                  <p:stCondLst>
                                    <p:cond delay="0"/>
                                  </p:stCondLst>
                                  <p:childTnLst>
                                    <p:set>
                                      <p:cBhvr>
                                        <p:cTn id="35" dur="1" fill="hold">
                                          <p:stCondLst>
                                            <p:cond delay="0"/>
                                          </p:stCondLst>
                                        </p:cTn>
                                        <p:tgtEl>
                                          <p:spTgt spid="6">
                                            <p:txEl>
                                              <p:pRg st="3" end="3"/>
                                            </p:txEl>
                                          </p:spTgt>
                                        </p:tgtEl>
                                        <p:attrNameLst>
                                          <p:attrName>style.visibility</p:attrName>
                                        </p:attrNameLst>
                                      </p:cBhvr>
                                      <p:to>
                                        <p:strVal val="visible"/>
                                      </p:to>
                                    </p:set>
                                    <p:anim calcmode="lin" valueType="num">
                                      <p:cBhvr>
                                        <p:cTn id="36" dur="1000" fill="hold"/>
                                        <p:tgtEl>
                                          <p:spTgt spid="6">
                                            <p:txEl>
                                              <p:pRg st="3" end="3"/>
                                            </p:txEl>
                                          </p:spTgt>
                                        </p:tgtEl>
                                        <p:attrNameLst>
                                          <p:attrName>ppt_w</p:attrName>
                                        </p:attrNameLst>
                                      </p:cBhvr>
                                      <p:tavLst>
                                        <p:tav tm="0">
                                          <p:val>
                                            <p:fltVal val="0"/>
                                          </p:val>
                                        </p:tav>
                                        <p:tav tm="100000">
                                          <p:val>
                                            <p:strVal val="#ppt_w"/>
                                          </p:val>
                                        </p:tav>
                                      </p:tavLst>
                                    </p:anim>
                                    <p:anim calcmode="lin" valueType="num">
                                      <p:cBhvr>
                                        <p:cTn id="37" dur="1000" fill="hold"/>
                                        <p:tgtEl>
                                          <p:spTgt spid="6">
                                            <p:txEl>
                                              <p:pRg st="3" end="3"/>
                                            </p:txEl>
                                          </p:spTgt>
                                        </p:tgtEl>
                                        <p:attrNameLst>
                                          <p:attrName>ppt_h</p:attrName>
                                        </p:attrNameLst>
                                      </p:cBhvr>
                                      <p:tavLst>
                                        <p:tav tm="0">
                                          <p:val>
                                            <p:fltVal val="0"/>
                                          </p:val>
                                        </p:tav>
                                        <p:tav tm="100000">
                                          <p:val>
                                            <p:strVal val="#ppt_h"/>
                                          </p:val>
                                        </p:tav>
                                      </p:tavLst>
                                    </p:anim>
                                    <p:anim calcmode="lin" valueType="num">
                                      <p:cBhvr>
                                        <p:cTn id="38" dur="1000" fill="hold"/>
                                        <p:tgtEl>
                                          <p:spTgt spid="6">
                                            <p:txEl>
                                              <p:pRg st="3" end="3"/>
                                            </p:txEl>
                                          </p:spTgt>
                                        </p:tgtEl>
                                        <p:attrNameLst>
                                          <p:attrName>style.rotation</p:attrName>
                                        </p:attrNameLst>
                                      </p:cBhvr>
                                      <p:tavLst>
                                        <p:tav tm="0">
                                          <p:val>
                                            <p:fltVal val="90"/>
                                          </p:val>
                                        </p:tav>
                                        <p:tav tm="100000">
                                          <p:val>
                                            <p:fltVal val="0"/>
                                          </p:val>
                                        </p:tav>
                                      </p:tavLst>
                                    </p:anim>
                                    <p:animEffect transition="in" filter="fade">
                                      <p:cBhvr>
                                        <p:cTn id="39" dur="1000"/>
                                        <p:tgtEl>
                                          <p:spTgt spid="6">
                                            <p:txEl>
                                              <p:pRg st="3" end="3"/>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1" presetClass="entr" presetSubtype="0" fill="hold" grpId="0" nodeType="clickEffect">
                                  <p:stCondLst>
                                    <p:cond delay="0"/>
                                  </p:stCondLst>
                                  <p:childTnLst>
                                    <p:set>
                                      <p:cBhvr>
                                        <p:cTn id="43" dur="1" fill="hold">
                                          <p:stCondLst>
                                            <p:cond delay="0"/>
                                          </p:stCondLst>
                                        </p:cTn>
                                        <p:tgtEl>
                                          <p:spTgt spid="6">
                                            <p:txEl>
                                              <p:pRg st="4" end="4"/>
                                            </p:txEl>
                                          </p:spTgt>
                                        </p:tgtEl>
                                        <p:attrNameLst>
                                          <p:attrName>style.visibility</p:attrName>
                                        </p:attrNameLst>
                                      </p:cBhvr>
                                      <p:to>
                                        <p:strVal val="visible"/>
                                      </p:to>
                                    </p:set>
                                    <p:anim calcmode="lin" valueType="num">
                                      <p:cBhvr>
                                        <p:cTn id="44" dur="1000" fill="hold"/>
                                        <p:tgtEl>
                                          <p:spTgt spid="6">
                                            <p:txEl>
                                              <p:pRg st="4" end="4"/>
                                            </p:txEl>
                                          </p:spTgt>
                                        </p:tgtEl>
                                        <p:attrNameLst>
                                          <p:attrName>ppt_w</p:attrName>
                                        </p:attrNameLst>
                                      </p:cBhvr>
                                      <p:tavLst>
                                        <p:tav tm="0">
                                          <p:val>
                                            <p:fltVal val="0"/>
                                          </p:val>
                                        </p:tav>
                                        <p:tav tm="100000">
                                          <p:val>
                                            <p:strVal val="#ppt_w"/>
                                          </p:val>
                                        </p:tav>
                                      </p:tavLst>
                                    </p:anim>
                                    <p:anim calcmode="lin" valueType="num">
                                      <p:cBhvr>
                                        <p:cTn id="45" dur="1000" fill="hold"/>
                                        <p:tgtEl>
                                          <p:spTgt spid="6">
                                            <p:txEl>
                                              <p:pRg st="4" end="4"/>
                                            </p:txEl>
                                          </p:spTgt>
                                        </p:tgtEl>
                                        <p:attrNameLst>
                                          <p:attrName>ppt_h</p:attrName>
                                        </p:attrNameLst>
                                      </p:cBhvr>
                                      <p:tavLst>
                                        <p:tav tm="0">
                                          <p:val>
                                            <p:fltVal val="0"/>
                                          </p:val>
                                        </p:tav>
                                        <p:tav tm="100000">
                                          <p:val>
                                            <p:strVal val="#ppt_h"/>
                                          </p:val>
                                        </p:tav>
                                      </p:tavLst>
                                    </p:anim>
                                    <p:anim calcmode="lin" valueType="num">
                                      <p:cBhvr>
                                        <p:cTn id="46" dur="1000" fill="hold"/>
                                        <p:tgtEl>
                                          <p:spTgt spid="6">
                                            <p:txEl>
                                              <p:pRg st="4" end="4"/>
                                            </p:txEl>
                                          </p:spTgt>
                                        </p:tgtEl>
                                        <p:attrNameLst>
                                          <p:attrName>style.rotation</p:attrName>
                                        </p:attrNameLst>
                                      </p:cBhvr>
                                      <p:tavLst>
                                        <p:tav tm="0">
                                          <p:val>
                                            <p:fltVal val="90"/>
                                          </p:val>
                                        </p:tav>
                                        <p:tav tm="100000">
                                          <p:val>
                                            <p:fltVal val="0"/>
                                          </p:val>
                                        </p:tav>
                                      </p:tavLst>
                                    </p:anim>
                                    <p:animEffect transition="in" filter="fade">
                                      <p:cBhvr>
                                        <p:cTn id="47" dur="1000"/>
                                        <p:tgtEl>
                                          <p:spTgt spid="6">
                                            <p:txEl>
                                              <p:pRg st="4" end="4"/>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31" presetClass="entr" presetSubtype="0" fill="hold" grpId="0" nodeType="clickEffect">
                                  <p:stCondLst>
                                    <p:cond delay="0"/>
                                  </p:stCondLst>
                                  <p:childTnLst>
                                    <p:set>
                                      <p:cBhvr>
                                        <p:cTn id="51" dur="1" fill="hold">
                                          <p:stCondLst>
                                            <p:cond delay="0"/>
                                          </p:stCondLst>
                                        </p:cTn>
                                        <p:tgtEl>
                                          <p:spTgt spid="6">
                                            <p:txEl>
                                              <p:pRg st="5" end="5"/>
                                            </p:txEl>
                                          </p:spTgt>
                                        </p:tgtEl>
                                        <p:attrNameLst>
                                          <p:attrName>style.visibility</p:attrName>
                                        </p:attrNameLst>
                                      </p:cBhvr>
                                      <p:to>
                                        <p:strVal val="visible"/>
                                      </p:to>
                                    </p:set>
                                    <p:anim calcmode="lin" valueType="num">
                                      <p:cBhvr>
                                        <p:cTn id="52" dur="1000" fill="hold"/>
                                        <p:tgtEl>
                                          <p:spTgt spid="6">
                                            <p:txEl>
                                              <p:pRg st="5" end="5"/>
                                            </p:txEl>
                                          </p:spTgt>
                                        </p:tgtEl>
                                        <p:attrNameLst>
                                          <p:attrName>ppt_w</p:attrName>
                                        </p:attrNameLst>
                                      </p:cBhvr>
                                      <p:tavLst>
                                        <p:tav tm="0">
                                          <p:val>
                                            <p:fltVal val="0"/>
                                          </p:val>
                                        </p:tav>
                                        <p:tav tm="100000">
                                          <p:val>
                                            <p:strVal val="#ppt_w"/>
                                          </p:val>
                                        </p:tav>
                                      </p:tavLst>
                                    </p:anim>
                                    <p:anim calcmode="lin" valueType="num">
                                      <p:cBhvr>
                                        <p:cTn id="53" dur="1000" fill="hold"/>
                                        <p:tgtEl>
                                          <p:spTgt spid="6">
                                            <p:txEl>
                                              <p:pRg st="5" end="5"/>
                                            </p:txEl>
                                          </p:spTgt>
                                        </p:tgtEl>
                                        <p:attrNameLst>
                                          <p:attrName>ppt_h</p:attrName>
                                        </p:attrNameLst>
                                      </p:cBhvr>
                                      <p:tavLst>
                                        <p:tav tm="0">
                                          <p:val>
                                            <p:fltVal val="0"/>
                                          </p:val>
                                        </p:tav>
                                        <p:tav tm="100000">
                                          <p:val>
                                            <p:strVal val="#ppt_h"/>
                                          </p:val>
                                        </p:tav>
                                      </p:tavLst>
                                    </p:anim>
                                    <p:anim calcmode="lin" valueType="num">
                                      <p:cBhvr>
                                        <p:cTn id="54" dur="1000" fill="hold"/>
                                        <p:tgtEl>
                                          <p:spTgt spid="6">
                                            <p:txEl>
                                              <p:pRg st="5" end="5"/>
                                            </p:txEl>
                                          </p:spTgt>
                                        </p:tgtEl>
                                        <p:attrNameLst>
                                          <p:attrName>style.rotation</p:attrName>
                                        </p:attrNameLst>
                                      </p:cBhvr>
                                      <p:tavLst>
                                        <p:tav tm="0">
                                          <p:val>
                                            <p:fltVal val="90"/>
                                          </p:val>
                                        </p:tav>
                                        <p:tav tm="100000">
                                          <p:val>
                                            <p:fltVal val="0"/>
                                          </p:val>
                                        </p:tav>
                                      </p:tavLst>
                                    </p:anim>
                                    <p:animEffect transition="in" filter="fade">
                                      <p:cBhvr>
                                        <p:cTn id="55" dur="1000"/>
                                        <p:tgtEl>
                                          <p:spTgt spid="6">
                                            <p:txEl>
                                              <p:pRg st="5" end="5"/>
                                            </p:txEl>
                                          </p:spTgt>
                                        </p:tgtEl>
                                      </p:cBhvr>
                                    </p:animEffect>
                                  </p:childTnLst>
                                </p:cTn>
                              </p:par>
                            </p:childTnLst>
                          </p:cTn>
                        </p:par>
                      </p:childTnLst>
                    </p:cTn>
                  </p:par>
                  <p:par>
                    <p:cTn id="56" fill="hold">
                      <p:stCondLst>
                        <p:cond delay="indefinite"/>
                      </p:stCondLst>
                      <p:childTnLst>
                        <p:par>
                          <p:cTn id="57" fill="hold">
                            <p:stCondLst>
                              <p:cond delay="0"/>
                            </p:stCondLst>
                            <p:childTnLst>
                              <p:par>
                                <p:cTn id="58" presetID="31" presetClass="entr" presetSubtype="0" fill="hold" grpId="0" nodeType="clickEffect">
                                  <p:stCondLst>
                                    <p:cond delay="0"/>
                                  </p:stCondLst>
                                  <p:childTnLst>
                                    <p:set>
                                      <p:cBhvr>
                                        <p:cTn id="59" dur="1" fill="hold">
                                          <p:stCondLst>
                                            <p:cond delay="0"/>
                                          </p:stCondLst>
                                        </p:cTn>
                                        <p:tgtEl>
                                          <p:spTgt spid="6">
                                            <p:txEl>
                                              <p:pRg st="6" end="6"/>
                                            </p:txEl>
                                          </p:spTgt>
                                        </p:tgtEl>
                                        <p:attrNameLst>
                                          <p:attrName>style.visibility</p:attrName>
                                        </p:attrNameLst>
                                      </p:cBhvr>
                                      <p:to>
                                        <p:strVal val="visible"/>
                                      </p:to>
                                    </p:set>
                                    <p:anim calcmode="lin" valueType="num">
                                      <p:cBhvr>
                                        <p:cTn id="60" dur="1000" fill="hold"/>
                                        <p:tgtEl>
                                          <p:spTgt spid="6">
                                            <p:txEl>
                                              <p:pRg st="6" end="6"/>
                                            </p:txEl>
                                          </p:spTgt>
                                        </p:tgtEl>
                                        <p:attrNameLst>
                                          <p:attrName>ppt_w</p:attrName>
                                        </p:attrNameLst>
                                      </p:cBhvr>
                                      <p:tavLst>
                                        <p:tav tm="0">
                                          <p:val>
                                            <p:fltVal val="0"/>
                                          </p:val>
                                        </p:tav>
                                        <p:tav tm="100000">
                                          <p:val>
                                            <p:strVal val="#ppt_w"/>
                                          </p:val>
                                        </p:tav>
                                      </p:tavLst>
                                    </p:anim>
                                    <p:anim calcmode="lin" valueType="num">
                                      <p:cBhvr>
                                        <p:cTn id="61" dur="1000" fill="hold"/>
                                        <p:tgtEl>
                                          <p:spTgt spid="6">
                                            <p:txEl>
                                              <p:pRg st="6" end="6"/>
                                            </p:txEl>
                                          </p:spTgt>
                                        </p:tgtEl>
                                        <p:attrNameLst>
                                          <p:attrName>ppt_h</p:attrName>
                                        </p:attrNameLst>
                                      </p:cBhvr>
                                      <p:tavLst>
                                        <p:tav tm="0">
                                          <p:val>
                                            <p:fltVal val="0"/>
                                          </p:val>
                                        </p:tav>
                                        <p:tav tm="100000">
                                          <p:val>
                                            <p:strVal val="#ppt_h"/>
                                          </p:val>
                                        </p:tav>
                                      </p:tavLst>
                                    </p:anim>
                                    <p:anim calcmode="lin" valueType="num">
                                      <p:cBhvr>
                                        <p:cTn id="62" dur="1000" fill="hold"/>
                                        <p:tgtEl>
                                          <p:spTgt spid="6">
                                            <p:txEl>
                                              <p:pRg st="6" end="6"/>
                                            </p:txEl>
                                          </p:spTgt>
                                        </p:tgtEl>
                                        <p:attrNameLst>
                                          <p:attrName>style.rotation</p:attrName>
                                        </p:attrNameLst>
                                      </p:cBhvr>
                                      <p:tavLst>
                                        <p:tav tm="0">
                                          <p:val>
                                            <p:fltVal val="90"/>
                                          </p:val>
                                        </p:tav>
                                        <p:tav tm="100000">
                                          <p:val>
                                            <p:fltVal val="0"/>
                                          </p:val>
                                        </p:tav>
                                      </p:tavLst>
                                    </p:anim>
                                    <p:animEffect transition="in" filter="fade">
                                      <p:cBhvr>
                                        <p:cTn id="63" dur="1000"/>
                                        <p:tgtEl>
                                          <p:spTgt spid="6">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40" name="Rectangle 1039">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248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1381E32E-69B7-0CC1-DB4F-B460FA08D310}"/>
              </a:ext>
            </a:extLst>
          </p:cNvPr>
          <p:cNvSpPr txBox="1"/>
          <p:nvPr/>
        </p:nvSpPr>
        <p:spPr>
          <a:xfrm>
            <a:off x="9093496" y="618681"/>
            <a:ext cx="2613872" cy="4794567"/>
          </a:xfrm>
          <a:prstGeom prst="rect">
            <a:avLst/>
          </a:prstGeom>
        </p:spPr>
        <p:txBody>
          <a:bodyPr vert="horz" lIns="91440" tIns="45720" rIns="91440" bIns="45720" rtlCol="0" anchor="ctr">
            <a:normAutofit/>
          </a:bodyPr>
          <a:lstStyle/>
          <a:p>
            <a:pPr defTabSz="914400">
              <a:lnSpc>
                <a:spcPct val="90000"/>
              </a:lnSpc>
              <a:spcBef>
                <a:spcPct val="0"/>
              </a:spcBef>
              <a:spcAft>
                <a:spcPts val="600"/>
              </a:spcAft>
            </a:pPr>
            <a:r>
              <a:rPr lang="en-US" sz="4400" b="1" dirty="0">
                <a:solidFill>
                  <a:srgbClr val="FFFFFF"/>
                </a:solidFill>
                <a:latin typeface="+mj-lt"/>
                <a:ea typeface="+mj-ea"/>
                <a:cs typeface="+mj-cs"/>
              </a:rPr>
              <a:t>Questions</a:t>
            </a:r>
          </a:p>
        </p:txBody>
      </p:sp>
      <p:sp>
        <p:nvSpPr>
          <p:cNvPr id="1042"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Call for Speaker Questions! | Developmental Disability Day (DDDay)">
            <a:extLst>
              <a:ext uri="{FF2B5EF4-FFF2-40B4-BE49-F238E27FC236}">
                <a16:creationId xmlns:a16="http://schemas.microsoft.com/office/drawing/2014/main" id="{8A1A6B27-986D-54B8-5E41-583DC64E844B}"/>
              </a:ext>
            </a:extLst>
          </p:cNvPr>
          <p:cNvPicPr>
            <a:picLocks noGrp="1" noChangeAspect="1" noChangeArrowheads="1"/>
          </p:cNvPicPr>
          <p:nvPr>
            <p:ph idx="1"/>
          </p:nvPr>
        </p:nvPicPr>
        <p:blipFill rotWithShape="1">
          <a:blip r:embed="rId3">
            <a:extLst>
              <a:ext uri="{28A0092B-C50C-407E-A947-70E740481C1C}">
                <a14:useLocalDpi xmlns:a14="http://schemas.microsoft.com/office/drawing/2010/main" val="0"/>
              </a:ext>
            </a:extLst>
          </a:blip>
          <a:srcRect l="5124" r="8228"/>
          <a:stretch/>
        </p:blipFill>
        <p:spPr bwMode="auto">
          <a:xfrm>
            <a:off x="976251" y="942538"/>
            <a:ext cx="7163222" cy="4808332"/>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4186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97291E8-5195-4F47-8F98-0B6EF5B79B59}"/>
              </a:ext>
            </a:extLst>
          </p:cNvPr>
          <p:cNvSpPr/>
          <p:nvPr/>
        </p:nvSpPr>
        <p:spPr>
          <a:xfrm>
            <a:off x="1002323" y="2916452"/>
            <a:ext cx="5131276" cy="369332"/>
          </a:xfrm>
          <a:prstGeom prst="rect">
            <a:avLst/>
          </a:prstGeom>
        </p:spPr>
        <p:txBody>
          <a:bodyPr wrap="none">
            <a:spAutoFit/>
          </a:bodyPr>
          <a:lstStyle/>
          <a:p>
            <a:r>
              <a:rPr lang="en-US" dirty="0"/>
              <a:t>https://www.youtube.com/watch?v=8wem8wzU5zw</a:t>
            </a:r>
          </a:p>
        </p:txBody>
      </p:sp>
      <p:sp>
        <p:nvSpPr>
          <p:cNvPr id="3" name="Rectangle 2">
            <a:extLst>
              <a:ext uri="{FF2B5EF4-FFF2-40B4-BE49-F238E27FC236}">
                <a16:creationId xmlns:a16="http://schemas.microsoft.com/office/drawing/2014/main" id="{BD40543E-B9C2-401E-A2C9-8B0C3E2971DF}"/>
              </a:ext>
            </a:extLst>
          </p:cNvPr>
          <p:cNvSpPr/>
          <p:nvPr/>
        </p:nvSpPr>
        <p:spPr>
          <a:xfrm>
            <a:off x="1002323" y="4350370"/>
            <a:ext cx="6169450" cy="369332"/>
          </a:xfrm>
          <a:prstGeom prst="rect">
            <a:avLst/>
          </a:prstGeom>
        </p:spPr>
        <p:txBody>
          <a:bodyPr wrap="square">
            <a:spAutoFit/>
          </a:bodyPr>
          <a:lstStyle/>
          <a:p>
            <a:r>
              <a:rPr lang="en-US" dirty="0"/>
              <a:t>https://www.youtube.com/watch?v=4JYyHa03x-U</a:t>
            </a:r>
          </a:p>
        </p:txBody>
      </p:sp>
      <p:sp>
        <p:nvSpPr>
          <p:cNvPr id="4" name="Rectangle 3">
            <a:extLst>
              <a:ext uri="{FF2B5EF4-FFF2-40B4-BE49-F238E27FC236}">
                <a16:creationId xmlns:a16="http://schemas.microsoft.com/office/drawing/2014/main" id="{0A389310-D5B4-4658-A6AE-4D8B8238CCF0}"/>
              </a:ext>
            </a:extLst>
          </p:cNvPr>
          <p:cNvSpPr/>
          <p:nvPr/>
        </p:nvSpPr>
        <p:spPr>
          <a:xfrm>
            <a:off x="1002323" y="1922494"/>
            <a:ext cx="7442430" cy="646331"/>
          </a:xfrm>
          <a:prstGeom prst="rect">
            <a:avLst/>
          </a:prstGeom>
        </p:spPr>
        <p:txBody>
          <a:bodyPr wrap="square">
            <a:spAutoFit/>
          </a:bodyPr>
          <a:lstStyle/>
          <a:p>
            <a:r>
              <a:rPr lang="en-US" dirty="0"/>
              <a:t>https://www.cbsnews.com/video/teen-dating-violence-a-survivor-shares-her-story/#x</a:t>
            </a:r>
          </a:p>
        </p:txBody>
      </p:sp>
      <p:sp>
        <p:nvSpPr>
          <p:cNvPr id="5" name="Rectangle 4">
            <a:extLst>
              <a:ext uri="{FF2B5EF4-FFF2-40B4-BE49-F238E27FC236}">
                <a16:creationId xmlns:a16="http://schemas.microsoft.com/office/drawing/2014/main" id="{C61B0FF3-9DA0-4F8A-BD2F-BB90C9B2891F}"/>
              </a:ext>
            </a:extLst>
          </p:cNvPr>
          <p:cNvSpPr/>
          <p:nvPr/>
        </p:nvSpPr>
        <p:spPr>
          <a:xfrm>
            <a:off x="1002323" y="3633411"/>
            <a:ext cx="5130828" cy="369332"/>
          </a:xfrm>
          <a:prstGeom prst="rect">
            <a:avLst/>
          </a:prstGeom>
        </p:spPr>
        <p:txBody>
          <a:bodyPr wrap="none">
            <a:spAutoFit/>
          </a:bodyPr>
          <a:lstStyle/>
          <a:p>
            <a:r>
              <a:rPr lang="en-US" dirty="0"/>
              <a:t>https://www.youtube.com/watch?v=He1pu4VwKdM</a:t>
            </a:r>
          </a:p>
        </p:txBody>
      </p:sp>
      <p:sp>
        <p:nvSpPr>
          <p:cNvPr id="7" name="TextBox 6">
            <a:extLst>
              <a:ext uri="{FF2B5EF4-FFF2-40B4-BE49-F238E27FC236}">
                <a16:creationId xmlns:a16="http://schemas.microsoft.com/office/drawing/2014/main" id="{A06A7C5E-3F9E-5E65-11FF-AA3BF099474E}"/>
              </a:ext>
            </a:extLst>
          </p:cNvPr>
          <p:cNvSpPr txBox="1"/>
          <p:nvPr/>
        </p:nvSpPr>
        <p:spPr>
          <a:xfrm>
            <a:off x="481263" y="5107900"/>
            <a:ext cx="11229473" cy="1077218"/>
          </a:xfrm>
          <a:prstGeom prst="rect">
            <a:avLst/>
          </a:prstGeom>
          <a:noFill/>
        </p:spPr>
        <p:txBody>
          <a:bodyPr wrap="square">
            <a:spAutoFit/>
          </a:bodyPr>
          <a:lstStyle/>
          <a:p>
            <a:pPr marL="0" marR="0">
              <a:spcBef>
                <a:spcPts val="0"/>
              </a:spcBef>
              <a:spcAft>
                <a:spcPts val="0"/>
              </a:spcAft>
              <a:tabLst>
                <a:tab pos="2971800" algn="ctr"/>
                <a:tab pos="5943600" algn="r"/>
              </a:tabLst>
            </a:pPr>
            <a:r>
              <a:rPr lang="en-US" sz="1600" dirty="0">
                <a:effectLst/>
                <a:latin typeface="Tahoma" panose="020B0604030504040204" pitchFamily="34" charset="0"/>
                <a:ea typeface="Calibri" panose="020F0502020204030204" pitchFamily="34" charset="0"/>
                <a:cs typeface="Times New Roman" panose="02020603050405020304" pitchFamily="18" charset="0"/>
              </a:rPr>
              <a:t>This project was supported by Grant No. 2019-WE-AX-0009 awarded by the Office on Violence Against Women, U.S. Department of Justice.  The opinions, findings, conclusions, and recommendations expressed in this publication/program/exhibition are those of the author(s) and do not necessarily reflect the views of the Department of Justice, Office on Violence Against Women.</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DCD9D36B-A881-7A10-71D1-1C7EF0131EBE}"/>
              </a:ext>
            </a:extLst>
          </p:cNvPr>
          <p:cNvSpPr txBox="1"/>
          <p:nvPr/>
        </p:nvSpPr>
        <p:spPr>
          <a:xfrm>
            <a:off x="1002323" y="546100"/>
            <a:ext cx="8548077" cy="923330"/>
          </a:xfrm>
          <a:prstGeom prst="rect">
            <a:avLst/>
          </a:prstGeom>
          <a:noFill/>
        </p:spPr>
        <p:txBody>
          <a:bodyPr wrap="square" rtlCol="0">
            <a:spAutoFit/>
          </a:bodyPr>
          <a:lstStyle/>
          <a:p>
            <a:pPr algn="ctr"/>
            <a:r>
              <a:rPr lang="en-US" sz="5400" dirty="0"/>
              <a:t>Videos</a:t>
            </a:r>
          </a:p>
        </p:txBody>
      </p:sp>
    </p:spTree>
    <p:extLst>
      <p:ext uri="{BB962C8B-B14F-4D97-AF65-F5344CB8AC3E}">
        <p14:creationId xmlns:p14="http://schemas.microsoft.com/office/powerpoint/2010/main" val="1875055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Rectangle 43">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Rectangle 45">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371599" y="294538"/>
            <a:ext cx="9895951" cy="1033669"/>
          </a:xfrm>
        </p:spPr>
        <p:txBody>
          <a:bodyPr>
            <a:normAutofit/>
          </a:bodyPr>
          <a:lstStyle/>
          <a:p>
            <a:r>
              <a:rPr lang="en-US" sz="4000" b="1" dirty="0">
                <a:solidFill>
                  <a:srgbClr val="FFFFFF"/>
                </a:solidFill>
                <a:latin typeface="Tahoma" panose="020B0604030504040204" pitchFamily="34" charset="0"/>
              </a:rPr>
              <a:t>Learning Objectives</a:t>
            </a:r>
            <a:r>
              <a:rPr lang="en-US" sz="4000" dirty="0">
                <a:solidFill>
                  <a:srgbClr val="FFFFFF"/>
                </a:solidFill>
                <a:latin typeface="Tahoma" panose="020B0604030504040204" pitchFamily="34" charset="0"/>
              </a:rPr>
              <a:t>​</a:t>
            </a:r>
            <a:endParaRPr lang="en-US" sz="4000" dirty="0">
              <a:solidFill>
                <a:srgbClr val="FFFFFF"/>
              </a:solidFill>
            </a:endParaRPr>
          </a:p>
        </p:txBody>
      </p:sp>
      <p:sp>
        <p:nvSpPr>
          <p:cNvPr id="3" name="Content Placeholder 2"/>
          <p:cNvSpPr>
            <a:spLocks noGrp="1"/>
          </p:cNvSpPr>
          <p:nvPr>
            <p:ph idx="1"/>
          </p:nvPr>
        </p:nvSpPr>
        <p:spPr>
          <a:xfrm>
            <a:off x="1144532" y="2186508"/>
            <a:ext cx="9902935" cy="4966030"/>
          </a:xfrm>
        </p:spPr>
        <p:txBody>
          <a:bodyPr anchor="ctr">
            <a:normAutofit fontScale="92500" lnSpcReduction="10000"/>
          </a:bodyPr>
          <a:lstStyle/>
          <a:p>
            <a:pPr fontAlgn="base"/>
            <a:r>
              <a:rPr lang="en-US" sz="3200" dirty="0">
                <a:latin typeface="Tahoma" panose="020B0604030504040204" pitchFamily="34" charset="0"/>
              </a:rPr>
              <a:t>Identify indicators of adolescent and young adult dating violence</a:t>
            </a:r>
          </a:p>
          <a:p>
            <a:pPr marL="0" indent="0" fontAlgn="base">
              <a:buNone/>
            </a:pPr>
            <a:endParaRPr lang="en-US" sz="3200" dirty="0">
              <a:latin typeface="Tahoma" panose="020B0604030504040204" pitchFamily="34" charset="0"/>
            </a:endParaRPr>
          </a:p>
          <a:p>
            <a:pPr fontAlgn="base"/>
            <a:r>
              <a:rPr lang="en-US" sz="3200" dirty="0">
                <a:latin typeface="Tahoma" panose="020B0604030504040204" pitchFamily="34" charset="0"/>
              </a:rPr>
              <a:t>Learn about stalking in adolescent/young adult dating violence </a:t>
            </a:r>
          </a:p>
          <a:p>
            <a:pPr fontAlgn="base"/>
            <a:endParaRPr lang="en-US" sz="3200" dirty="0">
              <a:latin typeface="Tahoma" panose="020B0604030504040204" pitchFamily="34" charset="0"/>
            </a:endParaRPr>
          </a:p>
          <a:p>
            <a:pPr fontAlgn="base"/>
            <a:r>
              <a:rPr lang="en-US" sz="3200" dirty="0">
                <a:latin typeface="Arial" panose="020B0604020202020204" pitchFamily="34" charset="0"/>
              </a:rPr>
              <a:t>Identify next steps after responding to an adolescent/young adult dating violence situation</a:t>
            </a:r>
          </a:p>
          <a:p>
            <a:pPr fontAlgn="base"/>
            <a:endParaRPr lang="en-US" sz="3200" dirty="0">
              <a:latin typeface="Arial" panose="020B0604020202020204" pitchFamily="34" charset="0"/>
            </a:endParaRPr>
          </a:p>
          <a:p>
            <a:pPr fontAlgn="base"/>
            <a:r>
              <a:rPr lang="en-US" sz="3200" dirty="0">
                <a:latin typeface="Arial" panose="020B0604020202020204" pitchFamily="34" charset="0"/>
              </a:rPr>
              <a:t>Learn about heteronormativity in adolescent/young adult dating violence </a:t>
            </a:r>
          </a:p>
          <a:p>
            <a:pPr fontAlgn="base"/>
            <a:endParaRPr lang="en-US" sz="2000" dirty="0">
              <a:latin typeface="Arial" panose="020B0604020202020204" pitchFamily="34" charset="0"/>
            </a:endParaRPr>
          </a:p>
          <a:p>
            <a:endParaRPr lang="en-US" sz="2000" dirty="0"/>
          </a:p>
        </p:txBody>
      </p:sp>
    </p:spTree>
    <p:extLst>
      <p:ext uri="{BB962C8B-B14F-4D97-AF65-F5344CB8AC3E}">
        <p14:creationId xmlns:p14="http://schemas.microsoft.com/office/powerpoint/2010/main" val="18615010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 calcmode="lin" valueType="num">
                                      <p:cBhvr additive="base">
                                        <p:cTn id="18"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 calcmode="lin" valueType="num">
                                      <p:cBhvr additive="base">
                                        <p:cTn id="30"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3139" y="369888"/>
            <a:ext cx="9372600" cy="1325563"/>
          </a:xfrm>
        </p:spPr>
        <p:txBody>
          <a:bodyPr/>
          <a:lstStyle/>
          <a:p>
            <a:r>
              <a:rPr lang="en-US" b="1" dirty="0"/>
              <a:t>Prevalence </a:t>
            </a:r>
          </a:p>
        </p:txBody>
      </p:sp>
      <p:sp>
        <p:nvSpPr>
          <p:cNvPr id="6" name="TextBox 5"/>
          <p:cNvSpPr txBox="1"/>
          <p:nvPr/>
        </p:nvSpPr>
        <p:spPr>
          <a:xfrm>
            <a:off x="1587488" y="1695451"/>
            <a:ext cx="7085025" cy="1200329"/>
          </a:xfrm>
          <a:prstGeom prst="rect">
            <a:avLst/>
          </a:prstGeom>
          <a:noFill/>
        </p:spPr>
        <p:txBody>
          <a:bodyPr wrap="square" rtlCol="0">
            <a:spAutoFit/>
          </a:bodyPr>
          <a:lstStyle/>
          <a:p>
            <a:r>
              <a:rPr lang="en-US" sz="3600" b="1" dirty="0"/>
              <a:t>What is Adolescent and Young Adult Violence? </a:t>
            </a:r>
          </a:p>
        </p:txBody>
      </p:sp>
      <p:sp>
        <p:nvSpPr>
          <p:cNvPr id="7" name="TextBox 6"/>
          <p:cNvSpPr txBox="1"/>
          <p:nvPr/>
        </p:nvSpPr>
        <p:spPr>
          <a:xfrm>
            <a:off x="2343937" y="3128962"/>
            <a:ext cx="5572125" cy="2862322"/>
          </a:xfrm>
          <a:prstGeom prst="rect">
            <a:avLst/>
          </a:prstGeom>
          <a:noFill/>
        </p:spPr>
        <p:txBody>
          <a:bodyPr wrap="square" rtlCol="0">
            <a:spAutoFit/>
          </a:bodyPr>
          <a:lstStyle/>
          <a:p>
            <a:pPr marL="285750" indent="-285750">
              <a:buFont typeface="Arial" panose="020B0604020202020204" pitchFamily="34" charset="0"/>
              <a:buChar char="•"/>
            </a:pPr>
            <a:r>
              <a:rPr lang="en-US" sz="3600" dirty="0"/>
              <a:t>Physical Violence and Abuse</a:t>
            </a:r>
          </a:p>
          <a:p>
            <a:pPr marL="285750" indent="-285750">
              <a:buFont typeface="Arial" panose="020B0604020202020204" pitchFamily="34" charset="0"/>
              <a:buChar char="•"/>
            </a:pPr>
            <a:r>
              <a:rPr lang="en-US" sz="3600" dirty="0"/>
              <a:t>Sexual Violence and Abuse </a:t>
            </a:r>
          </a:p>
          <a:p>
            <a:pPr marL="285750" indent="-285750">
              <a:buFont typeface="Arial" panose="020B0604020202020204" pitchFamily="34" charset="0"/>
              <a:buChar char="•"/>
            </a:pPr>
            <a:r>
              <a:rPr lang="en-US" sz="3600" dirty="0"/>
              <a:t>Stalking</a:t>
            </a:r>
          </a:p>
          <a:p>
            <a:pPr marL="285750" indent="-285750">
              <a:buFont typeface="Arial" panose="020B0604020202020204" pitchFamily="34" charset="0"/>
              <a:buChar char="•"/>
            </a:pPr>
            <a:r>
              <a:rPr lang="en-US" sz="3600" dirty="0"/>
              <a:t>Psychological abuse </a:t>
            </a:r>
          </a:p>
        </p:txBody>
      </p:sp>
    </p:spTree>
    <p:extLst>
      <p:ext uri="{BB962C8B-B14F-4D97-AF65-F5344CB8AC3E}">
        <p14:creationId xmlns:p14="http://schemas.microsoft.com/office/powerpoint/2010/main" val="16866170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 calcmode="lin" valueType="num">
                                      <p:cBhvr additive="base">
                                        <p:cTn id="1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7">
                                            <p:txEl>
                                              <p:pRg st="1" end="1"/>
                                            </p:txEl>
                                          </p:spTgt>
                                        </p:tgtEl>
                                        <p:attrNameLst>
                                          <p:attrName>style.visibility</p:attrName>
                                        </p:attrNameLst>
                                      </p:cBhvr>
                                      <p:to>
                                        <p:strVal val="visible"/>
                                      </p:to>
                                    </p:set>
                                    <p:anim calcmode="lin" valueType="num">
                                      <p:cBhvr additive="base">
                                        <p:cTn id="23" dur="500" fill="hold"/>
                                        <p:tgtEl>
                                          <p:spTgt spid="7">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7">
                                            <p:txEl>
                                              <p:pRg st="2" end="2"/>
                                            </p:txEl>
                                          </p:spTgt>
                                        </p:tgtEl>
                                        <p:attrNameLst>
                                          <p:attrName>style.visibility</p:attrName>
                                        </p:attrNameLst>
                                      </p:cBhvr>
                                      <p:to>
                                        <p:strVal val="visible"/>
                                      </p:to>
                                    </p:set>
                                    <p:anim calcmode="lin" valueType="num">
                                      <p:cBhvr additive="base">
                                        <p:cTn id="29" dur="500" fill="hold"/>
                                        <p:tgtEl>
                                          <p:spTgt spid="7">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7">
                                            <p:txEl>
                                              <p:pRg st="3" end="3"/>
                                            </p:txEl>
                                          </p:spTgt>
                                        </p:tgtEl>
                                        <p:attrNameLst>
                                          <p:attrName>style.visibility</p:attrName>
                                        </p:attrNameLst>
                                      </p:cBhvr>
                                      <p:to>
                                        <p:strVal val="visible"/>
                                      </p:to>
                                    </p:set>
                                    <p:anim calcmode="lin" valueType="num">
                                      <p:cBhvr additive="base">
                                        <p:cTn id="35"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9">
            <a:extLst>
              <a:ext uri="{FF2B5EF4-FFF2-40B4-BE49-F238E27FC236}">
                <a16:creationId xmlns:a16="http://schemas.microsoft.com/office/drawing/2014/main" id="{AB8C311F-7253-4AED-9701-7FC0708C41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E2384209-CB15-4CDF-9D31-C44FD9A3F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2666617" y="-2666188"/>
            <a:ext cx="6858000" cy="12191233"/>
          </a:xfrm>
          <a:prstGeom prst="rect">
            <a:avLst/>
          </a:prstGeom>
          <a:gradFill>
            <a:gsLst>
              <a:gs pos="8000">
                <a:schemeClr val="accent1"/>
              </a:gs>
              <a:gs pos="100000">
                <a:schemeClr val="accent1">
                  <a:lumMod val="5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633B3B5-CC90-43F0-8714-D31D1F3F02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2311" y="0"/>
            <a:ext cx="9070846" cy="6857572"/>
          </a:xfrm>
          <a:prstGeom prst="rect">
            <a:avLst/>
          </a:prstGeom>
          <a:gradFill>
            <a:gsLst>
              <a:gs pos="8000">
                <a:srgbClr val="000000">
                  <a:alpha val="52000"/>
                </a:srgbClr>
              </a:gs>
              <a:gs pos="100000">
                <a:schemeClr val="accent1"/>
              </a:gs>
            </a:gsLst>
            <a:lin ang="4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A8D57A06-A426-446D-B02C-A2DC6B62E4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3649491" y="-1685840"/>
            <a:ext cx="4894564" cy="12193546"/>
          </a:xfrm>
          <a:prstGeom prst="rect">
            <a:avLst/>
          </a:prstGeom>
          <a:gradFill>
            <a:gsLst>
              <a:gs pos="0">
                <a:schemeClr val="accent5">
                  <a:lumMod val="60000"/>
                  <a:lumOff val="40000"/>
                  <a:alpha val="0"/>
                </a:schemeClr>
              </a:gs>
              <a:gs pos="100000">
                <a:srgbClr val="000000">
                  <a:alpha val="46000"/>
                </a:srgbClr>
              </a:gs>
            </a:gsLst>
            <a:lin ang="1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124200" y="457200"/>
            <a:ext cx="5943600" cy="5943600"/>
          </a:xfrm>
          <a:prstGeom prst="rect">
            <a:avLst/>
          </a:prstGeom>
        </p:spPr>
      </p:pic>
      <p:sp>
        <p:nvSpPr>
          <p:cNvPr id="4" name="TextBox 3"/>
          <p:cNvSpPr txBox="1"/>
          <p:nvPr/>
        </p:nvSpPr>
        <p:spPr>
          <a:xfrm>
            <a:off x="3271838" y="2800350"/>
            <a:ext cx="22860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3491066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3539264" y="1148757"/>
            <a:ext cx="4319588" cy="1325563"/>
          </a:xfrm>
        </p:spPr>
        <p:txBody>
          <a:bodyPr/>
          <a:lstStyle/>
          <a:p>
            <a:r>
              <a:rPr lang="en-US" b="1" dirty="0"/>
              <a:t>	</a:t>
            </a:r>
          </a:p>
        </p:txBody>
      </p:sp>
      <p:pic>
        <p:nvPicPr>
          <p:cNvPr id="1028" name="Picture 4" descr="SUPPORT LGBTQ+ STUDENTS AND EDUCATORS - NEA EdJustice">
            <a:extLst>
              <a:ext uri="{FF2B5EF4-FFF2-40B4-BE49-F238E27FC236}">
                <a16:creationId xmlns:a16="http://schemas.microsoft.com/office/drawing/2014/main" id="{54E424E6-FE3C-44E8-9F1B-18457B21379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005840"/>
            <a:ext cx="7299960" cy="5144241"/>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a:extLst>
              <a:ext uri="{FF2B5EF4-FFF2-40B4-BE49-F238E27FC236}">
                <a16:creationId xmlns:a16="http://schemas.microsoft.com/office/drawing/2014/main" id="{B88C8673-907C-4B6B-A7D3-7D908BD3C715}"/>
              </a:ext>
            </a:extLst>
          </p:cNvPr>
          <p:cNvSpPr/>
          <p:nvPr/>
        </p:nvSpPr>
        <p:spPr>
          <a:xfrm>
            <a:off x="8503920" y="2026920"/>
            <a:ext cx="2464180" cy="4524315"/>
          </a:xfrm>
          <a:prstGeom prst="rect">
            <a:avLst/>
          </a:prstGeom>
        </p:spPr>
        <p:txBody>
          <a:bodyPr wrap="square">
            <a:spAutoFit/>
          </a:bodyPr>
          <a:lstStyle/>
          <a:p>
            <a:r>
              <a:rPr lang="en-US" sz="3200" dirty="0"/>
              <a:t>LGBTQIA+ individuals are incredibly diverse and come from all racial, ethnic and socio-economic backgrounds.</a:t>
            </a:r>
          </a:p>
        </p:txBody>
      </p:sp>
    </p:spTree>
    <p:extLst>
      <p:ext uri="{BB962C8B-B14F-4D97-AF65-F5344CB8AC3E}">
        <p14:creationId xmlns:p14="http://schemas.microsoft.com/office/powerpoint/2010/main" val="2848251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838200" y="365125"/>
            <a:ext cx="11479306" cy="1325563"/>
          </a:xfrm>
        </p:spPr>
        <p:txBody>
          <a:bodyPr/>
          <a:lstStyle/>
          <a:p>
            <a:r>
              <a:rPr lang="en-US" b="1" dirty="0"/>
              <a:t>	Barriers 	</a:t>
            </a:r>
          </a:p>
        </p:txBody>
      </p:sp>
      <p:sp>
        <p:nvSpPr>
          <p:cNvPr id="6" name="Content Placeholder 5"/>
          <p:cNvSpPr>
            <a:spLocks noGrp="1"/>
          </p:cNvSpPr>
          <p:nvPr>
            <p:ph idx="1"/>
          </p:nvPr>
        </p:nvSpPr>
        <p:spPr>
          <a:xfrm>
            <a:off x="1308847" y="2825750"/>
            <a:ext cx="6911228" cy="2403475"/>
          </a:xfrm>
        </p:spPr>
        <p:txBody>
          <a:bodyPr>
            <a:noAutofit/>
          </a:bodyPr>
          <a:lstStyle/>
          <a:p>
            <a:pPr lvl="1"/>
            <a:r>
              <a:rPr lang="en-US" sz="3200" dirty="0"/>
              <a:t>Parents/Family</a:t>
            </a:r>
          </a:p>
          <a:p>
            <a:pPr lvl="1"/>
            <a:r>
              <a:rPr lang="en-US" sz="3200" dirty="0"/>
              <a:t>Feelings </a:t>
            </a:r>
          </a:p>
          <a:p>
            <a:pPr lvl="1"/>
            <a:r>
              <a:rPr lang="en-US" sz="3200" dirty="0"/>
              <a:t>Stereotypes </a:t>
            </a:r>
          </a:p>
          <a:p>
            <a:pPr lvl="1"/>
            <a:r>
              <a:rPr lang="en-US" sz="3200" dirty="0"/>
              <a:t>Perception </a:t>
            </a:r>
          </a:p>
          <a:p>
            <a:pPr lvl="1"/>
            <a:r>
              <a:rPr lang="en-US" sz="3200" dirty="0"/>
              <a:t>Loss of independence </a:t>
            </a:r>
          </a:p>
        </p:txBody>
      </p:sp>
      <p:sp>
        <p:nvSpPr>
          <p:cNvPr id="7" name="TextBox 6"/>
          <p:cNvSpPr txBox="1"/>
          <p:nvPr/>
        </p:nvSpPr>
        <p:spPr>
          <a:xfrm>
            <a:off x="1048870" y="1628775"/>
            <a:ext cx="10094259" cy="1077218"/>
          </a:xfrm>
          <a:prstGeom prst="rect">
            <a:avLst/>
          </a:prstGeom>
          <a:noFill/>
        </p:spPr>
        <p:txBody>
          <a:bodyPr wrap="square" rtlCol="0">
            <a:spAutoFit/>
          </a:bodyPr>
          <a:lstStyle/>
          <a:p>
            <a:r>
              <a:rPr lang="en-US" sz="3200" b="1" dirty="0"/>
              <a:t>What prevents adolescent and young adults from reaching out for help: </a:t>
            </a:r>
          </a:p>
        </p:txBody>
      </p:sp>
    </p:spTree>
    <p:extLst>
      <p:ext uri="{BB962C8B-B14F-4D97-AF65-F5344CB8AC3E}">
        <p14:creationId xmlns:p14="http://schemas.microsoft.com/office/powerpoint/2010/main" val="2423597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 calcmode="lin" valueType="num">
                                      <p:cBhvr additive="base">
                                        <p:cTn id="1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6">
                                            <p:txEl>
                                              <p:pRg st="1" end="1"/>
                                            </p:txEl>
                                          </p:spTgt>
                                        </p:tgtEl>
                                        <p:attrNameLst>
                                          <p:attrName>style.visibility</p:attrName>
                                        </p:attrNameLst>
                                      </p:cBhvr>
                                      <p:to>
                                        <p:strVal val="visible"/>
                                      </p:to>
                                    </p:set>
                                    <p:anim calcmode="lin" valueType="num">
                                      <p:cBhvr additive="base">
                                        <p:cTn id="23"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anim calcmode="lin" valueType="num">
                                      <p:cBhvr additive="base">
                                        <p:cTn id="29"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anim calcmode="lin" valueType="num">
                                      <p:cBhvr additive="base">
                                        <p:cTn id="35"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6">
                                            <p:txEl>
                                              <p:pRg st="4" end="4"/>
                                            </p:txEl>
                                          </p:spTgt>
                                        </p:tgtEl>
                                        <p:attrNameLst>
                                          <p:attrName>style.visibility</p:attrName>
                                        </p:attrNameLst>
                                      </p:cBhvr>
                                      <p:to>
                                        <p:strVal val="visible"/>
                                      </p:to>
                                    </p:set>
                                    <p:anim calcmode="lin" valueType="num">
                                      <p:cBhvr additive="base">
                                        <p:cTn id="4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 name="Group 25">
            <a:extLst>
              <a:ext uri="{FF2B5EF4-FFF2-40B4-BE49-F238E27FC236}">
                <a16:creationId xmlns:a16="http://schemas.microsoft.com/office/drawing/2014/main" id="{0A18D471-708A-40E6-B998-65CD717785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6" cy="6858000"/>
            <a:chOff x="1" y="0"/>
            <a:chExt cx="12191996" cy="6858000"/>
          </a:xfrm>
        </p:grpSpPr>
        <p:sp>
          <p:nvSpPr>
            <p:cNvPr id="27" name="Rectangle 26">
              <a:extLst>
                <a:ext uri="{FF2B5EF4-FFF2-40B4-BE49-F238E27FC236}">
                  <a16:creationId xmlns:a16="http://schemas.microsoft.com/office/drawing/2014/main" id="{2BA89D80-A205-4952-A46F-A135B693B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tx1"/>
            </a:solidFill>
            <a:ln w="0">
              <a:noFill/>
              <a:prstDash val="solid"/>
              <a:round/>
              <a:headEnd/>
              <a:tailEnd/>
            </a:ln>
          </p:spPr>
          <p:txBody>
            <a:bodyPr rtlCol="0" anchor="ctr"/>
            <a:lstStyle/>
            <a:p>
              <a:pPr algn="ctr" defTabSz="457200"/>
              <a:endParaRPr lang="en-US" dirty="0">
                <a:solidFill>
                  <a:schemeClr val="tx1"/>
                </a:solidFill>
              </a:endParaRPr>
            </a:p>
          </p:txBody>
        </p:sp>
        <p:sp>
          <p:nvSpPr>
            <p:cNvPr id="28" name="Rectangle 27">
              <a:extLst>
                <a:ext uri="{FF2B5EF4-FFF2-40B4-BE49-F238E27FC236}">
                  <a16:creationId xmlns:a16="http://schemas.microsoft.com/office/drawing/2014/main" id="{FFF73490-1CDC-4DA0-A5DC-3F4139460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dirty="0">
                <a:solidFill>
                  <a:schemeClr val="tx1"/>
                </a:solidFill>
              </a:endParaRPr>
            </a:p>
          </p:txBody>
        </p:sp>
      </p:grpSp>
      <p:sp>
        <p:nvSpPr>
          <p:cNvPr id="2" name="Title 1"/>
          <p:cNvSpPr>
            <a:spLocks noGrp="1"/>
          </p:cNvSpPr>
          <p:nvPr>
            <p:ph type="title"/>
          </p:nvPr>
        </p:nvSpPr>
        <p:spPr>
          <a:xfrm>
            <a:off x="813480" y="889558"/>
            <a:ext cx="5282519" cy="4504620"/>
          </a:xfrm>
        </p:spPr>
        <p:txBody>
          <a:bodyPr vert="horz" lIns="91440" tIns="45720" rIns="91440" bIns="45720" rtlCol="0" anchor="ctr">
            <a:normAutofit/>
          </a:bodyPr>
          <a:lstStyle/>
          <a:p>
            <a:pPr algn="ctr"/>
            <a:r>
              <a:rPr lang="en-US" sz="8800" b="1" dirty="0">
                <a:solidFill>
                  <a:schemeClr val="bg1"/>
                </a:solidFill>
              </a:rPr>
              <a:t>Indicators</a:t>
            </a:r>
          </a:p>
        </p:txBody>
      </p:sp>
      <p:sp>
        <p:nvSpPr>
          <p:cNvPr id="3" name="Content Placeholder 2"/>
          <p:cNvSpPr>
            <a:spLocks noGrp="1"/>
          </p:cNvSpPr>
          <p:nvPr>
            <p:ph idx="1"/>
          </p:nvPr>
        </p:nvSpPr>
        <p:spPr>
          <a:xfrm>
            <a:off x="759604" y="5394178"/>
            <a:ext cx="5284040" cy="783686"/>
          </a:xfrm>
        </p:spPr>
        <p:txBody>
          <a:bodyPr vert="horz" lIns="91440" tIns="45720" rIns="91440" bIns="45720" rtlCol="0">
            <a:normAutofit/>
          </a:bodyPr>
          <a:lstStyle/>
          <a:p>
            <a:pPr marL="0" indent="0" algn="ctr">
              <a:buNone/>
            </a:pPr>
            <a:r>
              <a:rPr lang="en-US" sz="2000" b="1" dirty="0">
                <a:solidFill>
                  <a:schemeClr val="bg1"/>
                </a:solidFill>
              </a:rPr>
              <a:t>What are the </a:t>
            </a:r>
            <a:r>
              <a:rPr lang="en-US" sz="3200" b="1" dirty="0">
                <a:solidFill>
                  <a:schemeClr val="bg1"/>
                </a:solidFill>
              </a:rPr>
              <a:t>warning</a:t>
            </a:r>
            <a:r>
              <a:rPr lang="en-US" sz="2000" b="1" dirty="0">
                <a:solidFill>
                  <a:schemeClr val="bg1"/>
                </a:solidFill>
              </a:rPr>
              <a:t> signs? </a:t>
            </a:r>
          </a:p>
        </p:txBody>
      </p:sp>
      <p:sp>
        <p:nvSpPr>
          <p:cNvPr id="30" name="Freeform: Shape 29">
            <a:extLst>
              <a:ext uri="{FF2B5EF4-FFF2-40B4-BE49-F238E27FC236}">
                <a16:creationId xmlns:a16="http://schemas.microsoft.com/office/drawing/2014/main" id="{79D730AC-06E5-4840-86DF-F67855B1DB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174" y="0"/>
            <a:ext cx="5282519" cy="6858000"/>
          </a:xfrm>
          <a:custGeom>
            <a:avLst/>
            <a:gdLst>
              <a:gd name="connsiteX0" fmla="*/ 189795 w 5282519"/>
              <a:gd name="connsiteY0" fmla="*/ 0 h 6858000"/>
              <a:gd name="connsiteX1" fmla="*/ 5282519 w 5282519"/>
              <a:gd name="connsiteY1" fmla="*/ 0 h 6858000"/>
              <a:gd name="connsiteX2" fmla="*/ 5282519 w 5282519"/>
              <a:gd name="connsiteY2" fmla="*/ 6858000 h 6858000"/>
              <a:gd name="connsiteX3" fmla="*/ 189795 w 5282519"/>
              <a:gd name="connsiteY3" fmla="*/ 6858000 h 6858000"/>
              <a:gd name="connsiteX4" fmla="*/ 184756 w 5282519"/>
              <a:gd name="connsiteY4" fmla="*/ 6791325 h 6858000"/>
              <a:gd name="connsiteX5" fmla="*/ 176358 w 5282519"/>
              <a:gd name="connsiteY5" fmla="*/ 6735762 h 6858000"/>
              <a:gd name="connsiteX6" fmla="*/ 166281 w 5282519"/>
              <a:gd name="connsiteY6" fmla="*/ 6683375 h 6858000"/>
              <a:gd name="connsiteX7" fmla="*/ 149485 w 5282519"/>
              <a:gd name="connsiteY7" fmla="*/ 6640512 h 6858000"/>
              <a:gd name="connsiteX8" fmla="*/ 132689 w 5282519"/>
              <a:gd name="connsiteY8" fmla="*/ 6597650 h 6858000"/>
              <a:gd name="connsiteX9" fmla="*/ 112534 w 5282519"/>
              <a:gd name="connsiteY9" fmla="*/ 6561137 h 6858000"/>
              <a:gd name="connsiteX10" fmla="*/ 92379 w 5282519"/>
              <a:gd name="connsiteY10" fmla="*/ 6523037 h 6858000"/>
              <a:gd name="connsiteX11" fmla="*/ 73903 w 5282519"/>
              <a:gd name="connsiteY11" fmla="*/ 6488112 h 6858000"/>
              <a:gd name="connsiteX12" fmla="*/ 55427 w 5282519"/>
              <a:gd name="connsiteY12" fmla="*/ 6448425 h 6858000"/>
              <a:gd name="connsiteX13" fmla="*/ 38632 w 5282519"/>
              <a:gd name="connsiteY13" fmla="*/ 6407150 h 6858000"/>
              <a:gd name="connsiteX14" fmla="*/ 23515 w 5282519"/>
              <a:gd name="connsiteY14" fmla="*/ 6361112 h 6858000"/>
              <a:gd name="connsiteX15" fmla="*/ 11758 w 5282519"/>
              <a:gd name="connsiteY15" fmla="*/ 6311900 h 6858000"/>
              <a:gd name="connsiteX16" fmla="*/ 3359 w 5282519"/>
              <a:gd name="connsiteY16" fmla="*/ 6251575 h 6858000"/>
              <a:gd name="connsiteX17" fmla="*/ 0 w 5282519"/>
              <a:gd name="connsiteY17" fmla="*/ 6183312 h 6858000"/>
              <a:gd name="connsiteX18" fmla="*/ 3359 w 5282519"/>
              <a:gd name="connsiteY18" fmla="*/ 6113462 h 6858000"/>
              <a:gd name="connsiteX19" fmla="*/ 11758 w 5282519"/>
              <a:gd name="connsiteY19" fmla="*/ 6056312 h 6858000"/>
              <a:gd name="connsiteX20" fmla="*/ 23515 w 5282519"/>
              <a:gd name="connsiteY20" fmla="*/ 6003925 h 6858000"/>
              <a:gd name="connsiteX21" fmla="*/ 38632 w 5282519"/>
              <a:gd name="connsiteY21" fmla="*/ 5956300 h 6858000"/>
              <a:gd name="connsiteX22" fmla="*/ 55427 w 5282519"/>
              <a:gd name="connsiteY22" fmla="*/ 5915025 h 6858000"/>
              <a:gd name="connsiteX23" fmla="*/ 75583 w 5282519"/>
              <a:gd name="connsiteY23" fmla="*/ 5876925 h 6858000"/>
              <a:gd name="connsiteX24" fmla="*/ 95738 w 5282519"/>
              <a:gd name="connsiteY24" fmla="*/ 5840412 h 6858000"/>
              <a:gd name="connsiteX25" fmla="*/ 115893 w 5282519"/>
              <a:gd name="connsiteY25" fmla="*/ 5802312 h 6858000"/>
              <a:gd name="connsiteX26" fmla="*/ 134368 w 5282519"/>
              <a:gd name="connsiteY26" fmla="*/ 5762625 h 6858000"/>
              <a:gd name="connsiteX27" fmla="*/ 152844 w 5282519"/>
              <a:gd name="connsiteY27" fmla="*/ 5721350 h 6858000"/>
              <a:gd name="connsiteX28" fmla="*/ 167960 w 5282519"/>
              <a:gd name="connsiteY28" fmla="*/ 5675312 h 6858000"/>
              <a:gd name="connsiteX29" fmla="*/ 178038 w 5282519"/>
              <a:gd name="connsiteY29" fmla="*/ 5622925 h 6858000"/>
              <a:gd name="connsiteX30" fmla="*/ 188115 w 5282519"/>
              <a:gd name="connsiteY30" fmla="*/ 5562600 h 6858000"/>
              <a:gd name="connsiteX31" fmla="*/ 189795 w 5282519"/>
              <a:gd name="connsiteY31" fmla="*/ 5494337 h 6858000"/>
              <a:gd name="connsiteX32" fmla="*/ 188115 w 5282519"/>
              <a:gd name="connsiteY32" fmla="*/ 5426075 h 6858000"/>
              <a:gd name="connsiteX33" fmla="*/ 178038 w 5282519"/>
              <a:gd name="connsiteY33" fmla="*/ 5365750 h 6858000"/>
              <a:gd name="connsiteX34" fmla="*/ 167960 w 5282519"/>
              <a:gd name="connsiteY34" fmla="*/ 5313362 h 6858000"/>
              <a:gd name="connsiteX35" fmla="*/ 152844 w 5282519"/>
              <a:gd name="connsiteY35" fmla="*/ 5268912 h 6858000"/>
              <a:gd name="connsiteX36" fmla="*/ 134368 w 5282519"/>
              <a:gd name="connsiteY36" fmla="*/ 5226050 h 6858000"/>
              <a:gd name="connsiteX37" fmla="*/ 115893 w 5282519"/>
              <a:gd name="connsiteY37" fmla="*/ 5186362 h 6858000"/>
              <a:gd name="connsiteX38" fmla="*/ 95738 w 5282519"/>
              <a:gd name="connsiteY38" fmla="*/ 5149850 h 6858000"/>
              <a:gd name="connsiteX39" fmla="*/ 75583 w 5282519"/>
              <a:gd name="connsiteY39" fmla="*/ 5114925 h 6858000"/>
              <a:gd name="connsiteX40" fmla="*/ 55427 w 5282519"/>
              <a:gd name="connsiteY40" fmla="*/ 5075237 h 6858000"/>
              <a:gd name="connsiteX41" fmla="*/ 38632 w 5282519"/>
              <a:gd name="connsiteY41" fmla="*/ 5033962 h 6858000"/>
              <a:gd name="connsiteX42" fmla="*/ 23515 w 5282519"/>
              <a:gd name="connsiteY42" fmla="*/ 4987925 h 6858000"/>
              <a:gd name="connsiteX43" fmla="*/ 11758 w 5282519"/>
              <a:gd name="connsiteY43" fmla="*/ 4935537 h 6858000"/>
              <a:gd name="connsiteX44" fmla="*/ 3359 w 5282519"/>
              <a:gd name="connsiteY44" fmla="*/ 4875212 h 6858000"/>
              <a:gd name="connsiteX45" fmla="*/ 0 w 5282519"/>
              <a:gd name="connsiteY45" fmla="*/ 4806950 h 6858000"/>
              <a:gd name="connsiteX46" fmla="*/ 3359 w 5282519"/>
              <a:gd name="connsiteY46" fmla="*/ 4738687 h 6858000"/>
              <a:gd name="connsiteX47" fmla="*/ 11758 w 5282519"/>
              <a:gd name="connsiteY47" fmla="*/ 4678362 h 6858000"/>
              <a:gd name="connsiteX48" fmla="*/ 23515 w 5282519"/>
              <a:gd name="connsiteY48" fmla="*/ 4625975 h 6858000"/>
              <a:gd name="connsiteX49" fmla="*/ 38632 w 5282519"/>
              <a:gd name="connsiteY49" fmla="*/ 4579937 h 6858000"/>
              <a:gd name="connsiteX50" fmla="*/ 55427 w 5282519"/>
              <a:gd name="connsiteY50" fmla="*/ 4537075 h 6858000"/>
              <a:gd name="connsiteX51" fmla="*/ 75583 w 5282519"/>
              <a:gd name="connsiteY51" fmla="*/ 4498975 h 6858000"/>
              <a:gd name="connsiteX52" fmla="*/ 115893 w 5282519"/>
              <a:gd name="connsiteY52" fmla="*/ 4424362 h 6858000"/>
              <a:gd name="connsiteX53" fmla="*/ 134368 w 5282519"/>
              <a:gd name="connsiteY53" fmla="*/ 4386262 h 6858000"/>
              <a:gd name="connsiteX54" fmla="*/ 152844 w 5282519"/>
              <a:gd name="connsiteY54" fmla="*/ 4343400 h 6858000"/>
              <a:gd name="connsiteX55" fmla="*/ 167960 w 5282519"/>
              <a:gd name="connsiteY55" fmla="*/ 4297362 h 6858000"/>
              <a:gd name="connsiteX56" fmla="*/ 178038 w 5282519"/>
              <a:gd name="connsiteY56" fmla="*/ 4244975 h 6858000"/>
              <a:gd name="connsiteX57" fmla="*/ 188115 w 5282519"/>
              <a:gd name="connsiteY57" fmla="*/ 4186237 h 6858000"/>
              <a:gd name="connsiteX58" fmla="*/ 189795 w 5282519"/>
              <a:gd name="connsiteY58" fmla="*/ 4116387 h 6858000"/>
              <a:gd name="connsiteX59" fmla="*/ 188115 w 5282519"/>
              <a:gd name="connsiteY59" fmla="*/ 4048125 h 6858000"/>
              <a:gd name="connsiteX60" fmla="*/ 178038 w 5282519"/>
              <a:gd name="connsiteY60" fmla="*/ 3987800 h 6858000"/>
              <a:gd name="connsiteX61" fmla="*/ 167960 w 5282519"/>
              <a:gd name="connsiteY61" fmla="*/ 3935412 h 6858000"/>
              <a:gd name="connsiteX62" fmla="*/ 152844 w 5282519"/>
              <a:gd name="connsiteY62" fmla="*/ 3890962 h 6858000"/>
              <a:gd name="connsiteX63" fmla="*/ 134368 w 5282519"/>
              <a:gd name="connsiteY63" fmla="*/ 3848100 h 6858000"/>
              <a:gd name="connsiteX64" fmla="*/ 115893 w 5282519"/>
              <a:gd name="connsiteY64" fmla="*/ 3811587 h 6858000"/>
              <a:gd name="connsiteX65" fmla="*/ 75583 w 5282519"/>
              <a:gd name="connsiteY65" fmla="*/ 3736975 h 6858000"/>
              <a:gd name="connsiteX66" fmla="*/ 55427 w 5282519"/>
              <a:gd name="connsiteY66" fmla="*/ 3697287 h 6858000"/>
              <a:gd name="connsiteX67" fmla="*/ 38632 w 5282519"/>
              <a:gd name="connsiteY67" fmla="*/ 3656012 h 6858000"/>
              <a:gd name="connsiteX68" fmla="*/ 23515 w 5282519"/>
              <a:gd name="connsiteY68" fmla="*/ 3609975 h 6858000"/>
              <a:gd name="connsiteX69" fmla="*/ 11758 w 5282519"/>
              <a:gd name="connsiteY69" fmla="*/ 3557587 h 6858000"/>
              <a:gd name="connsiteX70" fmla="*/ 3359 w 5282519"/>
              <a:gd name="connsiteY70" fmla="*/ 3497262 h 6858000"/>
              <a:gd name="connsiteX71" fmla="*/ 0 w 5282519"/>
              <a:gd name="connsiteY71" fmla="*/ 3427412 h 6858000"/>
              <a:gd name="connsiteX72" fmla="*/ 3359 w 5282519"/>
              <a:gd name="connsiteY72" fmla="*/ 3360737 h 6858000"/>
              <a:gd name="connsiteX73" fmla="*/ 11758 w 5282519"/>
              <a:gd name="connsiteY73" fmla="*/ 3300412 h 6858000"/>
              <a:gd name="connsiteX74" fmla="*/ 23515 w 5282519"/>
              <a:gd name="connsiteY74" fmla="*/ 3248025 h 6858000"/>
              <a:gd name="connsiteX75" fmla="*/ 38632 w 5282519"/>
              <a:gd name="connsiteY75" fmla="*/ 3201987 h 6858000"/>
              <a:gd name="connsiteX76" fmla="*/ 55427 w 5282519"/>
              <a:gd name="connsiteY76" fmla="*/ 3160712 h 6858000"/>
              <a:gd name="connsiteX77" fmla="*/ 75583 w 5282519"/>
              <a:gd name="connsiteY77" fmla="*/ 3121025 h 6858000"/>
              <a:gd name="connsiteX78" fmla="*/ 95738 w 5282519"/>
              <a:gd name="connsiteY78" fmla="*/ 3084512 h 6858000"/>
              <a:gd name="connsiteX79" fmla="*/ 115893 w 5282519"/>
              <a:gd name="connsiteY79" fmla="*/ 3046412 h 6858000"/>
              <a:gd name="connsiteX80" fmla="*/ 134368 w 5282519"/>
              <a:gd name="connsiteY80" fmla="*/ 3009900 h 6858000"/>
              <a:gd name="connsiteX81" fmla="*/ 152844 w 5282519"/>
              <a:gd name="connsiteY81" fmla="*/ 2967037 h 6858000"/>
              <a:gd name="connsiteX82" fmla="*/ 167960 w 5282519"/>
              <a:gd name="connsiteY82" fmla="*/ 2922587 h 6858000"/>
              <a:gd name="connsiteX83" fmla="*/ 178038 w 5282519"/>
              <a:gd name="connsiteY83" fmla="*/ 2868612 h 6858000"/>
              <a:gd name="connsiteX84" fmla="*/ 188115 w 5282519"/>
              <a:gd name="connsiteY84" fmla="*/ 2809875 h 6858000"/>
              <a:gd name="connsiteX85" fmla="*/ 189795 w 5282519"/>
              <a:gd name="connsiteY85" fmla="*/ 2741612 h 6858000"/>
              <a:gd name="connsiteX86" fmla="*/ 188115 w 5282519"/>
              <a:gd name="connsiteY86" fmla="*/ 2671762 h 6858000"/>
              <a:gd name="connsiteX87" fmla="*/ 178038 w 5282519"/>
              <a:gd name="connsiteY87" fmla="*/ 2613025 h 6858000"/>
              <a:gd name="connsiteX88" fmla="*/ 167960 w 5282519"/>
              <a:gd name="connsiteY88" fmla="*/ 2560637 h 6858000"/>
              <a:gd name="connsiteX89" fmla="*/ 152844 w 5282519"/>
              <a:gd name="connsiteY89" fmla="*/ 2513012 h 6858000"/>
              <a:gd name="connsiteX90" fmla="*/ 134368 w 5282519"/>
              <a:gd name="connsiteY90" fmla="*/ 2471737 h 6858000"/>
              <a:gd name="connsiteX91" fmla="*/ 115893 w 5282519"/>
              <a:gd name="connsiteY91" fmla="*/ 2433637 h 6858000"/>
              <a:gd name="connsiteX92" fmla="*/ 95738 w 5282519"/>
              <a:gd name="connsiteY92" fmla="*/ 2395537 h 6858000"/>
              <a:gd name="connsiteX93" fmla="*/ 75583 w 5282519"/>
              <a:gd name="connsiteY93" fmla="*/ 2359025 h 6858000"/>
              <a:gd name="connsiteX94" fmla="*/ 55427 w 5282519"/>
              <a:gd name="connsiteY94" fmla="*/ 2319337 h 6858000"/>
              <a:gd name="connsiteX95" fmla="*/ 38632 w 5282519"/>
              <a:gd name="connsiteY95" fmla="*/ 2278062 h 6858000"/>
              <a:gd name="connsiteX96" fmla="*/ 23515 w 5282519"/>
              <a:gd name="connsiteY96" fmla="*/ 2232025 h 6858000"/>
              <a:gd name="connsiteX97" fmla="*/ 11758 w 5282519"/>
              <a:gd name="connsiteY97" fmla="*/ 2179637 h 6858000"/>
              <a:gd name="connsiteX98" fmla="*/ 3359 w 5282519"/>
              <a:gd name="connsiteY98" fmla="*/ 2119312 h 6858000"/>
              <a:gd name="connsiteX99" fmla="*/ 0 w 5282519"/>
              <a:gd name="connsiteY99" fmla="*/ 2051050 h 6858000"/>
              <a:gd name="connsiteX100" fmla="*/ 3359 w 5282519"/>
              <a:gd name="connsiteY100" fmla="*/ 1982787 h 6858000"/>
              <a:gd name="connsiteX101" fmla="*/ 11758 w 5282519"/>
              <a:gd name="connsiteY101" fmla="*/ 1922462 h 6858000"/>
              <a:gd name="connsiteX102" fmla="*/ 23515 w 5282519"/>
              <a:gd name="connsiteY102" fmla="*/ 1870075 h 6858000"/>
              <a:gd name="connsiteX103" fmla="*/ 38632 w 5282519"/>
              <a:gd name="connsiteY103" fmla="*/ 1824037 h 6858000"/>
              <a:gd name="connsiteX104" fmla="*/ 55427 w 5282519"/>
              <a:gd name="connsiteY104" fmla="*/ 1782762 h 6858000"/>
              <a:gd name="connsiteX105" fmla="*/ 75583 w 5282519"/>
              <a:gd name="connsiteY105" fmla="*/ 1743075 h 6858000"/>
              <a:gd name="connsiteX106" fmla="*/ 95738 w 5282519"/>
              <a:gd name="connsiteY106" fmla="*/ 1708150 h 6858000"/>
              <a:gd name="connsiteX107" fmla="*/ 115893 w 5282519"/>
              <a:gd name="connsiteY107" fmla="*/ 1671637 h 6858000"/>
              <a:gd name="connsiteX108" fmla="*/ 134368 w 5282519"/>
              <a:gd name="connsiteY108" fmla="*/ 1631950 h 6858000"/>
              <a:gd name="connsiteX109" fmla="*/ 152844 w 5282519"/>
              <a:gd name="connsiteY109" fmla="*/ 1589087 h 6858000"/>
              <a:gd name="connsiteX110" fmla="*/ 167960 w 5282519"/>
              <a:gd name="connsiteY110" fmla="*/ 1544637 h 6858000"/>
              <a:gd name="connsiteX111" fmla="*/ 178038 w 5282519"/>
              <a:gd name="connsiteY111" fmla="*/ 1492250 h 6858000"/>
              <a:gd name="connsiteX112" fmla="*/ 188115 w 5282519"/>
              <a:gd name="connsiteY112" fmla="*/ 1431925 h 6858000"/>
              <a:gd name="connsiteX113" fmla="*/ 189795 w 5282519"/>
              <a:gd name="connsiteY113" fmla="*/ 1363662 h 6858000"/>
              <a:gd name="connsiteX114" fmla="*/ 188115 w 5282519"/>
              <a:gd name="connsiteY114" fmla="*/ 1295400 h 6858000"/>
              <a:gd name="connsiteX115" fmla="*/ 178038 w 5282519"/>
              <a:gd name="connsiteY115" fmla="*/ 1235075 h 6858000"/>
              <a:gd name="connsiteX116" fmla="*/ 167960 w 5282519"/>
              <a:gd name="connsiteY116" fmla="*/ 1182687 h 6858000"/>
              <a:gd name="connsiteX117" fmla="*/ 152844 w 5282519"/>
              <a:gd name="connsiteY117" fmla="*/ 1136650 h 6858000"/>
              <a:gd name="connsiteX118" fmla="*/ 134368 w 5282519"/>
              <a:gd name="connsiteY118" fmla="*/ 1095375 h 6858000"/>
              <a:gd name="connsiteX119" fmla="*/ 115893 w 5282519"/>
              <a:gd name="connsiteY119" fmla="*/ 1055687 h 6858000"/>
              <a:gd name="connsiteX120" fmla="*/ 95738 w 5282519"/>
              <a:gd name="connsiteY120" fmla="*/ 1017587 h 6858000"/>
              <a:gd name="connsiteX121" fmla="*/ 75583 w 5282519"/>
              <a:gd name="connsiteY121" fmla="*/ 981075 h 6858000"/>
              <a:gd name="connsiteX122" fmla="*/ 55427 w 5282519"/>
              <a:gd name="connsiteY122" fmla="*/ 942975 h 6858000"/>
              <a:gd name="connsiteX123" fmla="*/ 38632 w 5282519"/>
              <a:gd name="connsiteY123" fmla="*/ 901700 h 6858000"/>
              <a:gd name="connsiteX124" fmla="*/ 23515 w 5282519"/>
              <a:gd name="connsiteY124" fmla="*/ 854075 h 6858000"/>
              <a:gd name="connsiteX125" fmla="*/ 11758 w 5282519"/>
              <a:gd name="connsiteY125" fmla="*/ 801687 h 6858000"/>
              <a:gd name="connsiteX126" fmla="*/ 3359 w 5282519"/>
              <a:gd name="connsiteY126" fmla="*/ 744537 h 6858000"/>
              <a:gd name="connsiteX127" fmla="*/ 0 w 5282519"/>
              <a:gd name="connsiteY127" fmla="*/ 673100 h 6858000"/>
              <a:gd name="connsiteX128" fmla="*/ 3359 w 5282519"/>
              <a:gd name="connsiteY128" fmla="*/ 606425 h 6858000"/>
              <a:gd name="connsiteX129" fmla="*/ 11758 w 5282519"/>
              <a:gd name="connsiteY129" fmla="*/ 546100 h 6858000"/>
              <a:gd name="connsiteX130" fmla="*/ 23515 w 5282519"/>
              <a:gd name="connsiteY130" fmla="*/ 496887 h 6858000"/>
              <a:gd name="connsiteX131" fmla="*/ 38632 w 5282519"/>
              <a:gd name="connsiteY131" fmla="*/ 450850 h 6858000"/>
              <a:gd name="connsiteX132" fmla="*/ 55427 w 5282519"/>
              <a:gd name="connsiteY132" fmla="*/ 409575 h 6858000"/>
              <a:gd name="connsiteX133" fmla="*/ 73903 w 5282519"/>
              <a:gd name="connsiteY133" fmla="*/ 369887 h 6858000"/>
              <a:gd name="connsiteX134" fmla="*/ 92379 w 5282519"/>
              <a:gd name="connsiteY134" fmla="*/ 334962 h 6858000"/>
              <a:gd name="connsiteX135" fmla="*/ 112534 w 5282519"/>
              <a:gd name="connsiteY135" fmla="*/ 296862 h 6858000"/>
              <a:gd name="connsiteX136" fmla="*/ 132689 w 5282519"/>
              <a:gd name="connsiteY136" fmla="*/ 260350 h 6858000"/>
              <a:gd name="connsiteX137" fmla="*/ 149485 w 5282519"/>
              <a:gd name="connsiteY137" fmla="*/ 217487 h 6858000"/>
              <a:gd name="connsiteX138" fmla="*/ 166281 w 5282519"/>
              <a:gd name="connsiteY138" fmla="*/ 174625 h 6858000"/>
              <a:gd name="connsiteX139" fmla="*/ 176358 w 5282519"/>
              <a:gd name="connsiteY139" fmla="*/ 122237 h 6858000"/>
              <a:gd name="connsiteX140" fmla="*/ 184756 w 5282519"/>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extBox 5">
            <a:extLst>
              <a:ext uri="{FF2B5EF4-FFF2-40B4-BE49-F238E27FC236}">
                <a16:creationId xmlns:a16="http://schemas.microsoft.com/office/drawing/2014/main" id="{E54821E4-DEEC-4251-A84B-12E00803CD1E}"/>
              </a:ext>
            </a:extLst>
          </p:cNvPr>
          <p:cNvSpPr txBox="1"/>
          <p:nvPr/>
        </p:nvSpPr>
        <p:spPr>
          <a:xfrm>
            <a:off x="9751909" y="6870700"/>
            <a:ext cx="2440091"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3" tooltip="http://jenniferann.org/tdv.htm">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dirty="0">
              <a:solidFill>
                <a:srgbClr val="FFFFFF"/>
              </a:solidFill>
            </a:endParaRPr>
          </a:p>
        </p:txBody>
      </p:sp>
      <p:sp>
        <p:nvSpPr>
          <p:cNvPr id="10" name="TextBox 9">
            <a:extLst>
              <a:ext uri="{FF2B5EF4-FFF2-40B4-BE49-F238E27FC236}">
                <a16:creationId xmlns:a16="http://schemas.microsoft.com/office/drawing/2014/main" id="{116EBC71-23BA-4BBA-A2A4-DEC9DF3913AA}"/>
              </a:ext>
            </a:extLst>
          </p:cNvPr>
          <p:cNvSpPr txBox="1"/>
          <p:nvPr/>
        </p:nvSpPr>
        <p:spPr>
          <a:xfrm>
            <a:off x="7299118" y="6870700"/>
            <a:ext cx="2440091"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3" tooltip="http://jenniferann.org/tdv.htm">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dirty="0">
              <a:solidFill>
                <a:srgbClr val="FFFFFF"/>
              </a:solidFill>
            </a:endParaRPr>
          </a:p>
        </p:txBody>
      </p:sp>
      <p:sp>
        <p:nvSpPr>
          <p:cNvPr id="4" name="Rectangle 3">
            <a:extLst>
              <a:ext uri="{FF2B5EF4-FFF2-40B4-BE49-F238E27FC236}">
                <a16:creationId xmlns:a16="http://schemas.microsoft.com/office/drawing/2014/main" id="{83B608DC-6895-495D-B191-5BA30F29FBB7}"/>
              </a:ext>
            </a:extLst>
          </p:cNvPr>
          <p:cNvSpPr/>
          <p:nvPr/>
        </p:nvSpPr>
        <p:spPr>
          <a:xfrm>
            <a:off x="7299119" y="889559"/>
            <a:ext cx="4247422" cy="6370975"/>
          </a:xfrm>
          <a:prstGeom prst="rect">
            <a:avLst/>
          </a:prstGeom>
        </p:spPr>
        <p:txBody>
          <a:bodyPr wrap="square">
            <a:spAutoFit/>
          </a:bodyPr>
          <a:lstStyle/>
          <a:p>
            <a:pPr marL="285750" indent="-285750" algn="just">
              <a:buFont typeface="Arial" panose="020B0604020202020204" pitchFamily="34" charset="0"/>
              <a:buChar char="•"/>
            </a:pPr>
            <a:r>
              <a:rPr lang="en-US" sz="4800" b="1" dirty="0"/>
              <a:t>Physical</a:t>
            </a:r>
          </a:p>
          <a:p>
            <a:pPr marL="742950" lvl="1" indent="-285750" algn="just">
              <a:buFont typeface="Arial" panose="020B0604020202020204" pitchFamily="34" charset="0"/>
              <a:buChar char="•"/>
            </a:pPr>
            <a:r>
              <a:rPr lang="en-US" sz="4000" dirty="0"/>
              <a:t>Bruises</a:t>
            </a:r>
          </a:p>
          <a:p>
            <a:pPr marL="742950" lvl="1" indent="-285750" algn="just">
              <a:buFont typeface="Arial" panose="020B0604020202020204" pitchFamily="34" charset="0"/>
              <a:buChar char="•"/>
            </a:pPr>
            <a:r>
              <a:rPr lang="en-US" sz="4000" dirty="0"/>
              <a:t>Scratches</a:t>
            </a:r>
          </a:p>
          <a:p>
            <a:pPr marL="742950" lvl="1" indent="-285750" algn="just">
              <a:buFont typeface="Arial" panose="020B0604020202020204" pitchFamily="34" charset="0"/>
              <a:buChar char="•"/>
            </a:pPr>
            <a:r>
              <a:rPr lang="en-US" sz="4000" dirty="0"/>
              <a:t> Burns</a:t>
            </a:r>
          </a:p>
          <a:p>
            <a:pPr marL="742950" lvl="1" indent="-285750" algn="just">
              <a:buFont typeface="Arial" panose="020B0604020202020204" pitchFamily="34" charset="0"/>
              <a:buChar char="•"/>
            </a:pPr>
            <a:r>
              <a:rPr lang="en-US" sz="4000" dirty="0"/>
              <a:t>Pregnancy</a:t>
            </a:r>
          </a:p>
          <a:p>
            <a:pPr marL="742950" lvl="1" indent="-285750" algn="just">
              <a:buFont typeface="Arial" panose="020B0604020202020204" pitchFamily="34" charset="0"/>
              <a:buChar char="•"/>
            </a:pPr>
            <a:r>
              <a:rPr lang="en-US" sz="4000" dirty="0"/>
              <a:t>Appearance Changes</a:t>
            </a:r>
          </a:p>
          <a:p>
            <a:pPr marL="742950" lvl="1" indent="-285750" algn="just">
              <a:buFont typeface="Arial" panose="020B0604020202020204" pitchFamily="34" charset="0"/>
              <a:buChar char="•"/>
            </a:pPr>
            <a:r>
              <a:rPr lang="en-US" sz="4000" dirty="0"/>
              <a:t>Unexplained Illness</a:t>
            </a:r>
          </a:p>
          <a:p>
            <a:pPr algn="just"/>
            <a:endParaRPr lang="en-US" sz="4000" dirty="0"/>
          </a:p>
        </p:txBody>
      </p:sp>
    </p:spTree>
    <p:extLst>
      <p:ext uri="{BB962C8B-B14F-4D97-AF65-F5344CB8AC3E}">
        <p14:creationId xmlns:p14="http://schemas.microsoft.com/office/powerpoint/2010/main" val="1916361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 name="Group 25">
            <a:extLst>
              <a:ext uri="{FF2B5EF4-FFF2-40B4-BE49-F238E27FC236}">
                <a16:creationId xmlns:a16="http://schemas.microsoft.com/office/drawing/2014/main" id="{0A18D471-708A-40E6-B998-65CD717785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6" cy="6858000"/>
            <a:chOff x="1" y="0"/>
            <a:chExt cx="12191996" cy="6858000"/>
          </a:xfrm>
        </p:grpSpPr>
        <p:sp>
          <p:nvSpPr>
            <p:cNvPr id="27" name="Rectangle 26">
              <a:extLst>
                <a:ext uri="{FF2B5EF4-FFF2-40B4-BE49-F238E27FC236}">
                  <a16:creationId xmlns:a16="http://schemas.microsoft.com/office/drawing/2014/main" id="{2BA89D80-A205-4952-A46F-A135B693B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tx1"/>
            </a:solidFill>
            <a:ln w="0">
              <a:noFill/>
              <a:prstDash val="solid"/>
              <a:round/>
              <a:headEnd/>
              <a:tailEnd/>
            </a:ln>
          </p:spPr>
          <p:txBody>
            <a:bodyPr rtlCol="0" anchor="ctr"/>
            <a:lstStyle/>
            <a:p>
              <a:pPr algn="ctr" defTabSz="457200"/>
              <a:endParaRPr lang="en-US" dirty="0">
                <a:solidFill>
                  <a:schemeClr val="tx1"/>
                </a:solidFill>
              </a:endParaRPr>
            </a:p>
          </p:txBody>
        </p:sp>
        <p:sp>
          <p:nvSpPr>
            <p:cNvPr id="28" name="Rectangle 27">
              <a:extLst>
                <a:ext uri="{FF2B5EF4-FFF2-40B4-BE49-F238E27FC236}">
                  <a16:creationId xmlns:a16="http://schemas.microsoft.com/office/drawing/2014/main" id="{FFF73490-1CDC-4DA0-A5DC-3F4139460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dirty="0">
                <a:solidFill>
                  <a:schemeClr val="tx1"/>
                </a:solidFill>
              </a:endParaRPr>
            </a:p>
          </p:txBody>
        </p:sp>
      </p:grpSp>
      <p:sp>
        <p:nvSpPr>
          <p:cNvPr id="2" name="Title 1"/>
          <p:cNvSpPr>
            <a:spLocks noGrp="1"/>
          </p:cNvSpPr>
          <p:nvPr>
            <p:ph type="title"/>
          </p:nvPr>
        </p:nvSpPr>
        <p:spPr>
          <a:xfrm>
            <a:off x="761261" y="776436"/>
            <a:ext cx="5282519" cy="4504620"/>
          </a:xfrm>
        </p:spPr>
        <p:txBody>
          <a:bodyPr vert="horz" lIns="91440" tIns="45720" rIns="91440" bIns="45720" rtlCol="0" anchor="ctr">
            <a:normAutofit/>
          </a:bodyPr>
          <a:lstStyle/>
          <a:p>
            <a:pPr algn="ctr"/>
            <a:r>
              <a:rPr lang="en-US" sz="8800" b="1" dirty="0">
                <a:solidFill>
                  <a:schemeClr val="bg1"/>
                </a:solidFill>
              </a:rPr>
              <a:t>Indicators</a:t>
            </a:r>
          </a:p>
        </p:txBody>
      </p:sp>
      <p:sp>
        <p:nvSpPr>
          <p:cNvPr id="3" name="Content Placeholder 2"/>
          <p:cNvSpPr>
            <a:spLocks noGrp="1"/>
          </p:cNvSpPr>
          <p:nvPr>
            <p:ph idx="1"/>
          </p:nvPr>
        </p:nvSpPr>
        <p:spPr>
          <a:xfrm>
            <a:off x="759604" y="5394178"/>
            <a:ext cx="5284040" cy="783686"/>
          </a:xfrm>
        </p:spPr>
        <p:txBody>
          <a:bodyPr vert="horz" lIns="91440" tIns="45720" rIns="91440" bIns="45720" rtlCol="0">
            <a:normAutofit/>
          </a:bodyPr>
          <a:lstStyle/>
          <a:p>
            <a:pPr marL="0" indent="0" algn="ctr">
              <a:buNone/>
            </a:pPr>
            <a:r>
              <a:rPr lang="en-US" sz="2000" b="1" dirty="0">
                <a:solidFill>
                  <a:schemeClr val="bg1"/>
                </a:solidFill>
              </a:rPr>
              <a:t>What are the </a:t>
            </a:r>
            <a:r>
              <a:rPr lang="en-US" sz="3200" b="1" dirty="0">
                <a:solidFill>
                  <a:schemeClr val="bg1"/>
                </a:solidFill>
              </a:rPr>
              <a:t>warning</a:t>
            </a:r>
            <a:r>
              <a:rPr lang="en-US" sz="2000" b="1" dirty="0">
                <a:solidFill>
                  <a:schemeClr val="bg1"/>
                </a:solidFill>
              </a:rPr>
              <a:t> signs? </a:t>
            </a:r>
          </a:p>
        </p:txBody>
      </p:sp>
      <p:sp>
        <p:nvSpPr>
          <p:cNvPr id="30" name="Freeform: Shape 29">
            <a:extLst>
              <a:ext uri="{FF2B5EF4-FFF2-40B4-BE49-F238E27FC236}">
                <a16:creationId xmlns:a16="http://schemas.microsoft.com/office/drawing/2014/main" id="{79D730AC-06E5-4840-86DF-F67855B1DB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174" y="0"/>
            <a:ext cx="5282519" cy="6858000"/>
          </a:xfrm>
          <a:custGeom>
            <a:avLst/>
            <a:gdLst>
              <a:gd name="connsiteX0" fmla="*/ 189795 w 5282519"/>
              <a:gd name="connsiteY0" fmla="*/ 0 h 6858000"/>
              <a:gd name="connsiteX1" fmla="*/ 5282519 w 5282519"/>
              <a:gd name="connsiteY1" fmla="*/ 0 h 6858000"/>
              <a:gd name="connsiteX2" fmla="*/ 5282519 w 5282519"/>
              <a:gd name="connsiteY2" fmla="*/ 6858000 h 6858000"/>
              <a:gd name="connsiteX3" fmla="*/ 189795 w 5282519"/>
              <a:gd name="connsiteY3" fmla="*/ 6858000 h 6858000"/>
              <a:gd name="connsiteX4" fmla="*/ 184756 w 5282519"/>
              <a:gd name="connsiteY4" fmla="*/ 6791325 h 6858000"/>
              <a:gd name="connsiteX5" fmla="*/ 176358 w 5282519"/>
              <a:gd name="connsiteY5" fmla="*/ 6735762 h 6858000"/>
              <a:gd name="connsiteX6" fmla="*/ 166281 w 5282519"/>
              <a:gd name="connsiteY6" fmla="*/ 6683375 h 6858000"/>
              <a:gd name="connsiteX7" fmla="*/ 149485 w 5282519"/>
              <a:gd name="connsiteY7" fmla="*/ 6640512 h 6858000"/>
              <a:gd name="connsiteX8" fmla="*/ 132689 w 5282519"/>
              <a:gd name="connsiteY8" fmla="*/ 6597650 h 6858000"/>
              <a:gd name="connsiteX9" fmla="*/ 112534 w 5282519"/>
              <a:gd name="connsiteY9" fmla="*/ 6561137 h 6858000"/>
              <a:gd name="connsiteX10" fmla="*/ 92379 w 5282519"/>
              <a:gd name="connsiteY10" fmla="*/ 6523037 h 6858000"/>
              <a:gd name="connsiteX11" fmla="*/ 73903 w 5282519"/>
              <a:gd name="connsiteY11" fmla="*/ 6488112 h 6858000"/>
              <a:gd name="connsiteX12" fmla="*/ 55427 w 5282519"/>
              <a:gd name="connsiteY12" fmla="*/ 6448425 h 6858000"/>
              <a:gd name="connsiteX13" fmla="*/ 38632 w 5282519"/>
              <a:gd name="connsiteY13" fmla="*/ 6407150 h 6858000"/>
              <a:gd name="connsiteX14" fmla="*/ 23515 w 5282519"/>
              <a:gd name="connsiteY14" fmla="*/ 6361112 h 6858000"/>
              <a:gd name="connsiteX15" fmla="*/ 11758 w 5282519"/>
              <a:gd name="connsiteY15" fmla="*/ 6311900 h 6858000"/>
              <a:gd name="connsiteX16" fmla="*/ 3359 w 5282519"/>
              <a:gd name="connsiteY16" fmla="*/ 6251575 h 6858000"/>
              <a:gd name="connsiteX17" fmla="*/ 0 w 5282519"/>
              <a:gd name="connsiteY17" fmla="*/ 6183312 h 6858000"/>
              <a:gd name="connsiteX18" fmla="*/ 3359 w 5282519"/>
              <a:gd name="connsiteY18" fmla="*/ 6113462 h 6858000"/>
              <a:gd name="connsiteX19" fmla="*/ 11758 w 5282519"/>
              <a:gd name="connsiteY19" fmla="*/ 6056312 h 6858000"/>
              <a:gd name="connsiteX20" fmla="*/ 23515 w 5282519"/>
              <a:gd name="connsiteY20" fmla="*/ 6003925 h 6858000"/>
              <a:gd name="connsiteX21" fmla="*/ 38632 w 5282519"/>
              <a:gd name="connsiteY21" fmla="*/ 5956300 h 6858000"/>
              <a:gd name="connsiteX22" fmla="*/ 55427 w 5282519"/>
              <a:gd name="connsiteY22" fmla="*/ 5915025 h 6858000"/>
              <a:gd name="connsiteX23" fmla="*/ 75583 w 5282519"/>
              <a:gd name="connsiteY23" fmla="*/ 5876925 h 6858000"/>
              <a:gd name="connsiteX24" fmla="*/ 95738 w 5282519"/>
              <a:gd name="connsiteY24" fmla="*/ 5840412 h 6858000"/>
              <a:gd name="connsiteX25" fmla="*/ 115893 w 5282519"/>
              <a:gd name="connsiteY25" fmla="*/ 5802312 h 6858000"/>
              <a:gd name="connsiteX26" fmla="*/ 134368 w 5282519"/>
              <a:gd name="connsiteY26" fmla="*/ 5762625 h 6858000"/>
              <a:gd name="connsiteX27" fmla="*/ 152844 w 5282519"/>
              <a:gd name="connsiteY27" fmla="*/ 5721350 h 6858000"/>
              <a:gd name="connsiteX28" fmla="*/ 167960 w 5282519"/>
              <a:gd name="connsiteY28" fmla="*/ 5675312 h 6858000"/>
              <a:gd name="connsiteX29" fmla="*/ 178038 w 5282519"/>
              <a:gd name="connsiteY29" fmla="*/ 5622925 h 6858000"/>
              <a:gd name="connsiteX30" fmla="*/ 188115 w 5282519"/>
              <a:gd name="connsiteY30" fmla="*/ 5562600 h 6858000"/>
              <a:gd name="connsiteX31" fmla="*/ 189795 w 5282519"/>
              <a:gd name="connsiteY31" fmla="*/ 5494337 h 6858000"/>
              <a:gd name="connsiteX32" fmla="*/ 188115 w 5282519"/>
              <a:gd name="connsiteY32" fmla="*/ 5426075 h 6858000"/>
              <a:gd name="connsiteX33" fmla="*/ 178038 w 5282519"/>
              <a:gd name="connsiteY33" fmla="*/ 5365750 h 6858000"/>
              <a:gd name="connsiteX34" fmla="*/ 167960 w 5282519"/>
              <a:gd name="connsiteY34" fmla="*/ 5313362 h 6858000"/>
              <a:gd name="connsiteX35" fmla="*/ 152844 w 5282519"/>
              <a:gd name="connsiteY35" fmla="*/ 5268912 h 6858000"/>
              <a:gd name="connsiteX36" fmla="*/ 134368 w 5282519"/>
              <a:gd name="connsiteY36" fmla="*/ 5226050 h 6858000"/>
              <a:gd name="connsiteX37" fmla="*/ 115893 w 5282519"/>
              <a:gd name="connsiteY37" fmla="*/ 5186362 h 6858000"/>
              <a:gd name="connsiteX38" fmla="*/ 95738 w 5282519"/>
              <a:gd name="connsiteY38" fmla="*/ 5149850 h 6858000"/>
              <a:gd name="connsiteX39" fmla="*/ 75583 w 5282519"/>
              <a:gd name="connsiteY39" fmla="*/ 5114925 h 6858000"/>
              <a:gd name="connsiteX40" fmla="*/ 55427 w 5282519"/>
              <a:gd name="connsiteY40" fmla="*/ 5075237 h 6858000"/>
              <a:gd name="connsiteX41" fmla="*/ 38632 w 5282519"/>
              <a:gd name="connsiteY41" fmla="*/ 5033962 h 6858000"/>
              <a:gd name="connsiteX42" fmla="*/ 23515 w 5282519"/>
              <a:gd name="connsiteY42" fmla="*/ 4987925 h 6858000"/>
              <a:gd name="connsiteX43" fmla="*/ 11758 w 5282519"/>
              <a:gd name="connsiteY43" fmla="*/ 4935537 h 6858000"/>
              <a:gd name="connsiteX44" fmla="*/ 3359 w 5282519"/>
              <a:gd name="connsiteY44" fmla="*/ 4875212 h 6858000"/>
              <a:gd name="connsiteX45" fmla="*/ 0 w 5282519"/>
              <a:gd name="connsiteY45" fmla="*/ 4806950 h 6858000"/>
              <a:gd name="connsiteX46" fmla="*/ 3359 w 5282519"/>
              <a:gd name="connsiteY46" fmla="*/ 4738687 h 6858000"/>
              <a:gd name="connsiteX47" fmla="*/ 11758 w 5282519"/>
              <a:gd name="connsiteY47" fmla="*/ 4678362 h 6858000"/>
              <a:gd name="connsiteX48" fmla="*/ 23515 w 5282519"/>
              <a:gd name="connsiteY48" fmla="*/ 4625975 h 6858000"/>
              <a:gd name="connsiteX49" fmla="*/ 38632 w 5282519"/>
              <a:gd name="connsiteY49" fmla="*/ 4579937 h 6858000"/>
              <a:gd name="connsiteX50" fmla="*/ 55427 w 5282519"/>
              <a:gd name="connsiteY50" fmla="*/ 4537075 h 6858000"/>
              <a:gd name="connsiteX51" fmla="*/ 75583 w 5282519"/>
              <a:gd name="connsiteY51" fmla="*/ 4498975 h 6858000"/>
              <a:gd name="connsiteX52" fmla="*/ 115893 w 5282519"/>
              <a:gd name="connsiteY52" fmla="*/ 4424362 h 6858000"/>
              <a:gd name="connsiteX53" fmla="*/ 134368 w 5282519"/>
              <a:gd name="connsiteY53" fmla="*/ 4386262 h 6858000"/>
              <a:gd name="connsiteX54" fmla="*/ 152844 w 5282519"/>
              <a:gd name="connsiteY54" fmla="*/ 4343400 h 6858000"/>
              <a:gd name="connsiteX55" fmla="*/ 167960 w 5282519"/>
              <a:gd name="connsiteY55" fmla="*/ 4297362 h 6858000"/>
              <a:gd name="connsiteX56" fmla="*/ 178038 w 5282519"/>
              <a:gd name="connsiteY56" fmla="*/ 4244975 h 6858000"/>
              <a:gd name="connsiteX57" fmla="*/ 188115 w 5282519"/>
              <a:gd name="connsiteY57" fmla="*/ 4186237 h 6858000"/>
              <a:gd name="connsiteX58" fmla="*/ 189795 w 5282519"/>
              <a:gd name="connsiteY58" fmla="*/ 4116387 h 6858000"/>
              <a:gd name="connsiteX59" fmla="*/ 188115 w 5282519"/>
              <a:gd name="connsiteY59" fmla="*/ 4048125 h 6858000"/>
              <a:gd name="connsiteX60" fmla="*/ 178038 w 5282519"/>
              <a:gd name="connsiteY60" fmla="*/ 3987800 h 6858000"/>
              <a:gd name="connsiteX61" fmla="*/ 167960 w 5282519"/>
              <a:gd name="connsiteY61" fmla="*/ 3935412 h 6858000"/>
              <a:gd name="connsiteX62" fmla="*/ 152844 w 5282519"/>
              <a:gd name="connsiteY62" fmla="*/ 3890962 h 6858000"/>
              <a:gd name="connsiteX63" fmla="*/ 134368 w 5282519"/>
              <a:gd name="connsiteY63" fmla="*/ 3848100 h 6858000"/>
              <a:gd name="connsiteX64" fmla="*/ 115893 w 5282519"/>
              <a:gd name="connsiteY64" fmla="*/ 3811587 h 6858000"/>
              <a:gd name="connsiteX65" fmla="*/ 75583 w 5282519"/>
              <a:gd name="connsiteY65" fmla="*/ 3736975 h 6858000"/>
              <a:gd name="connsiteX66" fmla="*/ 55427 w 5282519"/>
              <a:gd name="connsiteY66" fmla="*/ 3697287 h 6858000"/>
              <a:gd name="connsiteX67" fmla="*/ 38632 w 5282519"/>
              <a:gd name="connsiteY67" fmla="*/ 3656012 h 6858000"/>
              <a:gd name="connsiteX68" fmla="*/ 23515 w 5282519"/>
              <a:gd name="connsiteY68" fmla="*/ 3609975 h 6858000"/>
              <a:gd name="connsiteX69" fmla="*/ 11758 w 5282519"/>
              <a:gd name="connsiteY69" fmla="*/ 3557587 h 6858000"/>
              <a:gd name="connsiteX70" fmla="*/ 3359 w 5282519"/>
              <a:gd name="connsiteY70" fmla="*/ 3497262 h 6858000"/>
              <a:gd name="connsiteX71" fmla="*/ 0 w 5282519"/>
              <a:gd name="connsiteY71" fmla="*/ 3427412 h 6858000"/>
              <a:gd name="connsiteX72" fmla="*/ 3359 w 5282519"/>
              <a:gd name="connsiteY72" fmla="*/ 3360737 h 6858000"/>
              <a:gd name="connsiteX73" fmla="*/ 11758 w 5282519"/>
              <a:gd name="connsiteY73" fmla="*/ 3300412 h 6858000"/>
              <a:gd name="connsiteX74" fmla="*/ 23515 w 5282519"/>
              <a:gd name="connsiteY74" fmla="*/ 3248025 h 6858000"/>
              <a:gd name="connsiteX75" fmla="*/ 38632 w 5282519"/>
              <a:gd name="connsiteY75" fmla="*/ 3201987 h 6858000"/>
              <a:gd name="connsiteX76" fmla="*/ 55427 w 5282519"/>
              <a:gd name="connsiteY76" fmla="*/ 3160712 h 6858000"/>
              <a:gd name="connsiteX77" fmla="*/ 75583 w 5282519"/>
              <a:gd name="connsiteY77" fmla="*/ 3121025 h 6858000"/>
              <a:gd name="connsiteX78" fmla="*/ 95738 w 5282519"/>
              <a:gd name="connsiteY78" fmla="*/ 3084512 h 6858000"/>
              <a:gd name="connsiteX79" fmla="*/ 115893 w 5282519"/>
              <a:gd name="connsiteY79" fmla="*/ 3046412 h 6858000"/>
              <a:gd name="connsiteX80" fmla="*/ 134368 w 5282519"/>
              <a:gd name="connsiteY80" fmla="*/ 3009900 h 6858000"/>
              <a:gd name="connsiteX81" fmla="*/ 152844 w 5282519"/>
              <a:gd name="connsiteY81" fmla="*/ 2967037 h 6858000"/>
              <a:gd name="connsiteX82" fmla="*/ 167960 w 5282519"/>
              <a:gd name="connsiteY82" fmla="*/ 2922587 h 6858000"/>
              <a:gd name="connsiteX83" fmla="*/ 178038 w 5282519"/>
              <a:gd name="connsiteY83" fmla="*/ 2868612 h 6858000"/>
              <a:gd name="connsiteX84" fmla="*/ 188115 w 5282519"/>
              <a:gd name="connsiteY84" fmla="*/ 2809875 h 6858000"/>
              <a:gd name="connsiteX85" fmla="*/ 189795 w 5282519"/>
              <a:gd name="connsiteY85" fmla="*/ 2741612 h 6858000"/>
              <a:gd name="connsiteX86" fmla="*/ 188115 w 5282519"/>
              <a:gd name="connsiteY86" fmla="*/ 2671762 h 6858000"/>
              <a:gd name="connsiteX87" fmla="*/ 178038 w 5282519"/>
              <a:gd name="connsiteY87" fmla="*/ 2613025 h 6858000"/>
              <a:gd name="connsiteX88" fmla="*/ 167960 w 5282519"/>
              <a:gd name="connsiteY88" fmla="*/ 2560637 h 6858000"/>
              <a:gd name="connsiteX89" fmla="*/ 152844 w 5282519"/>
              <a:gd name="connsiteY89" fmla="*/ 2513012 h 6858000"/>
              <a:gd name="connsiteX90" fmla="*/ 134368 w 5282519"/>
              <a:gd name="connsiteY90" fmla="*/ 2471737 h 6858000"/>
              <a:gd name="connsiteX91" fmla="*/ 115893 w 5282519"/>
              <a:gd name="connsiteY91" fmla="*/ 2433637 h 6858000"/>
              <a:gd name="connsiteX92" fmla="*/ 95738 w 5282519"/>
              <a:gd name="connsiteY92" fmla="*/ 2395537 h 6858000"/>
              <a:gd name="connsiteX93" fmla="*/ 75583 w 5282519"/>
              <a:gd name="connsiteY93" fmla="*/ 2359025 h 6858000"/>
              <a:gd name="connsiteX94" fmla="*/ 55427 w 5282519"/>
              <a:gd name="connsiteY94" fmla="*/ 2319337 h 6858000"/>
              <a:gd name="connsiteX95" fmla="*/ 38632 w 5282519"/>
              <a:gd name="connsiteY95" fmla="*/ 2278062 h 6858000"/>
              <a:gd name="connsiteX96" fmla="*/ 23515 w 5282519"/>
              <a:gd name="connsiteY96" fmla="*/ 2232025 h 6858000"/>
              <a:gd name="connsiteX97" fmla="*/ 11758 w 5282519"/>
              <a:gd name="connsiteY97" fmla="*/ 2179637 h 6858000"/>
              <a:gd name="connsiteX98" fmla="*/ 3359 w 5282519"/>
              <a:gd name="connsiteY98" fmla="*/ 2119312 h 6858000"/>
              <a:gd name="connsiteX99" fmla="*/ 0 w 5282519"/>
              <a:gd name="connsiteY99" fmla="*/ 2051050 h 6858000"/>
              <a:gd name="connsiteX100" fmla="*/ 3359 w 5282519"/>
              <a:gd name="connsiteY100" fmla="*/ 1982787 h 6858000"/>
              <a:gd name="connsiteX101" fmla="*/ 11758 w 5282519"/>
              <a:gd name="connsiteY101" fmla="*/ 1922462 h 6858000"/>
              <a:gd name="connsiteX102" fmla="*/ 23515 w 5282519"/>
              <a:gd name="connsiteY102" fmla="*/ 1870075 h 6858000"/>
              <a:gd name="connsiteX103" fmla="*/ 38632 w 5282519"/>
              <a:gd name="connsiteY103" fmla="*/ 1824037 h 6858000"/>
              <a:gd name="connsiteX104" fmla="*/ 55427 w 5282519"/>
              <a:gd name="connsiteY104" fmla="*/ 1782762 h 6858000"/>
              <a:gd name="connsiteX105" fmla="*/ 75583 w 5282519"/>
              <a:gd name="connsiteY105" fmla="*/ 1743075 h 6858000"/>
              <a:gd name="connsiteX106" fmla="*/ 95738 w 5282519"/>
              <a:gd name="connsiteY106" fmla="*/ 1708150 h 6858000"/>
              <a:gd name="connsiteX107" fmla="*/ 115893 w 5282519"/>
              <a:gd name="connsiteY107" fmla="*/ 1671637 h 6858000"/>
              <a:gd name="connsiteX108" fmla="*/ 134368 w 5282519"/>
              <a:gd name="connsiteY108" fmla="*/ 1631950 h 6858000"/>
              <a:gd name="connsiteX109" fmla="*/ 152844 w 5282519"/>
              <a:gd name="connsiteY109" fmla="*/ 1589087 h 6858000"/>
              <a:gd name="connsiteX110" fmla="*/ 167960 w 5282519"/>
              <a:gd name="connsiteY110" fmla="*/ 1544637 h 6858000"/>
              <a:gd name="connsiteX111" fmla="*/ 178038 w 5282519"/>
              <a:gd name="connsiteY111" fmla="*/ 1492250 h 6858000"/>
              <a:gd name="connsiteX112" fmla="*/ 188115 w 5282519"/>
              <a:gd name="connsiteY112" fmla="*/ 1431925 h 6858000"/>
              <a:gd name="connsiteX113" fmla="*/ 189795 w 5282519"/>
              <a:gd name="connsiteY113" fmla="*/ 1363662 h 6858000"/>
              <a:gd name="connsiteX114" fmla="*/ 188115 w 5282519"/>
              <a:gd name="connsiteY114" fmla="*/ 1295400 h 6858000"/>
              <a:gd name="connsiteX115" fmla="*/ 178038 w 5282519"/>
              <a:gd name="connsiteY115" fmla="*/ 1235075 h 6858000"/>
              <a:gd name="connsiteX116" fmla="*/ 167960 w 5282519"/>
              <a:gd name="connsiteY116" fmla="*/ 1182687 h 6858000"/>
              <a:gd name="connsiteX117" fmla="*/ 152844 w 5282519"/>
              <a:gd name="connsiteY117" fmla="*/ 1136650 h 6858000"/>
              <a:gd name="connsiteX118" fmla="*/ 134368 w 5282519"/>
              <a:gd name="connsiteY118" fmla="*/ 1095375 h 6858000"/>
              <a:gd name="connsiteX119" fmla="*/ 115893 w 5282519"/>
              <a:gd name="connsiteY119" fmla="*/ 1055687 h 6858000"/>
              <a:gd name="connsiteX120" fmla="*/ 95738 w 5282519"/>
              <a:gd name="connsiteY120" fmla="*/ 1017587 h 6858000"/>
              <a:gd name="connsiteX121" fmla="*/ 75583 w 5282519"/>
              <a:gd name="connsiteY121" fmla="*/ 981075 h 6858000"/>
              <a:gd name="connsiteX122" fmla="*/ 55427 w 5282519"/>
              <a:gd name="connsiteY122" fmla="*/ 942975 h 6858000"/>
              <a:gd name="connsiteX123" fmla="*/ 38632 w 5282519"/>
              <a:gd name="connsiteY123" fmla="*/ 901700 h 6858000"/>
              <a:gd name="connsiteX124" fmla="*/ 23515 w 5282519"/>
              <a:gd name="connsiteY124" fmla="*/ 854075 h 6858000"/>
              <a:gd name="connsiteX125" fmla="*/ 11758 w 5282519"/>
              <a:gd name="connsiteY125" fmla="*/ 801687 h 6858000"/>
              <a:gd name="connsiteX126" fmla="*/ 3359 w 5282519"/>
              <a:gd name="connsiteY126" fmla="*/ 744537 h 6858000"/>
              <a:gd name="connsiteX127" fmla="*/ 0 w 5282519"/>
              <a:gd name="connsiteY127" fmla="*/ 673100 h 6858000"/>
              <a:gd name="connsiteX128" fmla="*/ 3359 w 5282519"/>
              <a:gd name="connsiteY128" fmla="*/ 606425 h 6858000"/>
              <a:gd name="connsiteX129" fmla="*/ 11758 w 5282519"/>
              <a:gd name="connsiteY129" fmla="*/ 546100 h 6858000"/>
              <a:gd name="connsiteX130" fmla="*/ 23515 w 5282519"/>
              <a:gd name="connsiteY130" fmla="*/ 496887 h 6858000"/>
              <a:gd name="connsiteX131" fmla="*/ 38632 w 5282519"/>
              <a:gd name="connsiteY131" fmla="*/ 450850 h 6858000"/>
              <a:gd name="connsiteX132" fmla="*/ 55427 w 5282519"/>
              <a:gd name="connsiteY132" fmla="*/ 409575 h 6858000"/>
              <a:gd name="connsiteX133" fmla="*/ 73903 w 5282519"/>
              <a:gd name="connsiteY133" fmla="*/ 369887 h 6858000"/>
              <a:gd name="connsiteX134" fmla="*/ 92379 w 5282519"/>
              <a:gd name="connsiteY134" fmla="*/ 334962 h 6858000"/>
              <a:gd name="connsiteX135" fmla="*/ 112534 w 5282519"/>
              <a:gd name="connsiteY135" fmla="*/ 296862 h 6858000"/>
              <a:gd name="connsiteX136" fmla="*/ 132689 w 5282519"/>
              <a:gd name="connsiteY136" fmla="*/ 260350 h 6858000"/>
              <a:gd name="connsiteX137" fmla="*/ 149485 w 5282519"/>
              <a:gd name="connsiteY137" fmla="*/ 217487 h 6858000"/>
              <a:gd name="connsiteX138" fmla="*/ 166281 w 5282519"/>
              <a:gd name="connsiteY138" fmla="*/ 174625 h 6858000"/>
              <a:gd name="connsiteX139" fmla="*/ 176358 w 5282519"/>
              <a:gd name="connsiteY139" fmla="*/ 122237 h 6858000"/>
              <a:gd name="connsiteX140" fmla="*/ 184756 w 5282519"/>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extBox 5">
            <a:extLst>
              <a:ext uri="{FF2B5EF4-FFF2-40B4-BE49-F238E27FC236}">
                <a16:creationId xmlns:a16="http://schemas.microsoft.com/office/drawing/2014/main" id="{E54821E4-DEEC-4251-A84B-12E00803CD1E}"/>
              </a:ext>
            </a:extLst>
          </p:cNvPr>
          <p:cNvSpPr txBox="1"/>
          <p:nvPr/>
        </p:nvSpPr>
        <p:spPr>
          <a:xfrm>
            <a:off x="9751909" y="6870700"/>
            <a:ext cx="2440091"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3" tooltip="http://jenniferann.org/tdv.htm">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dirty="0">
              <a:solidFill>
                <a:srgbClr val="FFFFFF"/>
              </a:solidFill>
            </a:endParaRPr>
          </a:p>
        </p:txBody>
      </p:sp>
      <p:sp>
        <p:nvSpPr>
          <p:cNvPr id="10" name="TextBox 9">
            <a:extLst>
              <a:ext uri="{FF2B5EF4-FFF2-40B4-BE49-F238E27FC236}">
                <a16:creationId xmlns:a16="http://schemas.microsoft.com/office/drawing/2014/main" id="{116EBC71-23BA-4BBA-A2A4-DEC9DF3913AA}"/>
              </a:ext>
            </a:extLst>
          </p:cNvPr>
          <p:cNvSpPr txBox="1"/>
          <p:nvPr/>
        </p:nvSpPr>
        <p:spPr>
          <a:xfrm>
            <a:off x="7299118" y="6870700"/>
            <a:ext cx="2440091"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3" tooltip="http://jenniferann.org/tdv.htm">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dirty="0">
              <a:solidFill>
                <a:srgbClr val="FFFFFF"/>
              </a:solidFill>
            </a:endParaRPr>
          </a:p>
        </p:txBody>
      </p:sp>
      <p:sp>
        <p:nvSpPr>
          <p:cNvPr id="4" name="Rectangle 3">
            <a:extLst>
              <a:ext uri="{FF2B5EF4-FFF2-40B4-BE49-F238E27FC236}">
                <a16:creationId xmlns:a16="http://schemas.microsoft.com/office/drawing/2014/main" id="{83B608DC-6895-495D-B191-5BA30F29FBB7}"/>
              </a:ext>
            </a:extLst>
          </p:cNvPr>
          <p:cNvSpPr/>
          <p:nvPr/>
        </p:nvSpPr>
        <p:spPr>
          <a:xfrm>
            <a:off x="7299119" y="197224"/>
            <a:ext cx="4607960" cy="4524315"/>
          </a:xfrm>
          <a:prstGeom prst="rect">
            <a:avLst/>
          </a:prstGeom>
        </p:spPr>
        <p:txBody>
          <a:bodyPr wrap="square">
            <a:spAutoFit/>
          </a:bodyPr>
          <a:lstStyle/>
          <a:p>
            <a:pPr algn="just"/>
            <a:r>
              <a:rPr lang="en-US" sz="4000" dirty="0"/>
              <a:t> </a:t>
            </a:r>
          </a:p>
          <a:p>
            <a:pPr marL="285750" indent="-285750" algn="just">
              <a:buFont typeface="Arial" panose="020B0604020202020204" pitchFamily="34" charset="0"/>
              <a:buChar char="•"/>
            </a:pPr>
            <a:r>
              <a:rPr lang="en-US" sz="4800" b="1" dirty="0"/>
              <a:t>Emotional</a:t>
            </a:r>
          </a:p>
          <a:p>
            <a:pPr marL="742950" lvl="1" indent="-285750" algn="just">
              <a:buFont typeface="Arial" panose="020B0604020202020204" pitchFamily="34" charset="0"/>
              <a:buChar char="•"/>
            </a:pPr>
            <a:r>
              <a:rPr lang="en-US" sz="4000" dirty="0"/>
              <a:t>Depression</a:t>
            </a:r>
          </a:p>
          <a:p>
            <a:pPr marL="742950" lvl="1" indent="-285750" algn="just">
              <a:buFont typeface="Arial" panose="020B0604020202020204" pitchFamily="34" charset="0"/>
              <a:buChar char="•"/>
            </a:pPr>
            <a:r>
              <a:rPr lang="en-US" sz="4000" dirty="0"/>
              <a:t>Mood changes</a:t>
            </a:r>
          </a:p>
          <a:p>
            <a:pPr marL="742950" lvl="1" indent="-285750" algn="just">
              <a:buFont typeface="Arial" panose="020B0604020202020204" pitchFamily="34" charset="0"/>
              <a:buChar char="•"/>
            </a:pPr>
            <a:r>
              <a:rPr lang="en-US" sz="4000" dirty="0"/>
              <a:t>Low self-esteem</a:t>
            </a:r>
          </a:p>
          <a:p>
            <a:pPr marL="742950" lvl="1" indent="-285750" algn="just">
              <a:buFont typeface="Arial" panose="020B0604020202020204" pitchFamily="34" charset="0"/>
              <a:buChar char="•"/>
            </a:pPr>
            <a:r>
              <a:rPr lang="en-US" sz="4000" dirty="0"/>
              <a:t>Overly emotional</a:t>
            </a:r>
          </a:p>
          <a:p>
            <a:pPr marL="742950" lvl="1" indent="-285750" algn="just">
              <a:buFont typeface="Arial" panose="020B0604020202020204" pitchFamily="34" charset="0"/>
              <a:buChar char="•"/>
            </a:pPr>
            <a:r>
              <a:rPr lang="en-US" sz="4000" dirty="0"/>
              <a:t>Self-harming</a:t>
            </a:r>
          </a:p>
        </p:txBody>
      </p:sp>
    </p:spTree>
    <p:extLst>
      <p:ext uri="{BB962C8B-B14F-4D97-AF65-F5344CB8AC3E}">
        <p14:creationId xmlns:p14="http://schemas.microsoft.com/office/powerpoint/2010/main" val="15869467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4" name="Group 25">
            <a:extLst>
              <a:ext uri="{FF2B5EF4-FFF2-40B4-BE49-F238E27FC236}">
                <a16:creationId xmlns:a16="http://schemas.microsoft.com/office/drawing/2014/main" id="{0A18D471-708A-40E6-B998-65CD717785B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 y="0"/>
            <a:ext cx="12191996" cy="6858000"/>
            <a:chOff x="1" y="0"/>
            <a:chExt cx="12191996" cy="6858000"/>
          </a:xfrm>
        </p:grpSpPr>
        <p:sp>
          <p:nvSpPr>
            <p:cNvPr id="27" name="Rectangle 26">
              <a:extLst>
                <a:ext uri="{FF2B5EF4-FFF2-40B4-BE49-F238E27FC236}">
                  <a16:creationId xmlns:a16="http://schemas.microsoft.com/office/drawing/2014/main" id="{2BA89D80-A205-4952-A46F-A135B693B8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tx1"/>
            </a:solidFill>
            <a:ln w="0">
              <a:noFill/>
              <a:prstDash val="solid"/>
              <a:round/>
              <a:headEnd/>
              <a:tailEnd/>
            </a:ln>
          </p:spPr>
          <p:txBody>
            <a:bodyPr rtlCol="0" anchor="ctr"/>
            <a:lstStyle/>
            <a:p>
              <a:pPr algn="ctr" defTabSz="457200"/>
              <a:endParaRPr lang="en-US" dirty="0">
                <a:solidFill>
                  <a:schemeClr val="tx1"/>
                </a:solidFill>
              </a:endParaRPr>
            </a:p>
          </p:txBody>
        </p:sp>
        <p:sp>
          <p:nvSpPr>
            <p:cNvPr id="28" name="Rectangle 27">
              <a:extLst>
                <a:ext uri="{FF2B5EF4-FFF2-40B4-BE49-F238E27FC236}">
                  <a16:creationId xmlns:a16="http://schemas.microsoft.com/office/drawing/2014/main" id="{FFF73490-1CDC-4DA0-A5DC-3F4139460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ltGray">
            <a:xfrm>
              <a:off x="1" y="0"/>
              <a:ext cx="12191996" cy="6858000"/>
            </a:xfrm>
            <a:prstGeom prst="rect">
              <a:avLst/>
            </a:prstGeom>
            <a:solidFill>
              <a:schemeClr val="accent1">
                <a:lumMod val="50000"/>
                <a:alpha val="25000"/>
              </a:schemeClr>
            </a:solidFill>
            <a:ln w="0">
              <a:noFill/>
              <a:prstDash val="solid"/>
              <a:round/>
              <a:headEnd/>
              <a:tailEnd/>
            </a:ln>
          </p:spPr>
          <p:txBody>
            <a:bodyPr rtlCol="0" anchor="ctr"/>
            <a:lstStyle/>
            <a:p>
              <a:pPr algn="ctr" defTabSz="457200"/>
              <a:endParaRPr lang="en-US" dirty="0">
                <a:solidFill>
                  <a:schemeClr val="tx1"/>
                </a:solidFill>
              </a:endParaRPr>
            </a:p>
          </p:txBody>
        </p:sp>
      </p:grpSp>
      <p:sp>
        <p:nvSpPr>
          <p:cNvPr id="2" name="Title 1"/>
          <p:cNvSpPr>
            <a:spLocks noGrp="1"/>
          </p:cNvSpPr>
          <p:nvPr>
            <p:ph type="title"/>
          </p:nvPr>
        </p:nvSpPr>
        <p:spPr>
          <a:xfrm>
            <a:off x="761261" y="776436"/>
            <a:ext cx="5282519" cy="4504620"/>
          </a:xfrm>
        </p:spPr>
        <p:txBody>
          <a:bodyPr vert="horz" lIns="91440" tIns="45720" rIns="91440" bIns="45720" rtlCol="0" anchor="ctr">
            <a:normAutofit/>
          </a:bodyPr>
          <a:lstStyle/>
          <a:p>
            <a:pPr algn="ctr"/>
            <a:r>
              <a:rPr lang="en-US" sz="8800" b="1" dirty="0">
                <a:solidFill>
                  <a:schemeClr val="bg1"/>
                </a:solidFill>
              </a:rPr>
              <a:t>Indicators</a:t>
            </a:r>
          </a:p>
        </p:txBody>
      </p:sp>
      <p:sp>
        <p:nvSpPr>
          <p:cNvPr id="3" name="Content Placeholder 2"/>
          <p:cNvSpPr>
            <a:spLocks noGrp="1"/>
          </p:cNvSpPr>
          <p:nvPr>
            <p:ph idx="1"/>
          </p:nvPr>
        </p:nvSpPr>
        <p:spPr>
          <a:xfrm>
            <a:off x="759604" y="5394178"/>
            <a:ext cx="5284040" cy="783686"/>
          </a:xfrm>
        </p:spPr>
        <p:txBody>
          <a:bodyPr vert="horz" lIns="91440" tIns="45720" rIns="91440" bIns="45720" rtlCol="0">
            <a:normAutofit/>
          </a:bodyPr>
          <a:lstStyle/>
          <a:p>
            <a:pPr marL="0" indent="0" algn="ctr">
              <a:buNone/>
            </a:pPr>
            <a:r>
              <a:rPr lang="en-US" sz="2000" b="1" dirty="0">
                <a:solidFill>
                  <a:schemeClr val="bg1"/>
                </a:solidFill>
              </a:rPr>
              <a:t>What are the </a:t>
            </a:r>
            <a:r>
              <a:rPr lang="en-US" sz="3200" b="1" dirty="0">
                <a:solidFill>
                  <a:schemeClr val="bg1"/>
                </a:solidFill>
              </a:rPr>
              <a:t>warning</a:t>
            </a:r>
            <a:r>
              <a:rPr lang="en-US" sz="2000" b="1" dirty="0">
                <a:solidFill>
                  <a:schemeClr val="bg1"/>
                </a:solidFill>
              </a:rPr>
              <a:t> signs? </a:t>
            </a:r>
          </a:p>
        </p:txBody>
      </p:sp>
      <p:sp>
        <p:nvSpPr>
          <p:cNvPr id="30" name="Freeform: Shape 29">
            <a:extLst>
              <a:ext uri="{FF2B5EF4-FFF2-40B4-BE49-F238E27FC236}">
                <a16:creationId xmlns:a16="http://schemas.microsoft.com/office/drawing/2014/main" id="{79D730AC-06E5-4840-86DF-F67855B1DB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66174" y="0"/>
            <a:ext cx="5282519" cy="6858000"/>
          </a:xfrm>
          <a:custGeom>
            <a:avLst/>
            <a:gdLst>
              <a:gd name="connsiteX0" fmla="*/ 189795 w 5282519"/>
              <a:gd name="connsiteY0" fmla="*/ 0 h 6858000"/>
              <a:gd name="connsiteX1" fmla="*/ 5282519 w 5282519"/>
              <a:gd name="connsiteY1" fmla="*/ 0 h 6858000"/>
              <a:gd name="connsiteX2" fmla="*/ 5282519 w 5282519"/>
              <a:gd name="connsiteY2" fmla="*/ 6858000 h 6858000"/>
              <a:gd name="connsiteX3" fmla="*/ 189795 w 5282519"/>
              <a:gd name="connsiteY3" fmla="*/ 6858000 h 6858000"/>
              <a:gd name="connsiteX4" fmla="*/ 184756 w 5282519"/>
              <a:gd name="connsiteY4" fmla="*/ 6791325 h 6858000"/>
              <a:gd name="connsiteX5" fmla="*/ 176358 w 5282519"/>
              <a:gd name="connsiteY5" fmla="*/ 6735762 h 6858000"/>
              <a:gd name="connsiteX6" fmla="*/ 166281 w 5282519"/>
              <a:gd name="connsiteY6" fmla="*/ 6683375 h 6858000"/>
              <a:gd name="connsiteX7" fmla="*/ 149485 w 5282519"/>
              <a:gd name="connsiteY7" fmla="*/ 6640512 h 6858000"/>
              <a:gd name="connsiteX8" fmla="*/ 132689 w 5282519"/>
              <a:gd name="connsiteY8" fmla="*/ 6597650 h 6858000"/>
              <a:gd name="connsiteX9" fmla="*/ 112534 w 5282519"/>
              <a:gd name="connsiteY9" fmla="*/ 6561137 h 6858000"/>
              <a:gd name="connsiteX10" fmla="*/ 92379 w 5282519"/>
              <a:gd name="connsiteY10" fmla="*/ 6523037 h 6858000"/>
              <a:gd name="connsiteX11" fmla="*/ 73903 w 5282519"/>
              <a:gd name="connsiteY11" fmla="*/ 6488112 h 6858000"/>
              <a:gd name="connsiteX12" fmla="*/ 55427 w 5282519"/>
              <a:gd name="connsiteY12" fmla="*/ 6448425 h 6858000"/>
              <a:gd name="connsiteX13" fmla="*/ 38632 w 5282519"/>
              <a:gd name="connsiteY13" fmla="*/ 6407150 h 6858000"/>
              <a:gd name="connsiteX14" fmla="*/ 23515 w 5282519"/>
              <a:gd name="connsiteY14" fmla="*/ 6361112 h 6858000"/>
              <a:gd name="connsiteX15" fmla="*/ 11758 w 5282519"/>
              <a:gd name="connsiteY15" fmla="*/ 6311900 h 6858000"/>
              <a:gd name="connsiteX16" fmla="*/ 3359 w 5282519"/>
              <a:gd name="connsiteY16" fmla="*/ 6251575 h 6858000"/>
              <a:gd name="connsiteX17" fmla="*/ 0 w 5282519"/>
              <a:gd name="connsiteY17" fmla="*/ 6183312 h 6858000"/>
              <a:gd name="connsiteX18" fmla="*/ 3359 w 5282519"/>
              <a:gd name="connsiteY18" fmla="*/ 6113462 h 6858000"/>
              <a:gd name="connsiteX19" fmla="*/ 11758 w 5282519"/>
              <a:gd name="connsiteY19" fmla="*/ 6056312 h 6858000"/>
              <a:gd name="connsiteX20" fmla="*/ 23515 w 5282519"/>
              <a:gd name="connsiteY20" fmla="*/ 6003925 h 6858000"/>
              <a:gd name="connsiteX21" fmla="*/ 38632 w 5282519"/>
              <a:gd name="connsiteY21" fmla="*/ 5956300 h 6858000"/>
              <a:gd name="connsiteX22" fmla="*/ 55427 w 5282519"/>
              <a:gd name="connsiteY22" fmla="*/ 5915025 h 6858000"/>
              <a:gd name="connsiteX23" fmla="*/ 75583 w 5282519"/>
              <a:gd name="connsiteY23" fmla="*/ 5876925 h 6858000"/>
              <a:gd name="connsiteX24" fmla="*/ 95738 w 5282519"/>
              <a:gd name="connsiteY24" fmla="*/ 5840412 h 6858000"/>
              <a:gd name="connsiteX25" fmla="*/ 115893 w 5282519"/>
              <a:gd name="connsiteY25" fmla="*/ 5802312 h 6858000"/>
              <a:gd name="connsiteX26" fmla="*/ 134368 w 5282519"/>
              <a:gd name="connsiteY26" fmla="*/ 5762625 h 6858000"/>
              <a:gd name="connsiteX27" fmla="*/ 152844 w 5282519"/>
              <a:gd name="connsiteY27" fmla="*/ 5721350 h 6858000"/>
              <a:gd name="connsiteX28" fmla="*/ 167960 w 5282519"/>
              <a:gd name="connsiteY28" fmla="*/ 5675312 h 6858000"/>
              <a:gd name="connsiteX29" fmla="*/ 178038 w 5282519"/>
              <a:gd name="connsiteY29" fmla="*/ 5622925 h 6858000"/>
              <a:gd name="connsiteX30" fmla="*/ 188115 w 5282519"/>
              <a:gd name="connsiteY30" fmla="*/ 5562600 h 6858000"/>
              <a:gd name="connsiteX31" fmla="*/ 189795 w 5282519"/>
              <a:gd name="connsiteY31" fmla="*/ 5494337 h 6858000"/>
              <a:gd name="connsiteX32" fmla="*/ 188115 w 5282519"/>
              <a:gd name="connsiteY32" fmla="*/ 5426075 h 6858000"/>
              <a:gd name="connsiteX33" fmla="*/ 178038 w 5282519"/>
              <a:gd name="connsiteY33" fmla="*/ 5365750 h 6858000"/>
              <a:gd name="connsiteX34" fmla="*/ 167960 w 5282519"/>
              <a:gd name="connsiteY34" fmla="*/ 5313362 h 6858000"/>
              <a:gd name="connsiteX35" fmla="*/ 152844 w 5282519"/>
              <a:gd name="connsiteY35" fmla="*/ 5268912 h 6858000"/>
              <a:gd name="connsiteX36" fmla="*/ 134368 w 5282519"/>
              <a:gd name="connsiteY36" fmla="*/ 5226050 h 6858000"/>
              <a:gd name="connsiteX37" fmla="*/ 115893 w 5282519"/>
              <a:gd name="connsiteY37" fmla="*/ 5186362 h 6858000"/>
              <a:gd name="connsiteX38" fmla="*/ 95738 w 5282519"/>
              <a:gd name="connsiteY38" fmla="*/ 5149850 h 6858000"/>
              <a:gd name="connsiteX39" fmla="*/ 75583 w 5282519"/>
              <a:gd name="connsiteY39" fmla="*/ 5114925 h 6858000"/>
              <a:gd name="connsiteX40" fmla="*/ 55427 w 5282519"/>
              <a:gd name="connsiteY40" fmla="*/ 5075237 h 6858000"/>
              <a:gd name="connsiteX41" fmla="*/ 38632 w 5282519"/>
              <a:gd name="connsiteY41" fmla="*/ 5033962 h 6858000"/>
              <a:gd name="connsiteX42" fmla="*/ 23515 w 5282519"/>
              <a:gd name="connsiteY42" fmla="*/ 4987925 h 6858000"/>
              <a:gd name="connsiteX43" fmla="*/ 11758 w 5282519"/>
              <a:gd name="connsiteY43" fmla="*/ 4935537 h 6858000"/>
              <a:gd name="connsiteX44" fmla="*/ 3359 w 5282519"/>
              <a:gd name="connsiteY44" fmla="*/ 4875212 h 6858000"/>
              <a:gd name="connsiteX45" fmla="*/ 0 w 5282519"/>
              <a:gd name="connsiteY45" fmla="*/ 4806950 h 6858000"/>
              <a:gd name="connsiteX46" fmla="*/ 3359 w 5282519"/>
              <a:gd name="connsiteY46" fmla="*/ 4738687 h 6858000"/>
              <a:gd name="connsiteX47" fmla="*/ 11758 w 5282519"/>
              <a:gd name="connsiteY47" fmla="*/ 4678362 h 6858000"/>
              <a:gd name="connsiteX48" fmla="*/ 23515 w 5282519"/>
              <a:gd name="connsiteY48" fmla="*/ 4625975 h 6858000"/>
              <a:gd name="connsiteX49" fmla="*/ 38632 w 5282519"/>
              <a:gd name="connsiteY49" fmla="*/ 4579937 h 6858000"/>
              <a:gd name="connsiteX50" fmla="*/ 55427 w 5282519"/>
              <a:gd name="connsiteY50" fmla="*/ 4537075 h 6858000"/>
              <a:gd name="connsiteX51" fmla="*/ 75583 w 5282519"/>
              <a:gd name="connsiteY51" fmla="*/ 4498975 h 6858000"/>
              <a:gd name="connsiteX52" fmla="*/ 115893 w 5282519"/>
              <a:gd name="connsiteY52" fmla="*/ 4424362 h 6858000"/>
              <a:gd name="connsiteX53" fmla="*/ 134368 w 5282519"/>
              <a:gd name="connsiteY53" fmla="*/ 4386262 h 6858000"/>
              <a:gd name="connsiteX54" fmla="*/ 152844 w 5282519"/>
              <a:gd name="connsiteY54" fmla="*/ 4343400 h 6858000"/>
              <a:gd name="connsiteX55" fmla="*/ 167960 w 5282519"/>
              <a:gd name="connsiteY55" fmla="*/ 4297362 h 6858000"/>
              <a:gd name="connsiteX56" fmla="*/ 178038 w 5282519"/>
              <a:gd name="connsiteY56" fmla="*/ 4244975 h 6858000"/>
              <a:gd name="connsiteX57" fmla="*/ 188115 w 5282519"/>
              <a:gd name="connsiteY57" fmla="*/ 4186237 h 6858000"/>
              <a:gd name="connsiteX58" fmla="*/ 189795 w 5282519"/>
              <a:gd name="connsiteY58" fmla="*/ 4116387 h 6858000"/>
              <a:gd name="connsiteX59" fmla="*/ 188115 w 5282519"/>
              <a:gd name="connsiteY59" fmla="*/ 4048125 h 6858000"/>
              <a:gd name="connsiteX60" fmla="*/ 178038 w 5282519"/>
              <a:gd name="connsiteY60" fmla="*/ 3987800 h 6858000"/>
              <a:gd name="connsiteX61" fmla="*/ 167960 w 5282519"/>
              <a:gd name="connsiteY61" fmla="*/ 3935412 h 6858000"/>
              <a:gd name="connsiteX62" fmla="*/ 152844 w 5282519"/>
              <a:gd name="connsiteY62" fmla="*/ 3890962 h 6858000"/>
              <a:gd name="connsiteX63" fmla="*/ 134368 w 5282519"/>
              <a:gd name="connsiteY63" fmla="*/ 3848100 h 6858000"/>
              <a:gd name="connsiteX64" fmla="*/ 115893 w 5282519"/>
              <a:gd name="connsiteY64" fmla="*/ 3811587 h 6858000"/>
              <a:gd name="connsiteX65" fmla="*/ 75583 w 5282519"/>
              <a:gd name="connsiteY65" fmla="*/ 3736975 h 6858000"/>
              <a:gd name="connsiteX66" fmla="*/ 55427 w 5282519"/>
              <a:gd name="connsiteY66" fmla="*/ 3697287 h 6858000"/>
              <a:gd name="connsiteX67" fmla="*/ 38632 w 5282519"/>
              <a:gd name="connsiteY67" fmla="*/ 3656012 h 6858000"/>
              <a:gd name="connsiteX68" fmla="*/ 23515 w 5282519"/>
              <a:gd name="connsiteY68" fmla="*/ 3609975 h 6858000"/>
              <a:gd name="connsiteX69" fmla="*/ 11758 w 5282519"/>
              <a:gd name="connsiteY69" fmla="*/ 3557587 h 6858000"/>
              <a:gd name="connsiteX70" fmla="*/ 3359 w 5282519"/>
              <a:gd name="connsiteY70" fmla="*/ 3497262 h 6858000"/>
              <a:gd name="connsiteX71" fmla="*/ 0 w 5282519"/>
              <a:gd name="connsiteY71" fmla="*/ 3427412 h 6858000"/>
              <a:gd name="connsiteX72" fmla="*/ 3359 w 5282519"/>
              <a:gd name="connsiteY72" fmla="*/ 3360737 h 6858000"/>
              <a:gd name="connsiteX73" fmla="*/ 11758 w 5282519"/>
              <a:gd name="connsiteY73" fmla="*/ 3300412 h 6858000"/>
              <a:gd name="connsiteX74" fmla="*/ 23515 w 5282519"/>
              <a:gd name="connsiteY74" fmla="*/ 3248025 h 6858000"/>
              <a:gd name="connsiteX75" fmla="*/ 38632 w 5282519"/>
              <a:gd name="connsiteY75" fmla="*/ 3201987 h 6858000"/>
              <a:gd name="connsiteX76" fmla="*/ 55427 w 5282519"/>
              <a:gd name="connsiteY76" fmla="*/ 3160712 h 6858000"/>
              <a:gd name="connsiteX77" fmla="*/ 75583 w 5282519"/>
              <a:gd name="connsiteY77" fmla="*/ 3121025 h 6858000"/>
              <a:gd name="connsiteX78" fmla="*/ 95738 w 5282519"/>
              <a:gd name="connsiteY78" fmla="*/ 3084512 h 6858000"/>
              <a:gd name="connsiteX79" fmla="*/ 115893 w 5282519"/>
              <a:gd name="connsiteY79" fmla="*/ 3046412 h 6858000"/>
              <a:gd name="connsiteX80" fmla="*/ 134368 w 5282519"/>
              <a:gd name="connsiteY80" fmla="*/ 3009900 h 6858000"/>
              <a:gd name="connsiteX81" fmla="*/ 152844 w 5282519"/>
              <a:gd name="connsiteY81" fmla="*/ 2967037 h 6858000"/>
              <a:gd name="connsiteX82" fmla="*/ 167960 w 5282519"/>
              <a:gd name="connsiteY82" fmla="*/ 2922587 h 6858000"/>
              <a:gd name="connsiteX83" fmla="*/ 178038 w 5282519"/>
              <a:gd name="connsiteY83" fmla="*/ 2868612 h 6858000"/>
              <a:gd name="connsiteX84" fmla="*/ 188115 w 5282519"/>
              <a:gd name="connsiteY84" fmla="*/ 2809875 h 6858000"/>
              <a:gd name="connsiteX85" fmla="*/ 189795 w 5282519"/>
              <a:gd name="connsiteY85" fmla="*/ 2741612 h 6858000"/>
              <a:gd name="connsiteX86" fmla="*/ 188115 w 5282519"/>
              <a:gd name="connsiteY86" fmla="*/ 2671762 h 6858000"/>
              <a:gd name="connsiteX87" fmla="*/ 178038 w 5282519"/>
              <a:gd name="connsiteY87" fmla="*/ 2613025 h 6858000"/>
              <a:gd name="connsiteX88" fmla="*/ 167960 w 5282519"/>
              <a:gd name="connsiteY88" fmla="*/ 2560637 h 6858000"/>
              <a:gd name="connsiteX89" fmla="*/ 152844 w 5282519"/>
              <a:gd name="connsiteY89" fmla="*/ 2513012 h 6858000"/>
              <a:gd name="connsiteX90" fmla="*/ 134368 w 5282519"/>
              <a:gd name="connsiteY90" fmla="*/ 2471737 h 6858000"/>
              <a:gd name="connsiteX91" fmla="*/ 115893 w 5282519"/>
              <a:gd name="connsiteY91" fmla="*/ 2433637 h 6858000"/>
              <a:gd name="connsiteX92" fmla="*/ 95738 w 5282519"/>
              <a:gd name="connsiteY92" fmla="*/ 2395537 h 6858000"/>
              <a:gd name="connsiteX93" fmla="*/ 75583 w 5282519"/>
              <a:gd name="connsiteY93" fmla="*/ 2359025 h 6858000"/>
              <a:gd name="connsiteX94" fmla="*/ 55427 w 5282519"/>
              <a:gd name="connsiteY94" fmla="*/ 2319337 h 6858000"/>
              <a:gd name="connsiteX95" fmla="*/ 38632 w 5282519"/>
              <a:gd name="connsiteY95" fmla="*/ 2278062 h 6858000"/>
              <a:gd name="connsiteX96" fmla="*/ 23515 w 5282519"/>
              <a:gd name="connsiteY96" fmla="*/ 2232025 h 6858000"/>
              <a:gd name="connsiteX97" fmla="*/ 11758 w 5282519"/>
              <a:gd name="connsiteY97" fmla="*/ 2179637 h 6858000"/>
              <a:gd name="connsiteX98" fmla="*/ 3359 w 5282519"/>
              <a:gd name="connsiteY98" fmla="*/ 2119312 h 6858000"/>
              <a:gd name="connsiteX99" fmla="*/ 0 w 5282519"/>
              <a:gd name="connsiteY99" fmla="*/ 2051050 h 6858000"/>
              <a:gd name="connsiteX100" fmla="*/ 3359 w 5282519"/>
              <a:gd name="connsiteY100" fmla="*/ 1982787 h 6858000"/>
              <a:gd name="connsiteX101" fmla="*/ 11758 w 5282519"/>
              <a:gd name="connsiteY101" fmla="*/ 1922462 h 6858000"/>
              <a:gd name="connsiteX102" fmla="*/ 23515 w 5282519"/>
              <a:gd name="connsiteY102" fmla="*/ 1870075 h 6858000"/>
              <a:gd name="connsiteX103" fmla="*/ 38632 w 5282519"/>
              <a:gd name="connsiteY103" fmla="*/ 1824037 h 6858000"/>
              <a:gd name="connsiteX104" fmla="*/ 55427 w 5282519"/>
              <a:gd name="connsiteY104" fmla="*/ 1782762 h 6858000"/>
              <a:gd name="connsiteX105" fmla="*/ 75583 w 5282519"/>
              <a:gd name="connsiteY105" fmla="*/ 1743075 h 6858000"/>
              <a:gd name="connsiteX106" fmla="*/ 95738 w 5282519"/>
              <a:gd name="connsiteY106" fmla="*/ 1708150 h 6858000"/>
              <a:gd name="connsiteX107" fmla="*/ 115893 w 5282519"/>
              <a:gd name="connsiteY107" fmla="*/ 1671637 h 6858000"/>
              <a:gd name="connsiteX108" fmla="*/ 134368 w 5282519"/>
              <a:gd name="connsiteY108" fmla="*/ 1631950 h 6858000"/>
              <a:gd name="connsiteX109" fmla="*/ 152844 w 5282519"/>
              <a:gd name="connsiteY109" fmla="*/ 1589087 h 6858000"/>
              <a:gd name="connsiteX110" fmla="*/ 167960 w 5282519"/>
              <a:gd name="connsiteY110" fmla="*/ 1544637 h 6858000"/>
              <a:gd name="connsiteX111" fmla="*/ 178038 w 5282519"/>
              <a:gd name="connsiteY111" fmla="*/ 1492250 h 6858000"/>
              <a:gd name="connsiteX112" fmla="*/ 188115 w 5282519"/>
              <a:gd name="connsiteY112" fmla="*/ 1431925 h 6858000"/>
              <a:gd name="connsiteX113" fmla="*/ 189795 w 5282519"/>
              <a:gd name="connsiteY113" fmla="*/ 1363662 h 6858000"/>
              <a:gd name="connsiteX114" fmla="*/ 188115 w 5282519"/>
              <a:gd name="connsiteY114" fmla="*/ 1295400 h 6858000"/>
              <a:gd name="connsiteX115" fmla="*/ 178038 w 5282519"/>
              <a:gd name="connsiteY115" fmla="*/ 1235075 h 6858000"/>
              <a:gd name="connsiteX116" fmla="*/ 167960 w 5282519"/>
              <a:gd name="connsiteY116" fmla="*/ 1182687 h 6858000"/>
              <a:gd name="connsiteX117" fmla="*/ 152844 w 5282519"/>
              <a:gd name="connsiteY117" fmla="*/ 1136650 h 6858000"/>
              <a:gd name="connsiteX118" fmla="*/ 134368 w 5282519"/>
              <a:gd name="connsiteY118" fmla="*/ 1095375 h 6858000"/>
              <a:gd name="connsiteX119" fmla="*/ 115893 w 5282519"/>
              <a:gd name="connsiteY119" fmla="*/ 1055687 h 6858000"/>
              <a:gd name="connsiteX120" fmla="*/ 95738 w 5282519"/>
              <a:gd name="connsiteY120" fmla="*/ 1017587 h 6858000"/>
              <a:gd name="connsiteX121" fmla="*/ 75583 w 5282519"/>
              <a:gd name="connsiteY121" fmla="*/ 981075 h 6858000"/>
              <a:gd name="connsiteX122" fmla="*/ 55427 w 5282519"/>
              <a:gd name="connsiteY122" fmla="*/ 942975 h 6858000"/>
              <a:gd name="connsiteX123" fmla="*/ 38632 w 5282519"/>
              <a:gd name="connsiteY123" fmla="*/ 901700 h 6858000"/>
              <a:gd name="connsiteX124" fmla="*/ 23515 w 5282519"/>
              <a:gd name="connsiteY124" fmla="*/ 854075 h 6858000"/>
              <a:gd name="connsiteX125" fmla="*/ 11758 w 5282519"/>
              <a:gd name="connsiteY125" fmla="*/ 801687 h 6858000"/>
              <a:gd name="connsiteX126" fmla="*/ 3359 w 5282519"/>
              <a:gd name="connsiteY126" fmla="*/ 744537 h 6858000"/>
              <a:gd name="connsiteX127" fmla="*/ 0 w 5282519"/>
              <a:gd name="connsiteY127" fmla="*/ 673100 h 6858000"/>
              <a:gd name="connsiteX128" fmla="*/ 3359 w 5282519"/>
              <a:gd name="connsiteY128" fmla="*/ 606425 h 6858000"/>
              <a:gd name="connsiteX129" fmla="*/ 11758 w 5282519"/>
              <a:gd name="connsiteY129" fmla="*/ 546100 h 6858000"/>
              <a:gd name="connsiteX130" fmla="*/ 23515 w 5282519"/>
              <a:gd name="connsiteY130" fmla="*/ 496887 h 6858000"/>
              <a:gd name="connsiteX131" fmla="*/ 38632 w 5282519"/>
              <a:gd name="connsiteY131" fmla="*/ 450850 h 6858000"/>
              <a:gd name="connsiteX132" fmla="*/ 55427 w 5282519"/>
              <a:gd name="connsiteY132" fmla="*/ 409575 h 6858000"/>
              <a:gd name="connsiteX133" fmla="*/ 73903 w 5282519"/>
              <a:gd name="connsiteY133" fmla="*/ 369887 h 6858000"/>
              <a:gd name="connsiteX134" fmla="*/ 92379 w 5282519"/>
              <a:gd name="connsiteY134" fmla="*/ 334962 h 6858000"/>
              <a:gd name="connsiteX135" fmla="*/ 112534 w 5282519"/>
              <a:gd name="connsiteY135" fmla="*/ 296862 h 6858000"/>
              <a:gd name="connsiteX136" fmla="*/ 132689 w 5282519"/>
              <a:gd name="connsiteY136" fmla="*/ 260350 h 6858000"/>
              <a:gd name="connsiteX137" fmla="*/ 149485 w 5282519"/>
              <a:gd name="connsiteY137" fmla="*/ 217487 h 6858000"/>
              <a:gd name="connsiteX138" fmla="*/ 166281 w 5282519"/>
              <a:gd name="connsiteY138" fmla="*/ 174625 h 6858000"/>
              <a:gd name="connsiteX139" fmla="*/ 176358 w 5282519"/>
              <a:gd name="connsiteY139" fmla="*/ 122237 h 6858000"/>
              <a:gd name="connsiteX140" fmla="*/ 184756 w 5282519"/>
              <a:gd name="connsiteY140" fmla="*/ 66675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Lst>
            <a:rect l="l" t="t" r="r" b="b"/>
            <a:pathLst>
              <a:path w="5282519" h="6858000">
                <a:moveTo>
                  <a:pt x="189795" y="0"/>
                </a:moveTo>
                <a:lnTo>
                  <a:pt x="5282519" y="0"/>
                </a:lnTo>
                <a:lnTo>
                  <a:pt x="5282519" y="6858000"/>
                </a:lnTo>
                <a:lnTo>
                  <a:pt x="189795" y="6858000"/>
                </a:lnTo>
                <a:lnTo>
                  <a:pt x="184756" y="6791325"/>
                </a:lnTo>
                <a:lnTo>
                  <a:pt x="176358" y="6735762"/>
                </a:lnTo>
                <a:lnTo>
                  <a:pt x="166281" y="6683375"/>
                </a:lnTo>
                <a:lnTo>
                  <a:pt x="149485" y="6640512"/>
                </a:lnTo>
                <a:lnTo>
                  <a:pt x="132689" y="6597650"/>
                </a:lnTo>
                <a:lnTo>
                  <a:pt x="112534" y="6561137"/>
                </a:lnTo>
                <a:lnTo>
                  <a:pt x="92379" y="6523037"/>
                </a:lnTo>
                <a:lnTo>
                  <a:pt x="73903" y="6488112"/>
                </a:lnTo>
                <a:lnTo>
                  <a:pt x="55427" y="6448425"/>
                </a:lnTo>
                <a:lnTo>
                  <a:pt x="38632" y="6407150"/>
                </a:lnTo>
                <a:lnTo>
                  <a:pt x="23515" y="6361112"/>
                </a:lnTo>
                <a:lnTo>
                  <a:pt x="11758" y="6311900"/>
                </a:lnTo>
                <a:lnTo>
                  <a:pt x="3359" y="6251575"/>
                </a:lnTo>
                <a:lnTo>
                  <a:pt x="0" y="6183312"/>
                </a:lnTo>
                <a:lnTo>
                  <a:pt x="3359" y="6113462"/>
                </a:lnTo>
                <a:lnTo>
                  <a:pt x="11758" y="6056312"/>
                </a:lnTo>
                <a:lnTo>
                  <a:pt x="23515" y="6003925"/>
                </a:lnTo>
                <a:lnTo>
                  <a:pt x="38632" y="5956300"/>
                </a:lnTo>
                <a:lnTo>
                  <a:pt x="55427" y="5915025"/>
                </a:lnTo>
                <a:lnTo>
                  <a:pt x="75583" y="5876925"/>
                </a:lnTo>
                <a:lnTo>
                  <a:pt x="95738" y="5840412"/>
                </a:lnTo>
                <a:lnTo>
                  <a:pt x="115893" y="5802312"/>
                </a:lnTo>
                <a:lnTo>
                  <a:pt x="134368" y="5762625"/>
                </a:lnTo>
                <a:lnTo>
                  <a:pt x="152844" y="5721350"/>
                </a:lnTo>
                <a:lnTo>
                  <a:pt x="167960" y="5675312"/>
                </a:lnTo>
                <a:lnTo>
                  <a:pt x="178038" y="5622925"/>
                </a:lnTo>
                <a:lnTo>
                  <a:pt x="188115" y="5562600"/>
                </a:lnTo>
                <a:lnTo>
                  <a:pt x="189795" y="5494337"/>
                </a:lnTo>
                <a:lnTo>
                  <a:pt x="188115" y="5426075"/>
                </a:lnTo>
                <a:lnTo>
                  <a:pt x="178038" y="5365750"/>
                </a:lnTo>
                <a:lnTo>
                  <a:pt x="167960" y="5313362"/>
                </a:lnTo>
                <a:lnTo>
                  <a:pt x="152844" y="5268912"/>
                </a:lnTo>
                <a:lnTo>
                  <a:pt x="134368" y="5226050"/>
                </a:lnTo>
                <a:lnTo>
                  <a:pt x="115893" y="5186362"/>
                </a:lnTo>
                <a:lnTo>
                  <a:pt x="95738" y="5149850"/>
                </a:lnTo>
                <a:lnTo>
                  <a:pt x="75583" y="5114925"/>
                </a:lnTo>
                <a:lnTo>
                  <a:pt x="55427" y="5075237"/>
                </a:lnTo>
                <a:lnTo>
                  <a:pt x="38632" y="5033962"/>
                </a:lnTo>
                <a:lnTo>
                  <a:pt x="23515" y="4987925"/>
                </a:lnTo>
                <a:lnTo>
                  <a:pt x="11758" y="4935537"/>
                </a:lnTo>
                <a:lnTo>
                  <a:pt x="3359" y="4875212"/>
                </a:lnTo>
                <a:lnTo>
                  <a:pt x="0" y="4806950"/>
                </a:lnTo>
                <a:lnTo>
                  <a:pt x="3359" y="4738687"/>
                </a:lnTo>
                <a:lnTo>
                  <a:pt x="11758" y="4678362"/>
                </a:lnTo>
                <a:lnTo>
                  <a:pt x="23515" y="4625975"/>
                </a:lnTo>
                <a:lnTo>
                  <a:pt x="38632" y="4579937"/>
                </a:lnTo>
                <a:lnTo>
                  <a:pt x="55427" y="4537075"/>
                </a:lnTo>
                <a:lnTo>
                  <a:pt x="75583" y="4498975"/>
                </a:lnTo>
                <a:lnTo>
                  <a:pt x="115893" y="4424362"/>
                </a:lnTo>
                <a:lnTo>
                  <a:pt x="134368" y="4386262"/>
                </a:lnTo>
                <a:lnTo>
                  <a:pt x="152844" y="4343400"/>
                </a:lnTo>
                <a:lnTo>
                  <a:pt x="167960" y="4297362"/>
                </a:lnTo>
                <a:lnTo>
                  <a:pt x="178038" y="4244975"/>
                </a:lnTo>
                <a:lnTo>
                  <a:pt x="188115" y="4186237"/>
                </a:lnTo>
                <a:lnTo>
                  <a:pt x="189795" y="4116387"/>
                </a:lnTo>
                <a:lnTo>
                  <a:pt x="188115" y="4048125"/>
                </a:lnTo>
                <a:lnTo>
                  <a:pt x="178038" y="3987800"/>
                </a:lnTo>
                <a:lnTo>
                  <a:pt x="167960" y="3935412"/>
                </a:lnTo>
                <a:lnTo>
                  <a:pt x="152844" y="3890962"/>
                </a:lnTo>
                <a:lnTo>
                  <a:pt x="134368" y="3848100"/>
                </a:lnTo>
                <a:lnTo>
                  <a:pt x="115893" y="3811587"/>
                </a:lnTo>
                <a:lnTo>
                  <a:pt x="75583" y="3736975"/>
                </a:lnTo>
                <a:lnTo>
                  <a:pt x="55427" y="3697287"/>
                </a:lnTo>
                <a:lnTo>
                  <a:pt x="38632" y="3656012"/>
                </a:lnTo>
                <a:lnTo>
                  <a:pt x="23515" y="3609975"/>
                </a:lnTo>
                <a:lnTo>
                  <a:pt x="11758" y="3557587"/>
                </a:lnTo>
                <a:lnTo>
                  <a:pt x="3359" y="3497262"/>
                </a:lnTo>
                <a:lnTo>
                  <a:pt x="0" y="3427412"/>
                </a:lnTo>
                <a:lnTo>
                  <a:pt x="3359" y="3360737"/>
                </a:lnTo>
                <a:lnTo>
                  <a:pt x="11758" y="3300412"/>
                </a:lnTo>
                <a:lnTo>
                  <a:pt x="23515" y="3248025"/>
                </a:lnTo>
                <a:lnTo>
                  <a:pt x="38632" y="3201987"/>
                </a:lnTo>
                <a:lnTo>
                  <a:pt x="55427" y="3160712"/>
                </a:lnTo>
                <a:lnTo>
                  <a:pt x="75583" y="3121025"/>
                </a:lnTo>
                <a:lnTo>
                  <a:pt x="95738" y="3084512"/>
                </a:lnTo>
                <a:lnTo>
                  <a:pt x="115893" y="3046412"/>
                </a:lnTo>
                <a:lnTo>
                  <a:pt x="134368" y="3009900"/>
                </a:lnTo>
                <a:lnTo>
                  <a:pt x="152844" y="2967037"/>
                </a:lnTo>
                <a:lnTo>
                  <a:pt x="167960" y="2922587"/>
                </a:lnTo>
                <a:lnTo>
                  <a:pt x="178038" y="2868612"/>
                </a:lnTo>
                <a:lnTo>
                  <a:pt x="188115" y="2809875"/>
                </a:lnTo>
                <a:lnTo>
                  <a:pt x="189795" y="2741612"/>
                </a:lnTo>
                <a:lnTo>
                  <a:pt x="188115" y="2671762"/>
                </a:lnTo>
                <a:lnTo>
                  <a:pt x="178038" y="2613025"/>
                </a:lnTo>
                <a:lnTo>
                  <a:pt x="167960" y="2560637"/>
                </a:lnTo>
                <a:lnTo>
                  <a:pt x="152844" y="2513012"/>
                </a:lnTo>
                <a:lnTo>
                  <a:pt x="134368" y="2471737"/>
                </a:lnTo>
                <a:lnTo>
                  <a:pt x="115893" y="2433637"/>
                </a:lnTo>
                <a:lnTo>
                  <a:pt x="95738" y="2395537"/>
                </a:lnTo>
                <a:lnTo>
                  <a:pt x="75583" y="2359025"/>
                </a:lnTo>
                <a:lnTo>
                  <a:pt x="55427" y="2319337"/>
                </a:lnTo>
                <a:lnTo>
                  <a:pt x="38632" y="2278062"/>
                </a:lnTo>
                <a:lnTo>
                  <a:pt x="23515" y="2232025"/>
                </a:lnTo>
                <a:lnTo>
                  <a:pt x="11758" y="2179637"/>
                </a:lnTo>
                <a:lnTo>
                  <a:pt x="3359" y="2119312"/>
                </a:lnTo>
                <a:lnTo>
                  <a:pt x="0" y="2051050"/>
                </a:lnTo>
                <a:lnTo>
                  <a:pt x="3359" y="1982787"/>
                </a:lnTo>
                <a:lnTo>
                  <a:pt x="11758" y="1922462"/>
                </a:lnTo>
                <a:lnTo>
                  <a:pt x="23515" y="1870075"/>
                </a:lnTo>
                <a:lnTo>
                  <a:pt x="38632" y="1824037"/>
                </a:lnTo>
                <a:lnTo>
                  <a:pt x="55427" y="1782762"/>
                </a:lnTo>
                <a:lnTo>
                  <a:pt x="75583" y="1743075"/>
                </a:lnTo>
                <a:lnTo>
                  <a:pt x="95738" y="1708150"/>
                </a:lnTo>
                <a:lnTo>
                  <a:pt x="115893" y="1671637"/>
                </a:lnTo>
                <a:lnTo>
                  <a:pt x="134368" y="1631950"/>
                </a:lnTo>
                <a:lnTo>
                  <a:pt x="152844" y="1589087"/>
                </a:lnTo>
                <a:lnTo>
                  <a:pt x="167960" y="1544637"/>
                </a:lnTo>
                <a:lnTo>
                  <a:pt x="178038" y="1492250"/>
                </a:lnTo>
                <a:lnTo>
                  <a:pt x="188115" y="1431925"/>
                </a:lnTo>
                <a:lnTo>
                  <a:pt x="189795" y="1363662"/>
                </a:lnTo>
                <a:lnTo>
                  <a:pt x="188115" y="1295400"/>
                </a:lnTo>
                <a:lnTo>
                  <a:pt x="178038" y="1235075"/>
                </a:lnTo>
                <a:lnTo>
                  <a:pt x="167960" y="1182687"/>
                </a:lnTo>
                <a:lnTo>
                  <a:pt x="152844" y="1136650"/>
                </a:lnTo>
                <a:lnTo>
                  <a:pt x="134368" y="1095375"/>
                </a:lnTo>
                <a:lnTo>
                  <a:pt x="115893" y="1055687"/>
                </a:lnTo>
                <a:lnTo>
                  <a:pt x="95738" y="1017587"/>
                </a:lnTo>
                <a:lnTo>
                  <a:pt x="75583" y="981075"/>
                </a:lnTo>
                <a:lnTo>
                  <a:pt x="55427" y="942975"/>
                </a:lnTo>
                <a:lnTo>
                  <a:pt x="38632" y="901700"/>
                </a:lnTo>
                <a:lnTo>
                  <a:pt x="23515" y="854075"/>
                </a:lnTo>
                <a:lnTo>
                  <a:pt x="11758" y="801687"/>
                </a:lnTo>
                <a:lnTo>
                  <a:pt x="3359" y="744537"/>
                </a:lnTo>
                <a:lnTo>
                  <a:pt x="0" y="673100"/>
                </a:lnTo>
                <a:lnTo>
                  <a:pt x="3359" y="606425"/>
                </a:lnTo>
                <a:lnTo>
                  <a:pt x="11758" y="546100"/>
                </a:lnTo>
                <a:lnTo>
                  <a:pt x="23515" y="496887"/>
                </a:lnTo>
                <a:lnTo>
                  <a:pt x="38632" y="450850"/>
                </a:lnTo>
                <a:lnTo>
                  <a:pt x="55427" y="409575"/>
                </a:lnTo>
                <a:lnTo>
                  <a:pt x="73903" y="369887"/>
                </a:lnTo>
                <a:lnTo>
                  <a:pt x="92379" y="334962"/>
                </a:lnTo>
                <a:lnTo>
                  <a:pt x="112534" y="296862"/>
                </a:lnTo>
                <a:lnTo>
                  <a:pt x="132689" y="260350"/>
                </a:lnTo>
                <a:lnTo>
                  <a:pt x="149485" y="217487"/>
                </a:lnTo>
                <a:lnTo>
                  <a:pt x="166281" y="174625"/>
                </a:lnTo>
                <a:lnTo>
                  <a:pt x="176358" y="122237"/>
                </a:lnTo>
                <a:lnTo>
                  <a:pt x="184756" y="66675"/>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6" name="TextBox 5">
            <a:extLst>
              <a:ext uri="{FF2B5EF4-FFF2-40B4-BE49-F238E27FC236}">
                <a16:creationId xmlns:a16="http://schemas.microsoft.com/office/drawing/2014/main" id="{E54821E4-DEEC-4251-A84B-12E00803CD1E}"/>
              </a:ext>
            </a:extLst>
          </p:cNvPr>
          <p:cNvSpPr txBox="1"/>
          <p:nvPr/>
        </p:nvSpPr>
        <p:spPr>
          <a:xfrm>
            <a:off x="9751909" y="6870700"/>
            <a:ext cx="2440091"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3" tooltip="http://jenniferann.org/tdv.htm">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dirty="0">
              <a:solidFill>
                <a:srgbClr val="FFFFFF"/>
              </a:solidFill>
            </a:endParaRPr>
          </a:p>
        </p:txBody>
      </p:sp>
      <p:sp>
        <p:nvSpPr>
          <p:cNvPr id="10" name="TextBox 9">
            <a:extLst>
              <a:ext uri="{FF2B5EF4-FFF2-40B4-BE49-F238E27FC236}">
                <a16:creationId xmlns:a16="http://schemas.microsoft.com/office/drawing/2014/main" id="{116EBC71-23BA-4BBA-A2A4-DEC9DF3913AA}"/>
              </a:ext>
            </a:extLst>
          </p:cNvPr>
          <p:cNvSpPr txBox="1"/>
          <p:nvPr/>
        </p:nvSpPr>
        <p:spPr>
          <a:xfrm>
            <a:off x="7299118" y="6870700"/>
            <a:ext cx="2440091" cy="200055"/>
          </a:xfrm>
          <a:prstGeom prst="rect">
            <a:avLst/>
          </a:prstGeom>
          <a:solidFill>
            <a:srgbClr val="000000"/>
          </a:solidFill>
        </p:spPr>
        <p:txBody>
          <a:bodyPr wrap="none" rtlCol="0">
            <a:spAutoFit/>
          </a:bodyPr>
          <a:lstStyle/>
          <a:p>
            <a:pPr algn="r">
              <a:spcAft>
                <a:spcPts val="600"/>
              </a:spcAft>
            </a:pPr>
            <a:r>
              <a:rPr lang="en-US" sz="700" dirty="0">
                <a:solidFill>
                  <a:srgbClr val="FFFFFF"/>
                </a:solidFill>
                <a:hlinkClick r:id="rId3" tooltip="http://jenniferann.org/tdv.htm">
                  <a:extLst>
                    <a:ext uri="{A12FA001-AC4F-418D-AE19-62706E023703}">
                      <ahyp:hlinkClr xmlns:ahyp="http://schemas.microsoft.com/office/drawing/2018/hyperlinkcolor" val="tx"/>
                    </a:ext>
                  </a:extLst>
                </a:hlinkClick>
              </a:rPr>
              <a:t>This Photo</a:t>
            </a:r>
            <a:r>
              <a:rPr lang="en-US" sz="700" dirty="0">
                <a:solidFill>
                  <a:srgbClr val="FFFFFF"/>
                </a:solidFill>
              </a:rPr>
              <a:t> by Unknown Author is licensed under </a:t>
            </a:r>
            <a:r>
              <a:rPr lang="en-US" sz="700" dirty="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dirty="0">
              <a:solidFill>
                <a:srgbClr val="FFFFFF"/>
              </a:solidFill>
            </a:endParaRPr>
          </a:p>
        </p:txBody>
      </p:sp>
      <p:sp>
        <p:nvSpPr>
          <p:cNvPr id="4" name="Rectangle 3">
            <a:extLst>
              <a:ext uri="{FF2B5EF4-FFF2-40B4-BE49-F238E27FC236}">
                <a16:creationId xmlns:a16="http://schemas.microsoft.com/office/drawing/2014/main" id="{83B608DC-6895-495D-B191-5BA30F29FBB7}"/>
              </a:ext>
            </a:extLst>
          </p:cNvPr>
          <p:cNvSpPr/>
          <p:nvPr/>
        </p:nvSpPr>
        <p:spPr>
          <a:xfrm>
            <a:off x="7153835" y="0"/>
            <a:ext cx="4753243" cy="6986528"/>
          </a:xfrm>
          <a:prstGeom prst="rect">
            <a:avLst/>
          </a:prstGeom>
        </p:spPr>
        <p:txBody>
          <a:bodyPr wrap="square">
            <a:spAutoFit/>
          </a:bodyPr>
          <a:lstStyle/>
          <a:p>
            <a:pPr algn="just"/>
            <a:endParaRPr lang="en-US" sz="4000" dirty="0"/>
          </a:p>
          <a:p>
            <a:pPr marL="285750" indent="-285750" algn="just">
              <a:buFont typeface="Arial" panose="020B0604020202020204" pitchFamily="34" charset="0"/>
              <a:buChar char="•"/>
            </a:pPr>
            <a:r>
              <a:rPr lang="en-US" sz="4800" b="1" dirty="0"/>
              <a:t>Behavioral</a:t>
            </a:r>
          </a:p>
          <a:p>
            <a:pPr marL="742950" lvl="1" indent="-285750" algn="just">
              <a:buFont typeface="Arial" panose="020B0604020202020204" pitchFamily="34" charset="0"/>
              <a:buChar char="•"/>
            </a:pPr>
            <a:r>
              <a:rPr lang="en-US" sz="4000" dirty="0"/>
              <a:t>Appearance change</a:t>
            </a:r>
          </a:p>
          <a:p>
            <a:pPr marL="742950" lvl="1" indent="-285750" algn="just">
              <a:buFont typeface="Arial" panose="020B0604020202020204" pitchFamily="34" charset="0"/>
              <a:buChar char="•"/>
            </a:pPr>
            <a:r>
              <a:rPr lang="en-US" sz="4000" dirty="0"/>
              <a:t>Falling grades</a:t>
            </a:r>
          </a:p>
          <a:p>
            <a:pPr marL="742950" lvl="1" indent="-285750" algn="just">
              <a:buFont typeface="Arial" panose="020B0604020202020204" pitchFamily="34" charset="0"/>
              <a:buChar char="•"/>
            </a:pPr>
            <a:r>
              <a:rPr lang="en-US" sz="4000" dirty="0"/>
              <a:t>Avoiding friends</a:t>
            </a:r>
          </a:p>
          <a:p>
            <a:pPr marL="742950" lvl="1" indent="-285750" algn="just">
              <a:buFont typeface="Arial" panose="020B0604020202020204" pitchFamily="34" charset="0"/>
              <a:buChar char="•"/>
            </a:pPr>
            <a:r>
              <a:rPr lang="en-US" sz="4000" dirty="0"/>
              <a:t>Habit changes</a:t>
            </a:r>
          </a:p>
          <a:p>
            <a:pPr marL="742950" lvl="1" indent="-285750" algn="just">
              <a:buFont typeface="Arial" panose="020B0604020202020204" pitchFamily="34" charset="0"/>
              <a:buChar char="•"/>
            </a:pPr>
            <a:r>
              <a:rPr lang="en-US" sz="4000" dirty="0"/>
              <a:t>Hypervigilance</a:t>
            </a:r>
          </a:p>
          <a:p>
            <a:pPr marL="742950" lvl="1" indent="-285750" algn="just">
              <a:buFont typeface="Arial" panose="020B0604020202020204" pitchFamily="34" charset="0"/>
              <a:buChar char="•"/>
            </a:pPr>
            <a:r>
              <a:rPr lang="en-US" sz="4000" dirty="0"/>
              <a:t>Substance abuse</a:t>
            </a:r>
          </a:p>
          <a:p>
            <a:pPr marL="742950" lvl="1" indent="-285750" algn="just">
              <a:buFont typeface="Arial" panose="020B0604020202020204" pitchFamily="34" charset="0"/>
              <a:buChar char="•"/>
            </a:pPr>
            <a:endParaRPr lang="en-US" sz="4000" dirty="0"/>
          </a:p>
          <a:p>
            <a:pPr marL="742950" lvl="1" indent="-285750" algn="just">
              <a:buFont typeface="Arial" panose="020B0604020202020204" pitchFamily="34" charset="0"/>
              <a:buChar char="•"/>
            </a:pPr>
            <a:endParaRPr lang="en-US" sz="4000" dirty="0"/>
          </a:p>
        </p:txBody>
      </p:sp>
    </p:spTree>
    <p:extLst>
      <p:ext uri="{BB962C8B-B14F-4D97-AF65-F5344CB8AC3E}">
        <p14:creationId xmlns:p14="http://schemas.microsoft.com/office/powerpoint/2010/main" val="2898265764"/>
      </p:ext>
    </p:extLst>
  </p:cSld>
  <p:clrMapOvr>
    <a:masterClrMapping/>
  </p:clrMapOvr>
</p:sld>
</file>

<file path=ppt/theme/theme1.xml><?xml version="1.0" encoding="utf-8"?>
<a:theme xmlns:a="http://schemas.openxmlformats.org/drawingml/2006/main" name="Office Theme">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FAE591AE160E44BCF1C64695F4DDBD" ma:contentTypeVersion="13" ma:contentTypeDescription="Create a new document." ma:contentTypeScope="" ma:versionID="136d76d8f125c634649220916617ef15">
  <xsd:schema xmlns:xsd="http://www.w3.org/2001/XMLSchema" xmlns:xs="http://www.w3.org/2001/XMLSchema" xmlns:p="http://schemas.microsoft.com/office/2006/metadata/properties" xmlns:ns3="ecd905d8-3785-4850-b28f-e69c91834db8" xmlns:ns4="025f9e80-3d7e-4ae0-bedf-03b616099cfb" targetNamespace="http://schemas.microsoft.com/office/2006/metadata/properties" ma:root="true" ma:fieldsID="bc1f5617264139c7b791a797abc3a054" ns3:_="" ns4:_="">
    <xsd:import namespace="ecd905d8-3785-4850-b28f-e69c91834db8"/>
    <xsd:import namespace="025f9e80-3d7e-4ae0-bedf-03b616099cfb"/>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DateTaken" minOccurs="0"/>
                <xsd:element ref="ns4:SharedWithUsers" minOccurs="0"/>
                <xsd:element ref="ns4:SharedWithDetails" minOccurs="0"/>
                <xsd:element ref="ns4:SharingHintHash"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cd905d8-3785-4850-b28f-e69c91834db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25f9e80-3d7e-4ae0-bedf-03b616099cfb"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element name="SharingHintHash" ma:index="19"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2564B67-78B3-4E9D-90D1-C079E16F854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cd905d8-3785-4850-b28f-e69c91834db8"/>
    <ds:schemaRef ds:uri="025f9e80-3d7e-4ae0-bedf-03b616099cf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4F26CF0-71C4-4004-91C4-034E1A3EAD8E}">
  <ds:schemaRefs>
    <ds:schemaRef ds:uri="http://purl.org/dc/terms/"/>
    <ds:schemaRef ds:uri="ecd905d8-3785-4850-b28f-e69c91834db8"/>
    <ds:schemaRef ds:uri="http://purl.org/dc/dcmitype/"/>
    <ds:schemaRef ds:uri="http://purl.org/dc/elements/1.1/"/>
    <ds:schemaRef ds:uri="http://schemas.microsoft.com/office/2006/metadata/properties"/>
    <ds:schemaRef ds:uri="http://schemas.openxmlformats.org/package/2006/metadata/core-properties"/>
    <ds:schemaRef ds:uri="http://schemas.microsoft.com/office/2006/documentManagement/types"/>
    <ds:schemaRef ds:uri="http://schemas.microsoft.com/office/infopath/2007/PartnerControls"/>
    <ds:schemaRef ds:uri="025f9e80-3d7e-4ae0-bedf-03b616099cfb"/>
    <ds:schemaRef ds:uri="http://www.w3.org/XML/1998/namespace"/>
  </ds:schemaRefs>
</ds:datastoreItem>
</file>

<file path=customXml/itemProps3.xml><?xml version="1.0" encoding="utf-8"?>
<ds:datastoreItem xmlns:ds="http://schemas.openxmlformats.org/officeDocument/2006/customXml" ds:itemID="{38D19981-A27B-4C51-9EBB-3DED96B21BB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2431</TotalTime>
  <Words>1469</Words>
  <Application>Microsoft Office PowerPoint</Application>
  <PresentationFormat>Widescreen</PresentationFormat>
  <Paragraphs>361</Paragraphs>
  <Slides>19</Slides>
  <Notes>19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Tahoma</vt:lpstr>
      <vt:lpstr>Times New Roman</vt:lpstr>
      <vt:lpstr>Office Theme</vt:lpstr>
      <vt:lpstr>Dating Violence in Adolescents and Young Adults  </vt:lpstr>
      <vt:lpstr>Learning Objectives​</vt:lpstr>
      <vt:lpstr>Prevalence </vt:lpstr>
      <vt:lpstr>PowerPoint Presentation</vt:lpstr>
      <vt:lpstr> </vt:lpstr>
      <vt:lpstr> Barriers  </vt:lpstr>
      <vt:lpstr>Indicators</vt:lpstr>
      <vt:lpstr>Indicators</vt:lpstr>
      <vt:lpstr>Indicators</vt:lpstr>
      <vt:lpstr>  </vt:lpstr>
      <vt:lpstr> Tactics used by those who cause harm</vt:lpstr>
      <vt:lpstr>   Guidance and Consideration  A petitioner cannot be denied an order of protection because the petitioner or respondent is a minor.    Minors 12 years or older, may receive eight 90-minute sessions of services without parental consent.</vt:lpstr>
      <vt:lpstr>When a disclosure occurs . . . </vt:lpstr>
      <vt:lpstr>Documenting Tech Abuse</vt:lpstr>
      <vt:lpstr> Safety Planning</vt:lpstr>
      <vt:lpstr>Activity 4 : Dana Fure’s Story</vt:lpstr>
      <vt:lpstr>Resources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Teen Dating Violence</dc:title>
  <dc:creator>Hassebrock, Michelle</dc:creator>
  <cp:lastModifiedBy>Hassebrock, Michelle</cp:lastModifiedBy>
  <cp:revision>65</cp:revision>
  <dcterms:created xsi:type="dcterms:W3CDTF">2022-05-04T20:50:10Z</dcterms:created>
  <dcterms:modified xsi:type="dcterms:W3CDTF">2023-04-04T18:29:05Z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0x01010073FAE591AE160E44BCF1C64695F4DDBD</vt:lpwstr>
  </property>
</Properties>
</file>