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44"/>
  </p:notesMasterIdLst>
  <p:handoutMasterIdLst>
    <p:handoutMasterId r:id="rId45"/>
  </p:handoutMasterIdLst>
  <p:sldIdLst>
    <p:sldId id="256" r:id="rId2"/>
    <p:sldId id="266" r:id="rId3"/>
    <p:sldId id="274" r:id="rId4"/>
    <p:sldId id="257" r:id="rId5"/>
    <p:sldId id="258" r:id="rId6"/>
    <p:sldId id="293" r:id="rId7"/>
    <p:sldId id="265" r:id="rId8"/>
    <p:sldId id="264" r:id="rId9"/>
    <p:sldId id="261" r:id="rId10"/>
    <p:sldId id="262" r:id="rId11"/>
    <p:sldId id="267" r:id="rId12"/>
    <p:sldId id="263" r:id="rId13"/>
    <p:sldId id="299" r:id="rId14"/>
    <p:sldId id="291" r:id="rId15"/>
    <p:sldId id="300" r:id="rId16"/>
    <p:sldId id="268" r:id="rId17"/>
    <p:sldId id="292" r:id="rId18"/>
    <p:sldId id="269" r:id="rId19"/>
    <p:sldId id="282" r:id="rId20"/>
    <p:sldId id="285" r:id="rId21"/>
    <p:sldId id="286" r:id="rId22"/>
    <p:sldId id="283" r:id="rId23"/>
    <p:sldId id="287" r:id="rId24"/>
    <p:sldId id="288" r:id="rId25"/>
    <p:sldId id="284" r:id="rId26"/>
    <p:sldId id="289" r:id="rId27"/>
    <p:sldId id="259" r:id="rId28"/>
    <p:sldId id="270" r:id="rId29"/>
    <p:sldId id="294" r:id="rId30"/>
    <p:sldId id="277" r:id="rId31"/>
    <p:sldId id="301" r:id="rId32"/>
    <p:sldId id="278" r:id="rId33"/>
    <p:sldId id="279" r:id="rId34"/>
    <p:sldId id="271" r:id="rId35"/>
    <p:sldId id="272" r:id="rId36"/>
    <p:sldId id="273" r:id="rId37"/>
    <p:sldId id="275" r:id="rId38"/>
    <p:sldId id="290" r:id="rId39"/>
    <p:sldId id="280" r:id="rId40"/>
    <p:sldId id="281" r:id="rId41"/>
    <p:sldId id="296" r:id="rId42"/>
    <p:sldId id="298"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71058" autoAdjust="0"/>
  </p:normalViewPr>
  <p:slideViewPr>
    <p:cSldViewPr snapToGrid="0">
      <p:cViewPr varScale="1">
        <p:scale>
          <a:sx n="81" d="100"/>
          <a:sy n="81" d="100"/>
        </p:scale>
        <p:origin x="12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4BE7F20-5881-415C-9A35-22C3D045A8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20B9B02-7107-40D6-B6D2-8663150D122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EE61B41-DE52-492E-950A-C4B9E870E7F8}" type="datetimeFigureOut">
              <a:rPr lang="en-US" smtClean="0"/>
              <a:t>2/8/2022</a:t>
            </a:fld>
            <a:endParaRPr lang="en-US"/>
          </a:p>
        </p:txBody>
      </p:sp>
      <p:sp>
        <p:nvSpPr>
          <p:cNvPr id="4" name="Footer Placeholder 3">
            <a:extLst>
              <a:ext uri="{FF2B5EF4-FFF2-40B4-BE49-F238E27FC236}">
                <a16:creationId xmlns:a16="http://schemas.microsoft.com/office/drawing/2014/main" id="{ED59A848-0FA0-4B99-9968-84686235B0E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5D88CBD-C341-4444-9C11-3D4487F2D65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E8C92BC-E434-425B-8B51-74558CDB6FD1}" type="slidenum">
              <a:rPr lang="en-US" smtClean="0"/>
              <a:t>‹#›</a:t>
            </a:fld>
            <a:endParaRPr lang="en-US"/>
          </a:p>
        </p:txBody>
      </p:sp>
    </p:spTree>
    <p:extLst>
      <p:ext uri="{BB962C8B-B14F-4D97-AF65-F5344CB8AC3E}">
        <p14:creationId xmlns:p14="http://schemas.microsoft.com/office/powerpoint/2010/main" val="37873339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AF2F22-3247-4900-8A31-D94A70F1268A}" type="datetimeFigureOut">
              <a:rPr lang="en-US" smtClean="0"/>
              <a:t>2/8/2022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E187DB-4E9B-42A8-8A7A-C00A15F68996}" type="slidenum">
              <a:rPr lang="en-US" smtClean="0"/>
              <a:t>‹#›</a:t>
            </a:fld>
            <a:endParaRPr lang="en-US"/>
          </a:p>
        </p:txBody>
      </p:sp>
    </p:spTree>
    <p:extLst>
      <p:ext uri="{BB962C8B-B14F-4D97-AF65-F5344CB8AC3E}">
        <p14:creationId xmlns:p14="http://schemas.microsoft.com/office/powerpoint/2010/main" val="3283091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be used as an activity:</a:t>
            </a:r>
          </a:p>
          <a:p>
            <a:pPr marL="171450" indent="-171450">
              <a:buFont typeface="Arial" panose="020B0604020202020204" pitchFamily="34" charset="0"/>
              <a:buChar char="•"/>
            </a:pPr>
            <a:r>
              <a:rPr lang="en-US" dirty="0"/>
              <a:t>Ask participants how they define domestic violence.</a:t>
            </a:r>
          </a:p>
        </p:txBody>
      </p:sp>
      <p:sp>
        <p:nvSpPr>
          <p:cNvPr id="4" name="Slide Number Placeholder 3"/>
          <p:cNvSpPr>
            <a:spLocks noGrp="1"/>
          </p:cNvSpPr>
          <p:nvPr>
            <p:ph type="sldNum" sz="quarter" idx="5"/>
          </p:nvPr>
        </p:nvSpPr>
        <p:spPr/>
        <p:txBody>
          <a:bodyPr/>
          <a:lstStyle/>
          <a:p>
            <a:fld id="{8BE187DB-4E9B-42A8-8A7A-C00A15F68996}" type="slidenum">
              <a:rPr lang="en-US" smtClean="0"/>
              <a:t>3</a:t>
            </a:fld>
            <a:endParaRPr lang="en-US"/>
          </a:p>
        </p:txBody>
      </p:sp>
    </p:spTree>
    <p:extLst>
      <p:ext uri="{BB962C8B-B14F-4D97-AF65-F5344CB8AC3E}">
        <p14:creationId xmlns:p14="http://schemas.microsoft.com/office/powerpoint/2010/main" val="7509555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Divide the participants into 8 groups – see slide 18 for instructions. </a:t>
            </a:r>
          </a:p>
        </p:txBody>
      </p:sp>
      <p:sp>
        <p:nvSpPr>
          <p:cNvPr id="4" name="Slide Number Placeholder 3"/>
          <p:cNvSpPr>
            <a:spLocks noGrp="1"/>
          </p:cNvSpPr>
          <p:nvPr>
            <p:ph type="sldNum" sz="quarter" idx="5"/>
          </p:nvPr>
        </p:nvSpPr>
        <p:spPr/>
        <p:txBody>
          <a:bodyPr/>
          <a:lstStyle/>
          <a:p>
            <a:fld id="{8BE187DB-4E9B-42A8-8A7A-C00A15F68996}" type="slidenum">
              <a:rPr lang="en-US" smtClean="0"/>
              <a:t>16</a:t>
            </a:fld>
            <a:endParaRPr lang="en-US"/>
          </a:p>
        </p:txBody>
      </p:sp>
    </p:spTree>
    <p:extLst>
      <p:ext uri="{BB962C8B-B14F-4D97-AF65-F5344CB8AC3E}">
        <p14:creationId xmlns:p14="http://schemas.microsoft.com/office/powerpoint/2010/main" val="2113270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17</a:t>
            </a:fld>
            <a:endParaRPr lang="en-US"/>
          </a:p>
        </p:txBody>
      </p:sp>
    </p:spTree>
    <p:extLst>
      <p:ext uri="{BB962C8B-B14F-4D97-AF65-F5344CB8AC3E}">
        <p14:creationId xmlns:p14="http://schemas.microsoft.com/office/powerpoint/2010/main" val="2485708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participant group is assigned a spoke of the wheel.  Instruct the groups to brainstorm examples of each power and control strategy.  Give the groups approximately 5-10 minutes to meet.  Bring the group back together and have each group report out their brainstorming session.  </a:t>
            </a:r>
          </a:p>
          <a:p>
            <a:endParaRPr lang="en-US" dirty="0"/>
          </a:p>
          <a:p>
            <a:r>
              <a:rPr lang="en-US" dirty="0"/>
              <a:t>In the following 8 slides, the power and control wheel is broken down with examples.  After each group presents their findings, present the slide that correlates with their topic.  </a:t>
            </a:r>
          </a:p>
          <a:p>
            <a:endParaRPr lang="en-US" dirty="0"/>
          </a:p>
          <a:p>
            <a:r>
              <a:rPr lang="en-US" dirty="0"/>
              <a:t>At the end of the activity, give participants the Power and Control Wheel handout with the spokes filled in with examples.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33333"/>
                </a:solidFill>
                <a:effectLst/>
                <a:latin typeface="-apple-system"/>
              </a:rPr>
              <a:t>The Domestic Abuse Intervention Project (Duluth, Minnesota) developed the Power and Control Wheel following multiple focus groups with domestic violence survivors. The Wheel documents the abusive behaviors to which these women were most frequently subjected.</a:t>
            </a:r>
            <a:endParaRPr lang="en-US" dirty="0"/>
          </a:p>
          <a:p>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18</a:t>
            </a:fld>
            <a:endParaRPr lang="en-US"/>
          </a:p>
        </p:txBody>
      </p:sp>
    </p:spTree>
    <p:extLst>
      <p:ext uri="{BB962C8B-B14F-4D97-AF65-F5344CB8AC3E}">
        <p14:creationId xmlns:p14="http://schemas.microsoft.com/office/powerpoint/2010/main" val="1978369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19</a:t>
            </a:fld>
            <a:endParaRPr lang="en-US"/>
          </a:p>
        </p:txBody>
      </p:sp>
    </p:spTree>
    <p:extLst>
      <p:ext uri="{BB962C8B-B14F-4D97-AF65-F5344CB8AC3E}">
        <p14:creationId xmlns:p14="http://schemas.microsoft.com/office/powerpoint/2010/main" val="17111590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most cases, the longer the abuse goes on, the severity of the violence increases.  This may start with verbal abuse, emotional abuse… then physical violence such as pushing and grabbing… then it increases to more severe violence such as punching, strangulation, use of weapons.</a:t>
            </a:r>
          </a:p>
        </p:txBody>
      </p:sp>
      <p:sp>
        <p:nvSpPr>
          <p:cNvPr id="4" name="Slide Number Placeholder 3"/>
          <p:cNvSpPr>
            <a:spLocks noGrp="1"/>
          </p:cNvSpPr>
          <p:nvPr>
            <p:ph type="sldNum" sz="quarter" idx="5"/>
          </p:nvPr>
        </p:nvSpPr>
        <p:spPr/>
        <p:txBody>
          <a:bodyPr/>
          <a:lstStyle/>
          <a:p>
            <a:fld id="{8BE187DB-4E9B-42A8-8A7A-C00A15F68996}" type="slidenum">
              <a:rPr lang="en-US" smtClean="0"/>
              <a:t>27</a:t>
            </a:fld>
            <a:endParaRPr lang="en-US"/>
          </a:p>
        </p:txBody>
      </p:sp>
    </p:spTree>
    <p:extLst>
      <p:ext uri="{BB962C8B-B14F-4D97-AF65-F5344CB8AC3E}">
        <p14:creationId xmlns:p14="http://schemas.microsoft.com/office/powerpoint/2010/main" val="3827921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not just a fight that goes out of control or an incident that happens when someone loses their temper. It is purposeful, with the intention of gaining and maintaining power and control within a relationship. The behavior is used to gain compliance by the person experiencing harm, to force the them to submit to fulfilling the needs and/or desires of the person causing harm. Some of the behaviors appear abusive, such as physical violence and name calling. Some of the behaviors may, on the surface, look like romance – constant phone calls, gifts, jealousy. But all behaviors have the same intention – to control the person experiencing harm. </a:t>
            </a:r>
          </a:p>
          <a:p>
            <a:endParaRPr lang="en-US" dirty="0"/>
          </a:p>
          <a:p>
            <a:r>
              <a:rPr lang="en-US" dirty="0"/>
              <a:t>There are periods of time where things may be calmer, but those times are followed by a buildup of tension and abuse, which usually results in the person causing harm to peak with intensified abuse. The cycle then often starts to repeat, commonly becoming more and more intense as time goes on. Each relationship is different and not every relationship follows the exact pattern. Some of the people who cause harm may cycle rapidly, others over longer stretches of time. Regardless, a person causing harm purposefully use numerous tactics of abuse to instill fear in the person experiencing harm and maintain control over them.</a:t>
            </a:r>
          </a:p>
          <a:p>
            <a:endParaRPr lang="en-US" dirty="0"/>
          </a:p>
          <a:p>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28</a:t>
            </a:fld>
            <a:endParaRPr lang="en-US"/>
          </a:p>
        </p:txBody>
      </p:sp>
    </p:spTree>
    <p:extLst>
      <p:ext uri="{BB962C8B-B14F-4D97-AF65-F5344CB8AC3E}">
        <p14:creationId xmlns:p14="http://schemas.microsoft.com/office/powerpoint/2010/main" val="1119749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000000"/>
                </a:solidFill>
                <a:effectLst/>
              </a:rPr>
              <a:t>For example, a person causing harm will selectively batter their partner but not their boss. </a:t>
            </a:r>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29</a:t>
            </a:fld>
            <a:endParaRPr lang="en-US"/>
          </a:p>
        </p:txBody>
      </p:sp>
    </p:spTree>
    <p:extLst>
      <p:ext uri="{BB962C8B-B14F-4D97-AF65-F5344CB8AC3E}">
        <p14:creationId xmlns:p14="http://schemas.microsoft.com/office/powerpoint/2010/main" val="32110480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 this question out to participants.  You can use a flipchart, whiteboard or chat online to gather answers.</a:t>
            </a:r>
          </a:p>
          <a:p>
            <a:endParaRPr lang="en-US" dirty="0"/>
          </a:p>
          <a:p>
            <a:r>
              <a:rPr lang="en-US" dirty="0"/>
              <a:t>Use Why Victim’s Stay handout after you have had a discussion.</a:t>
            </a:r>
          </a:p>
        </p:txBody>
      </p:sp>
      <p:sp>
        <p:nvSpPr>
          <p:cNvPr id="4" name="Slide Number Placeholder 3"/>
          <p:cNvSpPr>
            <a:spLocks noGrp="1"/>
          </p:cNvSpPr>
          <p:nvPr>
            <p:ph type="sldNum" sz="quarter" idx="5"/>
          </p:nvPr>
        </p:nvSpPr>
        <p:spPr/>
        <p:txBody>
          <a:bodyPr/>
          <a:lstStyle/>
          <a:p>
            <a:fld id="{8BE187DB-4E9B-42A8-8A7A-C00A15F68996}" type="slidenum">
              <a:rPr lang="en-US" smtClean="0"/>
              <a:t>30</a:t>
            </a:fld>
            <a:endParaRPr lang="en-US"/>
          </a:p>
        </p:txBody>
      </p:sp>
    </p:spTree>
    <p:extLst>
      <p:ext uri="{BB962C8B-B14F-4D97-AF65-F5344CB8AC3E}">
        <p14:creationId xmlns:p14="http://schemas.microsoft.com/office/powerpoint/2010/main" val="37372348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the link to play the YouTube video – it is 7:43 minutes.  </a:t>
            </a:r>
          </a:p>
          <a:p>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31</a:t>
            </a:fld>
            <a:endParaRPr lang="en-US"/>
          </a:p>
        </p:txBody>
      </p:sp>
    </p:spTree>
    <p:extLst>
      <p:ext uri="{BB962C8B-B14F-4D97-AF65-F5344CB8AC3E}">
        <p14:creationId xmlns:p14="http://schemas.microsoft.com/office/powerpoint/2010/main" val="36696631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Barriers to Leaving handout and have a discussion.</a:t>
            </a:r>
          </a:p>
        </p:txBody>
      </p:sp>
      <p:sp>
        <p:nvSpPr>
          <p:cNvPr id="4" name="Slide Number Placeholder 3"/>
          <p:cNvSpPr>
            <a:spLocks noGrp="1"/>
          </p:cNvSpPr>
          <p:nvPr>
            <p:ph type="sldNum" sz="quarter" idx="5"/>
          </p:nvPr>
        </p:nvSpPr>
        <p:spPr/>
        <p:txBody>
          <a:bodyPr/>
          <a:lstStyle/>
          <a:p>
            <a:fld id="{8BE187DB-4E9B-42A8-8A7A-C00A15F68996}" type="slidenum">
              <a:rPr lang="en-US" smtClean="0"/>
              <a:t>32</a:t>
            </a:fld>
            <a:endParaRPr lang="en-US"/>
          </a:p>
        </p:txBody>
      </p:sp>
    </p:spTree>
    <p:extLst>
      <p:ext uri="{BB962C8B-B14F-4D97-AF65-F5344CB8AC3E}">
        <p14:creationId xmlns:p14="http://schemas.microsoft.com/office/powerpoint/2010/main" val="3365793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 Domestic Violence Act covers many types of relationships:</a:t>
            </a:r>
          </a:p>
          <a:p>
            <a:pPr marL="171450" indent="-171450">
              <a:buFont typeface="Arial" panose="020B0604020202020204" pitchFamily="34" charset="0"/>
              <a:buChar char="•"/>
            </a:pPr>
            <a:r>
              <a:rPr lang="en-US" dirty="0"/>
              <a:t>Family</a:t>
            </a:r>
          </a:p>
          <a:p>
            <a:pPr marL="171450" indent="-171450">
              <a:buFont typeface="Arial" panose="020B0604020202020204" pitchFamily="34" charset="0"/>
              <a:buChar char="•"/>
            </a:pPr>
            <a:r>
              <a:rPr lang="en-US" dirty="0"/>
              <a:t>People cohabitating</a:t>
            </a:r>
          </a:p>
          <a:p>
            <a:pPr marL="171450" indent="-171450">
              <a:buFont typeface="Arial" panose="020B0604020202020204" pitchFamily="34" charset="0"/>
              <a:buChar char="•"/>
            </a:pPr>
            <a:r>
              <a:rPr lang="en-US" dirty="0"/>
              <a:t>Intimate partner relationships, both current and former</a:t>
            </a:r>
          </a:p>
          <a:p>
            <a:pPr marL="171450" indent="-171450">
              <a:buFont typeface="Arial" panose="020B0604020202020204" pitchFamily="34" charset="0"/>
              <a:buChar char="•"/>
            </a:pPr>
            <a:r>
              <a:rPr lang="en-US" dirty="0"/>
              <a:t>Caregivers of people with disabilities and older adults</a:t>
            </a:r>
          </a:p>
        </p:txBody>
      </p:sp>
      <p:sp>
        <p:nvSpPr>
          <p:cNvPr id="4" name="Slide Number Placeholder 3"/>
          <p:cNvSpPr>
            <a:spLocks noGrp="1"/>
          </p:cNvSpPr>
          <p:nvPr>
            <p:ph type="sldNum" sz="quarter" idx="5"/>
          </p:nvPr>
        </p:nvSpPr>
        <p:spPr/>
        <p:txBody>
          <a:bodyPr/>
          <a:lstStyle/>
          <a:p>
            <a:fld id="{8BE187DB-4E9B-42A8-8A7A-C00A15F68996}" type="slidenum">
              <a:rPr lang="en-US" smtClean="0"/>
              <a:t>6</a:t>
            </a:fld>
            <a:endParaRPr lang="en-US"/>
          </a:p>
        </p:txBody>
      </p:sp>
    </p:spTree>
    <p:extLst>
      <p:ext uri="{BB962C8B-B14F-4D97-AF65-F5344CB8AC3E}">
        <p14:creationId xmlns:p14="http://schemas.microsoft.com/office/powerpoint/2010/main" val="1066774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about changing the discussion/changing the question.  Prevention of domestic violence is not the responsibility of the person experiencing harm.  It is the responsibility of the person causing harm.</a:t>
            </a:r>
          </a:p>
          <a:p>
            <a:r>
              <a:rPr lang="en-US" dirty="0"/>
              <a:t>Asking why the person experiencing harm stays can turn the conversation into blaming the person who experiences the harm.</a:t>
            </a:r>
          </a:p>
          <a:p>
            <a:r>
              <a:rPr lang="en-US" dirty="0"/>
              <a:t>Much focus has been placed on why a person experiencing harm stays in a relationship with an abusive partner which mistakenly or inadvertently places the responsibility of the continued violence on the person who experiences the </a:t>
            </a:r>
            <a:r>
              <a:rPr lang="en-US" dirty="0" err="1"/>
              <a:t>harD</a:t>
            </a:r>
            <a:r>
              <a:rPr lang="en-US" dirty="0"/>
              <a:t> instead of the perpetrator. The real question is, “Why does the partner hurt their partner? Or “What makes someone think they have the right to control their partner, i.e. tell them what they can and cannot do?</a:t>
            </a:r>
          </a:p>
        </p:txBody>
      </p:sp>
      <p:sp>
        <p:nvSpPr>
          <p:cNvPr id="4" name="Slide Number Placeholder 3"/>
          <p:cNvSpPr>
            <a:spLocks noGrp="1"/>
          </p:cNvSpPr>
          <p:nvPr>
            <p:ph type="sldNum" sz="quarter" idx="5"/>
          </p:nvPr>
        </p:nvSpPr>
        <p:spPr/>
        <p:txBody>
          <a:bodyPr/>
          <a:lstStyle/>
          <a:p>
            <a:fld id="{8BE187DB-4E9B-42A8-8A7A-C00A15F68996}" type="slidenum">
              <a:rPr lang="en-US" smtClean="0"/>
              <a:t>33</a:t>
            </a:fld>
            <a:endParaRPr lang="en-US"/>
          </a:p>
        </p:txBody>
      </p:sp>
    </p:spTree>
    <p:extLst>
      <p:ext uri="{BB962C8B-B14F-4D97-AF65-F5344CB8AC3E}">
        <p14:creationId xmlns:p14="http://schemas.microsoft.com/office/powerpoint/2010/main" val="25622312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Rather than a random act of violence, i.e. “I lost it,” their behavior is reflective of their underlying goal (power and control). Their chosen tactics are custom fit for their target (partner); therefore, strategies may vary from partner to partner according to what works. For example, isolation from family and friends may be an effective technique to control one partner, but in a subsequent relationship, the perpetrator discovers that utilizing emotional abuse is far more effective. </a:t>
            </a:r>
          </a:p>
          <a:p>
            <a:endParaRPr lang="en-US" dirty="0"/>
          </a:p>
          <a:p>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34</a:t>
            </a:fld>
            <a:endParaRPr lang="en-US"/>
          </a:p>
        </p:txBody>
      </p:sp>
    </p:spTree>
    <p:extLst>
      <p:ext uri="{BB962C8B-B14F-4D97-AF65-F5344CB8AC3E}">
        <p14:creationId xmlns:p14="http://schemas.microsoft.com/office/powerpoint/2010/main" val="12599907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35</a:t>
            </a:fld>
            <a:endParaRPr lang="en-US"/>
          </a:p>
        </p:txBody>
      </p:sp>
    </p:spTree>
    <p:extLst>
      <p:ext uri="{BB962C8B-B14F-4D97-AF65-F5344CB8AC3E}">
        <p14:creationId xmlns:p14="http://schemas.microsoft.com/office/powerpoint/2010/main" val="29775929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Strategies, technics, actions… Common traits found in person causing harm might include (adapted from Wright, 2005): </a:t>
            </a:r>
          </a:p>
          <a:p>
            <a:pPr marL="228600" indent="-228600">
              <a:buAutoNum type="arabicPeriod"/>
            </a:pPr>
            <a:r>
              <a:rPr lang="en-US" dirty="0"/>
              <a:t>Controlling Using controlling behavior is a trademark of abusers. This controlling behavior may appear nice on the surface, such as buying flowers, chivalrous behavior or other romantic demonstrations, but is actually helping to create a power imbalance in the relationship. It may involve more overtly abusive forms of control involving physical force or emotional abuse, such as making all of the decisions, not allowing the victim a life outside of the relationship or repeatedly checking up on the victim. 21 </a:t>
            </a:r>
          </a:p>
          <a:p>
            <a:pPr marL="228600" indent="-228600">
              <a:buAutoNum type="arabicPeriod"/>
            </a:pPr>
            <a:r>
              <a:rPr lang="en-US" dirty="0"/>
              <a:t>Violence Abuser may use violence to reinforce their control. Examples are slapping, hair pulling, strangulation, punching. They often focus on areas of the body that are not visible such as breasts or abdomen. </a:t>
            </a:r>
          </a:p>
          <a:p>
            <a:pPr marL="228600" indent="-228600">
              <a:buAutoNum type="arabicPeriod"/>
            </a:pPr>
            <a:r>
              <a:rPr lang="en-US" dirty="0"/>
              <a:t>Jealous Another key characteristic of abusers is their extreme jealousy and insistence that this jealousy is a sign of their love. Abusers are often not only jealous of what they deem as potential affairs, but of family, friends, co-workers and children. They often use their jealousy to isolate the victim from others. </a:t>
            </a:r>
          </a:p>
          <a:p>
            <a:pPr marL="228600" indent="-228600">
              <a:buAutoNum type="arabicPeriod"/>
            </a:pPr>
            <a:r>
              <a:rPr lang="en-US" dirty="0"/>
              <a:t>Isolates partner Abusers often control who their partner sees, where they go, who they talk to, if and when they work, etc. The effect is often destroyed social supports and isolation, which force the victim to rely on the abuser. </a:t>
            </a:r>
          </a:p>
          <a:p>
            <a:pPr marL="228600" indent="-228600">
              <a:buAutoNum type="arabicPeriod"/>
            </a:pPr>
            <a:r>
              <a:rPr lang="en-US" dirty="0"/>
              <a:t>Contradictory personality Many abusers display the confusing behavior of being nice, charming and loving one moment and abusive the next. They may be viewed outside the relationship as warm and stable, while their behavior at home is just the opposite. Some have called this behavior a ‘Dr. Jekyll and Mr. Hyde’ personality. </a:t>
            </a:r>
          </a:p>
          <a:p>
            <a:pPr marL="228600" indent="-228600">
              <a:buAutoNum type="arabicPeriod"/>
            </a:pPr>
            <a:r>
              <a:rPr lang="en-US" dirty="0"/>
              <a:t>Claims to be the victim Abusers frequently claim to be the victim in the relationship. They blame their partner for the violence and accuse their partners of being abusive, unfaithful, mean or crazy. They claim that their use of violence was in </a:t>
            </a:r>
            <a:r>
              <a:rPr lang="en-US" dirty="0" err="1"/>
              <a:t>selfdefense</a:t>
            </a:r>
            <a:r>
              <a:rPr lang="en-US" dirty="0"/>
              <a:t>. Abusers are increasingly becoming savvy about using the courts to assist them in their abuse, filing domestic abuse charges and/or applying for orders of protection. </a:t>
            </a:r>
          </a:p>
          <a:p>
            <a:pPr marL="228600" indent="-228600">
              <a:buAutoNum type="arabicPeriod"/>
            </a:pPr>
            <a:r>
              <a:rPr lang="en-US" dirty="0"/>
              <a:t>Blames others for problems, feelings and actions Many abusers blame others and most frequently their partner, for everything, including their problems, feelings and behaviors. They fail to take responsibility for their actions. </a:t>
            </a:r>
          </a:p>
          <a:p>
            <a:pPr marL="228600" indent="-228600">
              <a:buAutoNum type="arabicPeriod"/>
            </a:pPr>
            <a:r>
              <a:rPr lang="en-US" dirty="0"/>
              <a:t>Overly sensitive Abusers are frequently easily upset and angered, hypersensitive and quickly blame others for any discomfort they may feel. </a:t>
            </a:r>
          </a:p>
          <a:p>
            <a:pPr marL="228600" indent="-228600">
              <a:buAutoNum type="arabicPeriod"/>
            </a:pPr>
            <a:r>
              <a:rPr lang="en-US" dirty="0"/>
              <a:t>Unrealistic expectations It is common for an abuser to expect their partner to meet all their needs both emotionally and physically, which no partner can do. They may be perfectionists, expecting their partner to be perfect and sometimes expecting the same from themselves and blaming their partner when they cannot meet their own expectations. </a:t>
            </a:r>
          </a:p>
          <a:p>
            <a:pPr marL="228600" indent="-228600">
              <a:buAutoNum type="arabicPeriod"/>
            </a:pPr>
            <a:r>
              <a:rPr lang="en-US" dirty="0"/>
              <a:t>Quick romantic involvement Romance that quickly becomes serious is common in domestic violence relationships. It may be overwhelming, wonderful and exhilarating in the beginning. </a:t>
            </a:r>
          </a:p>
          <a:p>
            <a:pPr marL="228600" indent="-228600">
              <a:buAutoNum type="arabicPeriod"/>
            </a:pPr>
            <a:r>
              <a:rPr lang="en-US" dirty="0"/>
              <a:t>Often believes in rigid gender roles Heterosexual male abusers frequently believe in rigid gender roles and expect to be taken care of by their female partner. They generally see women as inferior and subservient. </a:t>
            </a:r>
          </a:p>
          <a:p>
            <a:pPr marL="228600" indent="-228600">
              <a:buAutoNum type="arabicPeriod"/>
            </a:pPr>
            <a:r>
              <a:rPr lang="en-US" dirty="0"/>
              <a:t>Verbally and emotionally abusive Violence may begin with verbal and emotional abuse, with the physical violence added later. Frequently, even when an abuser stops the physical violence, they continue the verbal and emotional abuse to control their partner. </a:t>
            </a:r>
          </a:p>
          <a:p>
            <a:pPr marL="228600" indent="-228600">
              <a:buAutoNum type="arabicPeriod"/>
            </a:pPr>
            <a:r>
              <a:rPr lang="en-US" dirty="0"/>
              <a:t>Uses intimidating tactics Abusers rely on intimidating looks, gestures and actions to instill fear and maintain control. </a:t>
            </a:r>
          </a:p>
          <a:p>
            <a:pPr marL="228600" indent="-228600">
              <a:buAutoNum type="arabicPeriod"/>
            </a:pPr>
            <a:r>
              <a:rPr lang="en-US" dirty="0"/>
              <a:t>Use of playful force during sex The use of force or cruelty during sex, behind the veil of playfulness, is a confusing tactic frequently used by many abusers. </a:t>
            </a:r>
          </a:p>
          <a:p>
            <a:pPr marL="228600" indent="-228600">
              <a:buAutoNum type="arabicPeriod"/>
            </a:pPr>
            <a:r>
              <a:rPr lang="en-US" dirty="0"/>
              <a:t>Use of force in an argument The use of any force in an argument, such as holding on to a wrist, not allowing the victim to leave the car or house or punching a wall, are early warning signs of an abusive relationship. Though such signs of force are abusive, they may not be interpreted as such. </a:t>
            </a:r>
          </a:p>
          <a:p>
            <a:pPr marL="228600" indent="-228600">
              <a:buAutoNum type="arabicPeriod"/>
            </a:pPr>
            <a:r>
              <a:rPr lang="en-US" dirty="0"/>
              <a:t>Promises Abusers often make promises that they do not keep. The most frequent: “I’ll never do it again.” </a:t>
            </a:r>
          </a:p>
          <a:p>
            <a:pPr marL="228600" indent="-228600">
              <a:buAutoNum type="arabicPeriod"/>
            </a:pPr>
            <a:r>
              <a:rPr lang="en-US" dirty="0"/>
              <a:t>Stalking Abusers frequently stalk their partners or ex-partners, following and watching them, tracking them through their cell phones, calling to checkup on them at all times and tracking their whereabouts online (cyber stalking). </a:t>
            </a:r>
          </a:p>
          <a:p>
            <a:pPr marL="228600" indent="-228600">
              <a:buAutoNum type="arabicPeriod"/>
            </a:pPr>
            <a:r>
              <a:rPr lang="en-US" dirty="0"/>
              <a:t>Forced sex Abusers may demand sex as their right or force their partner to conduct sex acts against their will. </a:t>
            </a:r>
          </a:p>
          <a:p>
            <a:pPr marL="228600" indent="-228600">
              <a:buAutoNum type="arabicPeriod"/>
            </a:pPr>
            <a:r>
              <a:rPr lang="en-US" dirty="0"/>
              <a:t>Use of others</a:t>
            </a:r>
          </a:p>
        </p:txBody>
      </p:sp>
      <p:sp>
        <p:nvSpPr>
          <p:cNvPr id="4" name="Slide Number Placeholder 3"/>
          <p:cNvSpPr>
            <a:spLocks noGrp="1"/>
          </p:cNvSpPr>
          <p:nvPr>
            <p:ph type="sldNum" sz="quarter" idx="5"/>
          </p:nvPr>
        </p:nvSpPr>
        <p:spPr/>
        <p:txBody>
          <a:bodyPr/>
          <a:lstStyle/>
          <a:p>
            <a:fld id="{8BE187DB-4E9B-42A8-8A7A-C00A15F68996}" type="slidenum">
              <a:rPr lang="en-US" smtClean="0"/>
              <a:t>36</a:t>
            </a:fld>
            <a:endParaRPr lang="en-US"/>
          </a:p>
        </p:txBody>
      </p:sp>
    </p:spTree>
    <p:extLst>
      <p:ext uri="{BB962C8B-B14F-4D97-AF65-F5344CB8AC3E}">
        <p14:creationId xmlns:p14="http://schemas.microsoft.com/office/powerpoint/2010/main" val="18139370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they are aware that it is not acceptable to assault bosses, friends, or acquaintances and therefore, they find alternative methods to solve problems while at work or with friends. </a:t>
            </a:r>
          </a:p>
          <a:p>
            <a:r>
              <a:rPr lang="en-US" dirty="0"/>
              <a:t>They find the use of power and control tactics, including physical violence, to be an effective means of getting what they feel is their entitlement. </a:t>
            </a:r>
          </a:p>
          <a:p>
            <a:r>
              <a:rPr lang="en-US" dirty="0"/>
              <a:t>The violence is reinforced when they achieve this goal without any negative sanctions for their behavior. </a:t>
            </a:r>
          </a:p>
          <a:p>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37</a:t>
            </a:fld>
            <a:endParaRPr lang="en-US"/>
          </a:p>
        </p:txBody>
      </p:sp>
    </p:spTree>
    <p:extLst>
      <p:ext uri="{BB962C8B-B14F-4D97-AF65-F5344CB8AC3E}">
        <p14:creationId xmlns:p14="http://schemas.microsoft.com/office/powerpoint/2010/main" val="22248457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They may have a long history of abusing. </a:t>
            </a:r>
          </a:p>
          <a:p>
            <a:r>
              <a:rPr lang="en-US" sz="1200" dirty="0"/>
              <a:t>They may be very manipulative and coercive with the person experiencing harm and with criminal justice professionals.</a:t>
            </a:r>
          </a:p>
          <a:p>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38</a:t>
            </a:fld>
            <a:endParaRPr lang="en-US"/>
          </a:p>
        </p:txBody>
      </p:sp>
    </p:spTree>
    <p:extLst>
      <p:ext uri="{BB962C8B-B14F-4D97-AF65-F5344CB8AC3E}">
        <p14:creationId xmlns:p14="http://schemas.microsoft.com/office/powerpoint/2010/main" val="42504443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What may appear to be dysfunctional reactions to violence are often survival strategies and normal reactions to the abnormal situation of abuse. For example, what may appear to be submissiveness, such as doing what the person causing harm asks, lying to protect the person causing harm or refusing to leave the relationship or involve the courts, may be attempts to stop the violence that are sometimes temporarily successful. </a:t>
            </a:r>
          </a:p>
          <a:p>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39</a:t>
            </a:fld>
            <a:endParaRPr lang="en-US"/>
          </a:p>
        </p:txBody>
      </p:sp>
    </p:spTree>
    <p:extLst>
      <p:ext uri="{BB962C8B-B14F-4D97-AF65-F5344CB8AC3E}">
        <p14:creationId xmlns:p14="http://schemas.microsoft.com/office/powerpoint/2010/main" val="34993749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Post-traumatic stress disorder (in more severe cases of violence), which includes flashbacks, nightmares, intrusive thoughts of violence, hypervigilance, exaggerated startle response, difficulty sleeping and/or difficulty concentrating.</a:t>
            </a:r>
          </a:p>
          <a:p>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40</a:t>
            </a:fld>
            <a:endParaRPr lang="en-US"/>
          </a:p>
        </p:txBody>
      </p:sp>
    </p:spTree>
    <p:extLst>
      <p:ext uri="{BB962C8B-B14F-4D97-AF65-F5344CB8AC3E}">
        <p14:creationId xmlns:p14="http://schemas.microsoft.com/office/powerpoint/2010/main" val="5534286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facilitator  Use the myth handout for this section </a:t>
            </a:r>
          </a:p>
          <a:p>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41</a:t>
            </a:fld>
            <a:endParaRPr lang="en-US"/>
          </a:p>
        </p:txBody>
      </p:sp>
    </p:spTree>
    <p:extLst>
      <p:ext uri="{BB962C8B-B14F-4D97-AF65-F5344CB8AC3E}">
        <p14:creationId xmlns:p14="http://schemas.microsoft.com/office/powerpoint/2010/main" val="162087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Same-sex partners, dating relationships, roommates, and relationships between caregivers and adults with disabilities or older adults are also classes of people that are protected by IDVA. Id. </a:t>
            </a:r>
          </a:p>
          <a:p>
            <a:r>
              <a:rPr lang="en-US" dirty="0"/>
              <a:t>Men are also victims of domestic violence. Men are more likely to be victimized by other men, and are rarely abused by women, (</a:t>
            </a:r>
            <a:r>
              <a:rPr lang="en-US" dirty="0" err="1"/>
              <a:t>Tjaden</a:t>
            </a:r>
            <a:r>
              <a:rPr lang="en-US" dirty="0"/>
              <a:t> and Thoennes, 2000).</a:t>
            </a:r>
          </a:p>
          <a:p>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7</a:t>
            </a:fld>
            <a:endParaRPr lang="en-US"/>
          </a:p>
        </p:txBody>
      </p:sp>
    </p:spTree>
    <p:extLst>
      <p:ext uri="{BB962C8B-B14F-4D97-AF65-F5344CB8AC3E}">
        <p14:creationId xmlns:p14="http://schemas.microsoft.com/office/powerpoint/2010/main" val="2350502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female and male victims of rape, physical violence, and/or stalking by an intimate partner (69% of female victims; 53% of male victims) experienced some form of intimate partner violence for the first time before 25 years of age. </a:t>
            </a:r>
          </a:p>
          <a:p>
            <a:endParaRPr lang="en-US" dirty="0"/>
          </a:p>
          <a:p>
            <a:r>
              <a:rPr lang="en-US" dirty="0"/>
              <a:t>Nearly 3 in 10 women and 1 in 10 men in the United States have experienced rape, physical violence, and/or stalking by an intimate partner and reported at least one impact related to experiencing these or other forms of violent behavior in the relationship (e.g., being fearful, concerned for safety, post traumatic stress disorder (PTSD) symptoms, need for health care, injury, contacting a crisis hotline, need for housing services, need for victim’s advocate services, need for legal services, missed at least one day of work or school).</a:t>
            </a:r>
          </a:p>
        </p:txBody>
      </p:sp>
      <p:sp>
        <p:nvSpPr>
          <p:cNvPr id="4" name="Slide Number Placeholder 3"/>
          <p:cNvSpPr>
            <a:spLocks noGrp="1"/>
          </p:cNvSpPr>
          <p:nvPr>
            <p:ph type="sldNum" sz="quarter" idx="5"/>
          </p:nvPr>
        </p:nvSpPr>
        <p:spPr/>
        <p:txBody>
          <a:bodyPr/>
          <a:lstStyle/>
          <a:p>
            <a:fld id="{8BE187DB-4E9B-42A8-8A7A-C00A15F68996}" type="slidenum">
              <a:rPr lang="en-US" smtClean="0"/>
              <a:t>9</a:t>
            </a:fld>
            <a:endParaRPr lang="en-US"/>
          </a:p>
        </p:txBody>
      </p:sp>
    </p:spTree>
    <p:extLst>
      <p:ext uri="{BB962C8B-B14F-4D97-AF65-F5344CB8AC3E}">
        <p14:creationId xmlns:p14="http://schemas.microsoft.com/office/powerpoint/2010/main" val="1576966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11</a:t>
            </a:fld>
            <a:endParaRPr lang="en-US"/>
          </a:p>
        </p:txBody>
      </p:sp>
    </p:spTree>
    <p:extLst>
      <p:ext uri="{BB962C8B-B14F-4D97-AF65-F5344CB8AC3E}">
        <p14:creationId xmlns:p14="http://schemas.microsoft.com/office/powerpoint/2010/main" val="2317244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12</a:t>
            </a:fld>
            <a:endParaRPr lang="en-US"/>
          </a:p>
        </p:txBody>
      </p:sp>
    </p:spTree>
    <p:extLst>
      <p:ext uri="{BB962C8B-B14F-4D97-AF65-F5344CB8AC3E}">
        <p14:creationId xmlns:p14="http://schemas.microsoft.com/office/powerpoint/2010/main" val="471923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audience what causes domestic violence?  </a:t>
            </a:r>
          </a:p>
        </p:txBody>
      </p:sp>
      <p:sp>
        <p:nvSpPr>
          <p:cNvPr id="4" name="Slide Number Placeholder 3"/>
          <p:cNvSpPr>
            <a:spLocks noGrp="1"/>
          </p:cNvSpPr>
          <p:nvPr>
            <p:ph type="sldNum" sz="quarter" idx="5"/>
          </p:nvPr>
        </p:nvSpPr>
        <p:spPr/>
        <p:txBody>
          <a:bodyPr/>
          <a:lstStyle/>
          <a:p>
            <a:fld id="{8BE187DB-4E9B-42A8-8A7A-C00A15F68996}" type="slidenum">
              <a:rPr lang="en-US" smtClean="0"/>
              <a:t>13</a:t>
            </a:fld>
            <a:endParaRPr lang="en-US"/>
          </a:p>
        </p:txBody>
      </p:sp>
    </p:spTree>
    <p:extLst>
      <p:ext uri="{BB962C8B-B14F-4D97-AF65-F5344CB8AC3E}">
        <p14:creationId xmlns:p14="http://schemas.microsoft.com/office/powerpoint/2010/main" val="3728376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many of these can add to the need for power and control or make domestic violence worse, it is the person causing harm’s choice to use violence.  The person causing harm is not out of control.  In fact, the person causing harm is using violence to obtain power and control. </a:t>
            </a:r>
          </a:p>
          <a:p>
            <a:endParaRPr lang="en-US" dirty="0"/>
          </a:p>
          <a:p>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14</a:t>
            </a:fld>
            <a:endParaRPr lang="en-US"/>
          </a:p>
        </p:txBody>
      </p:sp>
    </p:spTree>
    <p:extLst>
      <p:ext uri="{BB962C8B-B14F-4D97-AF65-F5344CB8AC3E}">
        <p14:creationId xmlns:p14="http://schemas.microsoft.com/office/powerpoint/2010/main" val="304759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333333"/>
                </a:solidFill>
                <a:effectLst/>
                <a:latin typeface="-apple-system"/>
              </a:rPr>
              <a:t>The Power and Control model of Domestic Violence identifies power and control as the goal of all these tactics of abuse because victims’ experiences consistently indicate that the behavior of their partners is not random or arbitrary, but purposeful and systematic. The goal of abusers’ behavior is to exert control over their partners. This goal reflects their belief that they have a right and entitlement to control their intimate partners. The various forms of abuse, the different behaviors, are used a tactics of control.</a:t>
            </a:r>
            <a:endParaRPr lang="en-US" dirty="0"/>
          </a:p>
        </p:txBody>
      </p:sp>
      <p:sp>
        <p:nvSpPr>
          <p:cNvPr id="4" name="Slide Number Placeholder 3"/>
          <p:cNvSpPr>
            <a:spLocks noGrp="1"/>
          </p:cNvSpPr>
          <p:nvPr>
            <p:ph type="sldNum" sz="quarter" idx="5"/>
          </p:nvPr>
        </p:nvSpPr>
        <p:spPr/>
        <p:txBody>
          <a:bodyPr/>
          <a:lstStyle/>
          <a:p>
            <a:fld id="{8BE187DB-4E9B-42A8-8A7A-C00A15F68996}" type="slidenum">
              <a:rPr lang="en-US" smtClean="0"/>
              <a:t>15</a:t>
            </a:fld>
            <a:endParaRPr lang="en-US"/>
          </a:p>
        </p:txBody>
      </p:sp>
    </p:spTree>
    <p:extLst>
      <p:ext uri="{BB962C8B-B14F-4D97-AF65-F5344CB8AC3E}">
        <p14:creationId xmlns:p14="http://schemas.microsoft.com/office/powerpoint/2010/main" val="1290169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4" name="Date Placeholder 3"/>
          <p:cNvSpPr>
            <a:spLocks noGrp="1"/>
          </p:cNvSpPr>
          <p:nvPr>
            <p:ph type="dt" sz="half" idx="10"/>
          </p:nvPr>
        </p:nvSpPr>
        <p:spPr/>
        <p:txBody>
          <a:bodyPr/>
          <a:lstStyle/>
          <a:p>
            <a:fld id="{49E8F1E7-1040-4AFD-9906-0752DE0FF22D}" type="datetimeFigureOut">
              <a:rPr lang="en-US" smtClean="0"/>
              <a:t>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7EE2FE-E20A-4FB2-A552-E007F7439DCA}" type="slidenum">
              <a:rPr lang="en-US" smtClean="0"/>
              <a:t>‹#›</a:t>
            </a:fld>
            <a:endParaRPr lang="en-US"/>
          </a:p>
        </p:txBody>
      </p:sp>
      <p:sp>
        <p:nvSpPr>
          <p:cNvPr id="8" name="TextBox 7">
            <a:extLst>
              <a:ext uri="{FF2B5EF4-FFF2-40B4-BE49-F238E27FC236}">
                <a16:creationId xmlns:a16="http://schemas.microsoft.com/office/drawing/2014/main" id="{354C3932-E066-4E64-8F80-3E2743C1C75E}"/>
              </a:ext>
            </a:extLst>
          </p:cNvPr>
          <p:cNvSpPr txBox="1"/>
          <p:nvPr userDrawn="1"/>
        </p:nvSpPr>
        <p:spPr>
          <a:xfrm>
            <a:off x="838200" y="5458638"/>
            <a:ext cx="10682287" cy="553998"/>
          </a:xfrm>
          <a:prstGeom prst="rect">
            <a:avLst/>
          </a:prstGeom>
          <a:noFill/>
        </p:spPr>
        <p:txBody>
          <a:bodyPr wrap="square">
            <a:spAutoFit/>
          </a:bodyPr>
          <a:lstStyle/>
          <a:p>
            <a:pPr marL="0" marR="0">
              <a:spcBef>
                <a:spcPts val="0"/>
              </a:spcBef>
              <a:spcAft>
                <a:spcPts val="0"/>
              </a:spcAft>
            </a:pPr>
            <a:r>
              <a:rPr lang="en-US" sz="1000" baseline="0" dirty="0">
                <a:effectLst/>
                <a:latin typeface="Arial" panose="020B0604020202020204" pitchFamily="34" charset="0"/>
                <a:ea typeface="Times New Roman" panose="02020603050405020304" pitchFamily="18" charset="0"/>
              </a:rPr>
              <a:t>This project was supported by Grant No. 2019-WE-AX-0009 awarded by the Office on Violence Against Women, U.S. Department of Justice.  The opinions, findings, conclusions, and recommendations expressed in this publication/program/exhibition are those of the author(s) and do not necessarily reflect the views of the Department of Justice, Office on Violence Against Women.</a:t>
            </a:r>
            <a:endParaRPr lang="en-US" sz="1000" baseline="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50097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9E8F1E7-1040-4AFD-9906-0752DE0FF22D}" type="datetimeFigureOut">
              <a:rPr lang="en-US" smtClean="0"/>
              <a:t>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7EE2FE-E20A-4FB2-A552-E007F7439DCA}" type="slidenum">
              <a:rPr lang="en-US" smtClean="0"/>
              <a:t>‹#›</a:t>
            </a:fld>
            <a:endParaRPr lang="en-US"/>
          </a:p>
        </p:txBody>
      </p:sp>
    </p:spTree>
    <p:extLst>
      <p:ext uri="{BB962C8B-B14F-4D97-AF65-F5344CB8AC3E}">
        <p14:creationId xmlns:p14="http://schemas.microsoft.com/office/powerpoint/2010/main" val="545912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9E8F1E7-1040-4AFD-9906-0752DE0FF22D}" type="datetimeFigureOut">
              <a:rPr lang="en-US" smtClean="0"/>
              <a:t>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7EE2FE-E20A-4FB2-A552-E007F7439DCA}" type="slidenum">
              <a:rPr lang="en-US" smtClean="0"/>
              <a:t>‹#›</a:t>
            </a:fld>
            <a:endParaRPr lang="en-US"/>
          </a:p>
        </p:txBody>
      </p:sp>
    </p:spTree>
    <p:extLst>
      <p:ext uri="{BB962C8B-B14F-4D97-AF65-F5344CB8AC3E}">
        <p14:creationId xmlns:p14="http://schemas.microsoft.com/office/powerpoint/2010/main" val="2868375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E8F1E7-1040-4AFD-9906-0752DE0FF22D}" type="datetimeFigureOut">
              <a:rPr lang="en-US" smtClean="0"/>
              <a:t>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7EE2FE-E20A-4FB2-A552-E007F7439DCA}" type="slidenum">
              <a:rPr lang="en-US" smtClean="0"/>
              <a:t>‹#›</a:t>
            </a:fld>
            <a:endParaRPr lang="en-US"/>
          </a:p>
        </p:txBody>
      </p:sp>
    </p:spTree>
    <p:extLst>
      <p:ext uri="{BB962C8B-B14F-4D97-AF65-F5344CB8AC3E}">
        <p14:creationId xmlns:p14="http://schemas.microsoft.com/office/powerpoint/2010/main" val="22524661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E8F1E7-1040-4AFD-9906-0752DE0FF22D}" type="datetimeFigureOut">
              <a:rPr lang="en-US" smtClean="0"/>
              <a:t>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7EE2FE-E20A-4FB2-A552-E007F7439DCA}" type="slidenum">
              <a:rPr lang="en-US" smtClean="0"/>
              <a:t>‹#›</a:t>
            </a:fld>
            <a:endParaRPr lang="en-US"/>
          </a:p>
        </p:txBody>
      </p:sp>
    </p:spTree>
    <p:extLst>
      <p:ext uri="{BB962C8B-B14F-4D97-AF65-F5344CB8AC3E}">
        <p14:creationId xmlns:p14="http://schemas.microsoft.com/office/powerpoint/2010/main" val="31782052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71921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D60AF-C9C1-4A49-91CF-76292BD0958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BA9D1BF-CE9A-4F99-8B43-75B60DAC0775}"/>
              </a:ext>
            </a:extLst>
          </p:cNvPr>
          <p:cNvSpPr>
            <a:spLocks noGrp="1"/>
          </p:cNvSpPr>
          <p:nvPr>
            <p:ph type="dt" sz="half" idx="10"/>
          </p:nvPr>
        </p:nvSpPr>
        <p:spPr/>
        <p:txBody>
          <a:bodyPr/>
          <a:lstStyle/>
          <a:p>
            <a:fld id="{49E8F1E7-1040-4AFD-9906-0752DE0FF22D}" type="datetimeFigureOut">
              <a:rPr lang="en-US" smtClean="0"/>
              <a:t>2/8/2022</a:t>
            </a:fld>
            <a:endParaRPr lang="en-US"/>
          </a:p>
        </p:txBody>
      </p:sp>
      <p:sp>
        <p:nvSpPr>
          <p:cNvPr id="4" name="Footer Placeholder 3">
            <a:extLst>
              <a:ext uri="{FF2B5EF4-FFF2-40B4-BE49-F238E27FC236}">
                <a16:creationId xmlns:a16="http://schemas.microsoft.com/office/drawing/2014/main" id="{7A9422B2-5DC6-4BEF-A758-33DB5E08991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56F4C9E3-8C9C-4E29-8A38-E3439713E7B1}"/>
              </a:ext>
            </a:extLst>
          </p:cNvPr>
          <p:cNvSpPr>
            <a:spLocks noGrp="1"/>
          </p:cNvSpPr>
          <p:nvPr>
            <p:ph type="sldNum" sz="quarter" idx="12"/>
          </p:nvPr>
        </p:nvSpPr>
        <p:spPr/>
        <p:txBody>
          <a:bodyPr/>
          <a:lstStyle/>
          <a:p>
            <a:fld id="{907EE2FE-E20A-4FB2-A552-E007F7439DCA}" type="slidenum">
              <a:rPr lang="en-US" smtClean="0"/>
              <a:t>‹#›</a:t>
            </a:fld>
            <a:endParaRPr lang="en-US" dirty="0"/>
          </a:p>
        </p:txBody>
      </p:sp>
    </p:spTree>
    <p:extLst>
      <p:ext uri="{BB962C8B-B14F-4D97-AF65-F5344CB8AC3E}">
        <p14:creationId xmlns:p14="http://schemas.microsoft.com/office/powerpoint/2010/main" val="3147984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14F7DD-DEED-47E6-ABDA-F485179088C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8B6E9D3-9BDF-4631-B742-F59B8E0512C8}"/>
              </a:ext>
            </a:extLst>
          </p:cNvPr>
          <p:cNvSpPr>
            <a:spLocks noGrp="1"/>
          </p:cNvSpPr>
          <p:nvPr>
            <p:ph type="dt" sz="half" idx="10"/>
          </p:nvPr>
        </p:nvSpPr>
        <p:spPr/>
        <p:txBody>
          <a:bodyPr/>
          <a:lstStyle/>
          <a:p>
            <a:fld id="{49E8F1E7-1040-4AFD-9906-0752DE0FF22D}" type="datetimeFigureOut">
              <a:rPr lang="en-US" smtClean="0"/>
              <a:t>2/8/2022</a:t>
            </a:fld>
            <a:endParaRPr lang="en-US"/>
          </a:p>
        </p:txBody>
      </p:sp>
      <p:sp>
        <p:nvSpPr>
          <p:cNvPr id="4" name="Footer Placeholder 3">
            <a:extLst>
              <a:ext uri="{FF2B5EF4-FFF2-40B4-BE49-F238E27FC236}">
                <a16:creationId xmlns:a16="http://schemas.microsoft.com/office/drawing/2014/main" id="{3F4B5EBB-1BE0-4033-AABB-D1B11B908FF5}"/>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8EBFF54D-FC63-4397-BFA8-3B59BA1E4348}"/>
              </a:ext>
            </a:extLst>
          </p:cNvPr>
          <p:cNvSpPr>
            <a:spLocks noGrp="1"/>
          </p:cNvSpPr>
          <p:nvPr>
            <p:ph type="sldNum" sz="quarter" idx="12"/>
          </p:nvPr>
        </p:nvSpPr>
        <p:spPr/>
        <p:txBody>
          <a:bodyPr/>
          <a:lstStyle/>
          <a:p>
            <a:fld id="{907EE2FE-E20A-4FB2-A552-E007F7439DCA}" type="slidenum">
              <a:rPr lang="en-US" smtClean="0"/>
              <a:t>‹#›</a:t>
            </a:fld>
            <a:endParaRPr lang="en-US" dirty="0"/>
          </a:p>
        </p:txBody>
      </p:sp>
    </p:spTree>
    <p:extLst>
      <p:ext uri="{BB962C8B-B14F-4D97-AF65-F5344CB8AC3E}">
        <p14:creationId xmlns:p14="http://schemas.microsoft.com/office/powerpoint/2010/main" val="40996317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E8F1E7-1040-4AFD-9906-0752DE0FF22D}" type="datetimeFigureOut">
              <a:rPr lang="en-US" smtClean="0"/>
              <a:t>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7EE2FE-E20A-4FB2-A552-E007F7439DCA}" type="slidenum">
              <a:rPr lang="en-US" smtClean="0"/>
              <a:t>‹#›</a:t>
            </a:fld>
            <a:endParaRPr lang="en-US"/>
          </a:p>
        </p:txBody>
      </p:sp>
    </p:spTree>
    <p:extLst>
      <p:ext uri="{BB962C8B-B14F-4D97-AF65-F5344CB8AC3E}">
        <p14:creationId xmlns:p14="http://schemas.microsoft.com/office/powerpoint/2010/main" val="1395557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9E8F1E7-1040-4AFD-9906-0752DE0FF22D}" type="datetimeFigureOut">
              <a:rPr lang="en-US" smtClean="0"/>
              <a:t>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7EE2FE-E20A-4FB2-A552-E007F7439DCA}" type="slidenum">
              <a:rPr lang="en-US" smtClean="0"/>
              <a:t>‹#›</a:t>
            </a:fld>
            <a:endParaRPr lang="en-US"/>
          </a:p>
        </p:txBody>
      </p:sp>
    </p:spTree>
    <p:extLst>
      <p:ext uri="{BB962C8B-B14F-4D97-AF65-F5344CB8AC3E}">
        <p14:creationId xmlns:p14="http://schemas.microsoft.com/office/powerpoint/2010/main" val="2042158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9E8F1E7-1040-4AFD-9906-0752DE0FF22D}" type="datetimeFigureOut">
              <a:rPr lang="en-US" smtClean="0"/>
              <a:t>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7EE2FE-E20A-4FB2-A552-E007F7439DCA}" type="slidenum">
              <a:rPr lang="en-US" smtClean="0"/>
              <a:t>‹#›</a:t>
            </a:fld>
            <a:endParaRPr lang="en-US"/>
          </a:p>
        </p:txBody>
      </p:sp>
    </p:spTree>
    <p:extLst>
      <p:ext uri="{BB962C8B-B14F-4D97-AF65-F5344CB8AC3E}">
        <p14:creationId xmlns:p14="http://schemas.microsoft.com/office/powerpoint/2010/main" val="3830392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9E8F1E7-1040-4AFD-9906-0752DE0FF22D}" type="datetimeFigureOut">
              <a:rPr lang="en-US" smtClean="0"/>
              <a:t>2/8/2022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07EE2FE-E20A-4FB2-A552-E007F7439DCA}" type="slidenum">
              <a:rPr lang="en-US" smtClean="0"/>
              <a:t>‹#›</a:t>
            </a:fld>
            <a:endParaRPr lang="en-US"/>
          </a:p>
        </p:txBody>
      </p:sp>
    </p:spTree>
    <p:extLst>
      <p:ext uri="{BB962C8B-B14F-4D97-AF65-F5344CB8AC3E}">
        <p14:creationId xmlns:p14="http://schemas.microsoft.com/office/powerpoint/2010/main" val="319359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9E8F1E7-1040-4AFD-9906-0752DE0FF22D}" type="datetimeFigureOut">
              <a:rPr lang="en-US" smtClean="0"/>
              <a:t>2/8/2022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07EE2FE-E20A-4FB2-A552-E007F7439DCA}" type="slidenum">
              <a:rPr lang="en-US" smtClean="0"/>
              <a:t>‹#›</a:t>
            </a:fld>
            <a:endParaRPr lang="en-US"/>
          </a:p>
        </p:txBody>
      </p:sp>
    </p:spTree>
    <p:extLst>
      <p:ext uri="{BB962C8B-B14F-4D97-AF65-F5344CB8AC3E}">
        <p14:creationId xmlns:p14="http://schemas.microsoft.com/office/powerpoint/2010/main" val="38472751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E8F1E7-1040-4AFD-9906-0752DE0FF22D}" type="datetimeFigureOut">
              <a:rPr lang="en-US" smtClean="0"/>
              <a:t>2/8/2022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07EE2FE-E20A-4FB2-A552-E007F7439DCA}" type="slidenum">
              <a:rPr lang="en-US" smtClean="0"/>
              <a:t>‹#›</a:t>
            </a:fld>
            <a:endParaRPr lang="en-US"/>
          </a:p>
        </p:txBody>
      </p:sp>
    </p:spTree>
    <p:extLst>
      <p:ext uri="{BB962C8B-B14F-4D97-AF65-F5344CB8AC3E}">
        <p14:creationId xmlns:p14="http://schemas.microsoft.com/office/powerpoint/2010/main" val="33508512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9372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E8F1E7-1040-4AFD-9906-0752DE0FF22D}" type="datetimeFigureOut">
              <a:rPr lang="en-US" smtClean="0"/>
              <a:t>2/8/2022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7EE2FE-E20A-4FB2-A552-E007F7439DCA}" type="slidenum">
              <a:rPr lang="en-US" smtClean="0"/>
              <a:t>‹#›</a:t>
            </a:fld>
            <a:endParaRPr lang="en-US" dirty="0"/>
          </a:p>
        </p:txBody>
      </p:sp>
      <p:pic>
        <p:nvPicPr>
          <p:cNvPr id="9" name="Picture 8" descr="A picture containing icon&#10;&#10;Description automatically generated">
            <a:extLst>
              <a:ext uri="{FF2B5EF4-FFF2-40B4-BE49-F238E27FC236}">
                <a16:creationId xmlns:a16="http://schemas.microsoft.com/office/drawing/2014/main" id="{9014180F-5A4F-462E-9440-9F37830DC82C}"/>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0331327" y="182562"/>
            <a:ext cx="1690688" cy="1690688"/>
          </a:xfrm>
          <a:prstGeom prst="rect">
            <a:avLst/>
          </a:prstGeom>
        </p:spPr>
      </p:pic>
    </p:spTree>
    <p:extLst>
      <p:ext uri="{BB962C8B-B14F-4D97-AF65-F5344CB8AC3E}">
        <p14:creationId xmlns:p14="http://schemas.microsoft.com/office/powerpoint/2010/main" val="1069100163"/>
      </p:ext>
    </p:extLst>
  </p:cSld>
  <p:clrMap bg1="lt1" tx1="dk1" bg2="lt2" tx2="dk2" accent1="accent1" accent2="accent2" accent3="accent3" accent4="accent4" accent5="accent5" accent6="accent6" hlink="hlink" folHlink="folHlink"/>
  <p:sldLayoutIdLst>
    <p:sldLayoutId id="2147483674" r:id="rId1"/>
    <p:sldLayoutId id="2147483685" r:id="rId2"/>
    <p:sldLayoutId id="2147483686"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60" r:id="rId14"/>
  </p:sldLayoutIdLst>
  <p:txStyles>
    <p:titleStyle>
      <a:lvl1pPr algn="l" defTabSz="914400" rtl="0" eaLnBrk="1" latinLnBrk="0" hangingPunct="1">
        <a:lnSpc>
          <a:spcPct val="90000"/>
        </a:lnSpc>
        <a:spcBef>
          <a:spcPct val="0"/>
        </a:spcBef>
        <a:buNone/>
        <a:defRPr sz="4400" kern="1200">
          <a:solidFill>
            <a:schemeClr val="tx1"/>
          </a:solidFill>
          <a:latin typeface="Tahoma" panose="020B0604030504040204" pitchFamily="34" charset="0"/>
          <a:ea typeface="Tahoma" panose="020B0604030504040204" pitchFamily="34" charset="0"/>
          <a:cs typeface="Tahom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hyperlink" Target="https://www.endabusepwd.org/publications/project-peer-dc-power-and-control-wheel/" TargetMode="External"/><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9.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IU50HksugZk"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22.jpeg"/><Relationship Id="rId4" Type="http://schemas.openxmlformats.org/officeDocument/2006/relationships/image" Target="../media/image21.jpe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6.jpeg"/></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50746-9AE4-4F49-A949-65EAC75A5645}"/>
              </a:ext>
            </a:extLst>
          </p:cNvPr>
          <p:cNvSpPr>
            <a:spLocks noGrp="1"/>
          </p:cNvSpPr>
          <p:nvPr>
            <p:ph type="ctrTitle"/>
          </p:nvPr>
        </p:nvSpPr>
        <p:spPr>
          <a:xfrm>
            <a:off x="1524000" y="2245809"/>
            <a:ext cx="9144000" cy="1564716"/>
          </a:xfrm>
        </p:spPr>
        <p:txBody>
          <a:bodyPr>
            <a:normAutofit/>
          </a:bodyPr>
          <a:lstStyle/>
          <a:p>
            <a:pPr algn="l"/>
            <a:r>
              <a:rPr lang="en-US" sz="4800" dirty="0"/>
              <a:t>Dynamics of Domestic Violence</a:t>
            </a:r>
          </a:p>
        </p:txBody>
      </p:sp>
    </p:spTree>
    <p:extLst>
      <p:ext uri="{BB962C8B-B14F-4D97-AF65-F5344CB8AC3E}">
        <p14:creationId xmlns:p14="http://schemas.microsoft.com/office/powerpoint/2010/main" val="31767854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905C4A2-380B-4DAE-9AB7-BCE2CCD7E9C5}"/>
              </a:ext>
            </a:extLst>
          </p:cNvPr>
          <p:cNvSpPr>
            <a:spLocks noGrp="1"/>
          </p:cNvSpPr>
          <p:nvPr>
            <p:ph type="title"/>
          </p:nvPr>
        </p:nvSpPr>
        <p:spPr/>
        <p:txBody>
          <a:bodyPr/>
          <a:lstStyle/>
          <a:p>
            <a:r>
              <a:rPr lang="en-US" dirty="0"/>
              <a:t>Numbers to Consider</a:t>
            </a:r>
          </a:p>
        </p:txBody>
      </p:sp>
      <p:sp>
        <p:nvSpPr>
          <p:cNvPr id="6" name="Content Placeholder 5">
            <a:extLst>
              <a:ext uri="{FF2B5EF4-FFF2-40B4-BE49-F238E27FC236}">
                <a16:creationId xmlns:a16="http://schemas.microsoft.com/office/drawing/2014/main" id="{4A9DB203-1DD4-4D03-A427-B96EE750D15E}"/>
              </a:ext>
            </a:extLst>
          </p:cNvPr>
          <p:cNvSpPr>
            <a:spLocks noGrp="1"/>
          </p:cNvSpPr>
          <p:nvPr>
            <p:ph idx="1"/>
          </p:nvPr>
        </p:nvSpPr>
        <p:spPr/>
        <p:txBody>
          <a:bodyPr/>
          <a:lstStyle/>
          <a:p>
            <a:r>
              <a:rPr lang="en-US" dirty="0"/>
              <a:t>Intimate partner violence accounts for 15% of all violent crime.</a:t>
            </a:r>
          </a:p>
          <a:p>
            <a:r>
              <a:rPr lang="en-US" dirty="0"/>
              <a:t>19% of domestic violence involves a weapon.</a:t>
            </a:r>
          </a:p>
          <a:p>
            <a:endParaRPr lang="en-US" dirty="0"/>
          </a:p>
          <a:p>
            <a:r>
              <a:rPr lang="en-US" dirty="0"/>
              <a:t>The cost of intimate partner violence exceeds $8.3 billion per year.</a:t>
            </a:r>
          </a:p>
        </p:txBody>
      </p:sp>
      <p:sp>
        <p:nvSpPr>
          <p:cNvPr id="7" name="TextBox 6">
            <a:extLst>
              <a:ext uri="{FF2B5EF4-FFF2-40B4-BE49-F238E27FC236}">
                <a16:creationId xmlns:a16="http://schemas.microsoft.com/office/drawing/2014/main" id="{2989740B-C14F-4F1D-A4BC-8263F4DA4F75}"/>
              </a:ext>
            </a:extLst>
          </p:cNvPr>
          <p:cNvSpPr txBox="1"/>
          <p:nvPr/>
        </p:nvSpPr>
        <p:spPr>
          <a:xfrm>
            <a:off x="6665844" y="2796208"/>
            <a:ext cx="5526156" cy="307777"/>
          </a:xfrm>
          <a:prstGeom prst="rect">
            <a:avLst/>
          </a:prstGeom>
          <a:noFill/>
        </p:spPr>
        <p:txBody>
          <a:bodyPr wrap="square" rtlCol="0">
            <a:spAutoFit/>
          </a:bodyPr>
          <a:lstStyle/>
          <a:p>
            <a:r>
              <a:rPr lang="en-US" sz="1400" dirty="0"/>
              <a:t>https://www.bjs.gov/content/pub/pdf/ndv0312.pdf</a:t>
            </a:r>
          </a:p>
        </p:txBody>
      </p:sp>
      <p:sp>
        <p:nvSpPr>
          <p:cNvPr id="8" name="TextBox 7">
            <a:extLst>
              <a:ext uri="{FF2B5EF4-FFF2-40B4-BE49-F238E27FC236}">
                <a16:creationId xmlns:a16="http://schemas.microsoft.com/office/drawing/2014/main" id="{B84998E6-95A7-4032-9A72-901003BEFF16}"/>
              </a:ext>
            </a:extLst>
          </p:cNvPr>
          <p:cNvSpPr txBox="1"/>
          <p:nvPr/>
        </p:nvSpPr>
        <p:spPr>
          <a:xfrm>
            <a:off x="1716157" y="4231055"/>
            <a:ext cx="9637643" cy="738664"/>
          </a:xfrm>
          <a:prstGeom prst="rect">
            <a:avLst/>
          </a:prstGeom>
          <a:noFill/>
        </p:spPr>
        <p:txBody>
          <a:bodyPr wrap="square" rtlCol="0">
            <a:spAutoFit/>
          </a:bodyPr>
          <a:lstStyle/>
          <a:p>
            <a:r>
              <a:rPr lang="en-US" sz="1400" dirty="0"/>
              <a:t>Rothman, E. F., Hathaway, J., </a:t>
            </a:r>
            <a:r>
              <a:rPr lang="en-US" sz="1400" dirty="0" err="1"/>
              <a:t>Stidsen</a:t>
            </a:r>
            <a:r>
              <a:rPr lang="en-US" sz="1400" dirty="0"/>
              <a:t>, A., &amp; de Vries, H. F. (2007). How employment helps female victims of intimate partner violence: A qualitative study. Journal of Occupational Health Psychology, 12(2), 136–143. https://doi.org/10.1037/1076-8998.12.2.136</a:t>
            </a:r>
          </a:p>
        </p:txBody>
      </p:sp>
      <p:pic>
        <p:nvPicPr>
          <p:cNvPr id="9" name="Picture 8">
            <a:extLst>
              <a:ext uri="{FF2B5EF4-FFF2-40B4-BE49-F238E27FC236}">
                <a16:creationId xmlns:a16="http://schemas.microsoft.com/office/drawing/2014/main" id="{AFF292FC-46EF-430A-A1DC-DCE6A787561C}"/>
              </a:ext>
            </a:extLst>
          </p:cNvPr>
          <p:cNvPicPr>
            <a:picLocks noChangeAspect="1"/>
          </p:cNvPicPr>
          <p:nvPr/>
        </p:nvPicPr>
        <p:blipFill>
          <a:blip r:embed="rId2"/>
          <a:stretch>
            <a:fillRect/>
          </a:stretch>
        </p:blipFill>
        <p:spPr>
          <a:xfrm>
            <a:off x="531775" y="5022988"/>
            <a:ext cx="1374851" cy="1469887"/>
          </a:xfrm>
          <a:prstGeom prst="rect">
            <a:avLst/>
          </a:prstGeom>
        </p:spPr>
      </p:pic>
    </p:spTree>
    <p:extLst>
      <p:ext uri="{BB962C8B-B14F-4D97-AF65-F5344CB8AC3E}">
        <p14:creationId xmlns:p14="http://schemas.microsoft.com/office/powerpoint/2010/main" val="3590845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uman, Black White, Hands, Triangle, Finger, Protect">
            <a:extLst>
              <a:ext uri="{FF2B5EF4-FFF2-40B4-BE49-F238E27FC236}">
                <a16:creationId xmlns:a16="http://schemas.microsoft.com/office/drawing/2014/main" id="{4961CDEB-A850-479A-92FC-8A30C9C537AB}"/>
              </a:ext>
            </a:extLst>
          </p:cNvPr>
          <p:cNvPicPr>
            <a:picLocks noChangeAspect="1" noChangeArrowheads="1"/>
          </p:cNvPicPr>
          <p:nvPr/>
        </p:nvPicPr>
        <p:blipFill rotWithShape="1">
          <a:blip r:embed="rId3">
            <a:alphaModFix/>
            <a:extLst>
              <a:ext uri="{28A0092B-C50C-407E-A947-70E740481C1C}">
                <a14:useLocalDpi xmlns:a14="http://schemas.microsoft.com/office/drawing/2010/main" val="0"/>
              </a:ext>
            </a:extLst>
          </a:blip>
          <a:srcRect l="20085" r="17678" b="-1"/>
          <a:stretch/>
        </p:blipFill>
        <p:spPr bwMode="auto">
          <a:xfrm>
            <a:off x="5797543" y="10"/>
            <a:ext cx="6394152"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8F9F703-CB15-4D52-90C0-D82C4DD6715D}"/>
              </a:ext>
            </a:extLst>
          </p:cNvPr>
          <p:cNvSpPr txBox="1"/>
          <p:nvPr/>
        </p:nvSpPr>
        <p:spPr>
          <a:xfrm>
            <a:off x="2615868" y="6060972"/>
            <a:ext cx="2171285" cy="565771"/>
          </a:xfrm>
          <a:prstGeom prst="rect">
            <a:avLst/>
          </a:prstGeom>
        </p:spPr>
        <p:txBody>
          <a:bodyPr vert="horz" lIns="91440" tIns="45720" rIns="91440" bIns="45720" rtlCol="0" anchor="ctr">
            <a:normAutofit/>
          </a:bodyPr>
          <a:lstStyle/>
          <a:p>
            <a:pPr defTabSz="914400">
              <a:lnSpc>
                <a:spcPct val="90000"/>
              </a:lnSpc>
              <a:spcBef>
                <a:spcPct val="0"/>
              </a:spcBef>
              <a:spcAft>
                <a:spcPts val="600"/>
              </a:spcAft>
            </a:pPr>
            <a:r>
              <a:rPr lang="en-US" sz="1200" dirty="0" err="1">
                <a:solidFill>
                  <a:srgbClr val="000000"/>
                </a:solidFill>
                <a:latin typeface="+mj-lt"/>
                <a:ea typeface="+mj-ea"/>
                <a:cs typeface="+mj-cs"/>
              </a:rPr>
              <a:t>Tjaden</a:t>
            </a:r>
            <a:r>
              <a:rPr lang="en-US" sz="1200" dirty="0">
                <a:solidFill>
                  <a:srgbClr val="000000"/>
                </a:solidFill>
                <a:latin typeface="+mj-lt"/>
                <a:ea typeface="+mj-ea"/>
                <a:cs typeface="+mj-cs"/>
              </a:rPr>
              <a:t> and Thoennes, 2000</a:t>
            </a:r>
          </a:p>
        </p:txBody>
      </p:sp>
      <p:sp>
        <p:nvSpPr>
          <p:cNvPr id="3" name="Content Placeholder 2">
            <a:extLst>
              <a:ext uri="{FF2B5EF4-FFF2-40B4-BE49-F238E27FC236}">
                <a16:creationId xmlns:a16="http://schemas.microsoft.com/office/drawing/2014/main" id="{ACCFBC16-E9F0-47A8-B90E-490F510F704C}"/>
              </a:ext>
            </a:extLst>
          </p:cNvPr>
          <p:cNvSpPr>
            <a:spLocks noGrp="1"/>
          </p:cNvSpPr>
          <p:nvPr>
            <p:ph idx="1"/>
          </p:nvPr>
        </p:nvSpPr>
        <p:spPr>
          <a:xfrm>
            <a:off x="484095" y="231257"/>
            <a:ext cx="5313144" cy="5829716"/>
          </a:xfrm>
        </p:spPr>
        <p:txBody>
          <a:bodyPr vert="horz" lIns="91440" tIns="45720" rIns="91440" bIns="45720" rtlCol="0" anchor="ctr">
            <a:noAutofit/>
          </a:bodyPr>
          <a:lstStyle/>
          <a:p>
            <a:pPr marL="0" indent="0">
              <a:buNone/>
            </a:pPr>
            <a:r>
              <a:rPr lang="en-US" sz="4000" dirty="0">
                <a:solidFill>
                  <a:srgbClr val="000000"/>
                </a:solidFill>
                <a:latin typeface="+mn-lt"/>
                <a:ea typeface="+mn-ea"/>
                <a:cs typeface="+mn-cs"/>
              </a:rPr>
              <a:t>Men are also victims of domestic violence. </a:t>
            </a:r>
          </a:p>
          <a:p>
            <a:pPr marL="0" indent="0">
              <a:buNone/>
            </a:pPr>
            <a:endParaRPr lang="en-US" sz="4000" dirty="0">
              <a:solidFill>
                <a:srgbClr val="000000"/>
              </a:solidFill>
              <a:latin typeface="+mn-lt"/>
              <a:ea typeface="+mn-ea"/>
              <a:cs typeface="+mn-cs"/>
            </a:endParaRPr>
          </a:p>
          <a:p>
            <a:pPr marL="0" indent="0">
              <a:buNone/>
            </a:pPr>
            <a:r>
              <a:rPr lang="en-US" sz="4000" dirty="0">
                <a:solidFill>
                  <a:srgbClr val="000000"/>
                </a:solidFill>
                <a:latin typeface="+mn-lt"/>
                <a:ea typeface="+mn-ea"/>
                <a:cs typeface="+mn-cs"/>
              </a:rPr>
              <a:t>Men are more likely to experience harm or violence by other men and are rarely abused by women. </a:t>
            </a:r>
          </a:p>
        </p:txBody>
      </p:sp>
    </p:spTree>
    <p:extLst>
      <p:ext uri="{BB962C8B-B14F-4D97-AF65-F5344CB8AC3E}">
        <p14:creationId xmlns:p14="http://schemas.microsoft.com/office/powerpoint/2010/main" val="36667569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78F01-73DB-4DCB-A196-1349A94C9AB2}"/>
              </a:ext>
            </a:extLst>
          </p:cNvPr>
          <p:cNvSpPr>
            <a:spLocks noGrp="1"/>
          </p:cNvSpPr>
          <p:nvPr>
            <p:ph type="title"/>
          </p:nvPr>
        </p:nvSpPr>
        <p:spPr/>
        <p:txBody>
          <a:bodyPr/>
          <a:lstStyle/>
          <a:p>
            <a:r>
              <a:rPr lang="en-US" dirty="0"/>
              <a:t>The scope of the problem in Illinois</a:t>
            </a:r>
          </a:p>
        </p:txBody>
      </p:sp>
      <p:sp>
        <p:nvSpPr>
          <p:cNvPr id="3" name="Content Placeholder 2">
            <a:extLst>
              <a:ext uri="{FF2B5EF4-FFF2-40B4-BE49-F238E27FC236}">
                <a16:creationId xmlns:a16="http://schemas.microsoft.com/office/drawing/2014/main" id="{C45DBC50-A36B-461B-8A33-886238149134}"/>
              </a:ext>
            </a:extLst>
          </p:cNvPr>
          <p:cNvSpPr>
            <a:spLocks noGrp="1"/>
          </p:cNvSpPr>
          <p:nvPr>
            <p:ph idx="1"/>
          </p:nvPr>
        </p:nvSpPr>
        <p:spPr>
          <a:xfrm>
            <a:off x="384313" y="1825625"/>
            <a:ext cx="10747513" cy="4351338"/>
          </a:xfrm>
        </p:spPr>
        <p:txBody>
          <a:bodyPr/>
          <a:lstStyle/>
          <a:p>
            <a:r>
              <a:rPr lang="en-US" dirty="0"/>
              <a:t>41.5% of Illinois women and 25.9% of Illinois men experience intimate partner physical violence, intimate partner sexual violence and/or intimate partner stalking in their lifetimes.</a:t>
            </a:r>
          </a:p>
          <a:p>
            <a:endParaRPr lang="en-US" dirty="0"/>
          </a:p>
          <a:p>
            <a:endParaRPr lang="en-US" dirty="0"/>
          </a:p>
          <a:p>
            <a:r>
              <a:rPr lang="en-US" dirty="0"/>
              <a:t>In Fiscal Year 2017 (July 1, 2016 – June 30, 2017, Illinois had 44 domestic violence incidents that led to 61 deaths.</a:t>
            </a:r>
          </a:p>
          <a:p>
            <a:endParaRPr lang="en-US" dirty="0"/>
          </a:p>
        </p:txBody>
      </p:sp>
      <p:sp>
        <p:nvSpPr>
          <p:cNvPr id="4" name="TextBox 3">
            <a:extLst>
              <a:ext uri="{FF2B5EF4-FFF2-40B4-BE49-F238E27FC236}">
                <a16:creationId xmlns:a16="http://schemas.microsoft.com/office/drawing/2014/main" id="{581B7138-C516-4328-92EA-5F41F887790B}"/>
              </a:ext>
            </a:extLst>
          </p:cNvPr>
          <p:cNvSpPr txBox="1"/>
          <p:nvPr/>
        </p:nvSpPr>
        <p:spPr>
          <a:xfrm>
            <a:off x="384313" y="3038219"/>
            <a:ext cx="11807687" cy="523220"/>
          </a:xfrm>
          <a:prstGeom prst="rect">
            <a:avLst/>
          </a:prstGeom>
          <a:noFill/>
        </p:spPr>
        <p:txBody>
          <a:bodyPr wrap="square" rtlCol="0">
            <a:spAutoFit/>
          </a:bodyPr>
          <a:lstStyle/>
          <a:p>
            <a:r>
              <a:rPr lang="en-US" sz="1400" dirty="0">
                <a:latin typeface="Tahoma" panose="020B0604030504040204" pitchFamily="34" charset="0"/>
                <a:ea typeface="Tahoma" panose="020B0604030504040204" pitchFamily="34" charset="0"/>
                <a:cs typeface="Tahoma" panose="020B0604030504040204" pitchFamily="34" charset="0"/>
              </a:rPr>
              <a:t>National Center for Injury Prevention and Control of the Centers for Disease Control and Prevention (2019). The National Intimate Partner and Sexual Violence Survey (NISVS): 2010-2012 State Report. Retrieved from https://www.cdc.gov/violenceprevention/pdf/NISVS-StateReportBook.pdf</a:t>
            </a:r>
          </a:p>
        </p:txBody>
      </p:sp>
      <p:sp>
        <p:nvSpPr>
          <p:cNvPr id="6" name="TextBox 5">
            <a:extLst>
              <a:ext uri="{FF2B5EF4-FFF2-40B4-BE49-F238E27FC236}">
                <a16:creationId xmlns:a16="http://schemas.microsoft.com/office/drawing/2014/main" id="{606314DD-18DC-4C5D-ABC2-DF9B08A66F00}"/>
              </a:ext>
            </a:extLst>
          </p:cNvPr>
          <p:cNvSpPr txBox="1"/>
          <p:nvPr/>
        </p:nvSpPr>
        <p:spPr>
          <a:xfrm>
            <a:off x="384313" y="4989501"/>
            <a:ext cx="11807687" cy="523220"/>
          </a:xfrm>
          <a:prstGeom prst="rect">
            <a:avLst/>
          </a:prstGeom>
          <a:noFill/>
        </p:spPr>
        <p:txBody>
          <a:bodyPr wrap="square" rtlCol="0">
            <a:spAutoFit/>
          </a:bodyPr>
          <a:lstStyle/>
          <a:p>
            <a:r>
              <a:rPr lang="en-US" sz="1400" dirty="0">
                <a:latin typeface="Tahoma" panose="020B0604030504040204" pitchFamily="34" charset="0"/>
                <a:ea typeface="Tahoma" panose="020B0604030504040204" pitchFamily="34" charset="0"/>
                <a:cs typeface="Tahoma" panose="020B0604030504040204" pitchFamily="34" charset="0"/>
              </a:rPr>
              <a:t>https://docs.google.com/gview?url=http://cm20-s3-ilcadv1.s3.amazonaws.com/ResourceFiles/743ddd46a8074ca9bbd991a23b90f20aHomicideReportFY17.pdf&amp;embedded=true</a:t>
            </a:r>
          </a:p>
        </p:txBody>
      </p:sp>
      <p:pic>
        <p:nvPicPr>
          <p:cNvPr id="7" name="Picture 6">
            <a:extLst>
              <a:ext uri="{FF2B5EF4-FFF2-40B4-BE49-F238E27FC236}">
                <a16:creationId xmlns:a16="http://schemas.microsoft.com/office/drawing/2014/main" id="{D4146AA2-52DC-4608-8F0A-E94BDF6DFB0F}"/>
              </a:ext>
            </a:extLst>
          </p:cNvPr>
          <p:cNvPicPr>
            <a:picLocks noChangeAspect="1"/>
          </p:cNvPicPr>
          <p:nvPr/>
        </p:nvPicPr>
        <p:blipFill>
          <a:blip r:embed="rId3"/>
          <a:stretch>
            <a:fillRect/>
          </a:stretch>
        </p:blipFill>
        <p:spPr>
          <a:xfrm>
            <a:off x="10244503" y="4989501"/>
            <a:ext cx="1774646" cy="1685914"/>
          </a:xfrm>
          <a:prstGeom prst="rect">
            <a:avLst/>
          </a:prstGeom>
        </p:spPr>
      </p:pic>
    </p:spTree>
    <p:extLst>
      <p:ext uri="{BB962C8B-B14F-4D97-AF65-F5344CB8AC3E}">
        <p14:creationId xmlns:p14="http://schemas.microsoft.com/office/powerpoint/2010/main" val="2479300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78D476-954A-4751-9364-0FD787212842}"/>
              </a:ext>
            </a:extLst>
          </p:cNvPr>
          <p:cNvSpPr>
            <a:spLocks noGrp="1"/>
          </p:cNvSpPr>
          <p:nvPr>
            <p:ph type="title"/>
          </p:nvPr>
        </p:nvSpPr>
        <p:spPr>
          <a:xfrm>
            <a:off x="6746628" y="1783959"/>
            <a:ext cx="4645250" cy="2889114"/>
          </a:xfrm>
        </p:spPr>
        <p:txBody>
          <a:bodyPr vert="horz" lIns="91440" tIns="45720" rIns="91440" bIns="45720" rtlCol="0" anchor="b">
            <a:normAutofit/>
          </a:bodyPr>
          <a:lstStyle/>
          <a:p>
            <a:r>
              <a:rPr lang="en-US" sz="6000">
                <a:latin typeface="+mj-lt"/>
                <a:ea typeface="+mj-ea"/>
                <a:cs typeface="+mj-cs"/>
              </a:rPr>
              <a:t>What causes domestic violence?</a:t>
            </a:r>
          </a:p>
        </p:txBody>
      </p:sp>
      <p:sp>
        <p:nvSpPr>
          <p:cNvPr id="71" name="Freeform: Shape 70">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Free Free Cliparts Question, Download Free Free Cliparts Question png  images, Free ClipArts on Clipart Library">
            <a:extLst>
              <a:ext uri="{FF2B5EF4-FFF2-40B4-BE49-F238E27FC236}">
                <a16:creationId xmlns:a16="http://schemas.microsoft.com/office/drawing/2014/main" id="{4A09788B-AF38-4FBA-8AF8-6E15FC8E24B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128" b="-1"/>
          <a:stretch/>
        </p:blipFill>
        <p:spPr bwMode="auto">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3772333"/>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E6F18-E987-424C-BCB1-53088D3A55A0}"/>
              </a:ext>
            </a:extLst>
          </p:cNvPr>
          <p:cNvSpPr>
            <a:spLocks noGrp="1"/>
          </p:cNvSpPr>
          <p:nvPr>
            <p:ph type="title"/>
          </p:nvPr>
        </p:nvSpPr>
        <p:spPr/>
        <p:txBody>
          <a:bodyPr>
            <a:normAutofit/>
          </a:bodyPr>
          <a:lstStyle/>
          <a:p>
            <a:r>
              <a:rPr lang="en-US" b="1" dirty="0"/>
              <a:t>What domestic violence is NOT caused by:</a:t>
            </a:r>
          </a:p>
        </p:txBody>
      </p:sp>
      <p:sp>
        <p:nvSpPr>
          <p:cNvPr id="3" name="Content Placeholder 2">
            <a:extLst>
              <a:ext uri="{FF2B5EF4-FFF2-40B4-BE49-F238E27FC236}">
                <a16:creationId xmlns:a16="http://schemas.microsoft.com/office/drawing/2014/main" id="{723C2868-261C-44F6-9EF2-D706872D4387}"/>
              </a:ext>
            </a:extLst>
          </p:cNvPr>
          <p:cNvSpPr>
            <a:spLocks noGrp="1"/>
          </p:cNvSpPr>
          <p:nvPr>
            <p:ph idx="1"/>
          </p:nvPr>
        </p:nvSpPr>
        <p:spPr/>
        <p:txBody>
          <a:bodyPr numCol="2">
            <a:normAutofit/>
          </a:bodyPr>
          <a:lstStyle/>
          <a:p>
            <a:r>
              <a:rPr lang="en-US" sz="3600" dirty="0"/>
              <a:t>Cultural Differences</a:t>
            </a:r>
          </a:p>
          <a:p>
            <a:r>
              <a:rPr lang="en-US" sz="3600" dirty="0"/>
              <a:t>Religious Beliefs</a:t>
            </a:r>
          </a:p>
          <a:p>
            <a:r>
              <a:rPr lang="en-US" sz="3600" dirty="0"/>
              <a:t>Alcohol</a:t>
            </a:r>
          </a:p>
          <a:p>
            <a:r>
              <a:rPr lang="en-US" sz="3600" dirty="0"/>
              <a:t>Drugs</a:t>
            </a:r>
          </a:p>
          <a:p>
            <a:r>
              <a:rPr lang="en-US" sz="3600" dirty="0"/>
              <a:t>Problems from childhood</a:t>
            </a:r>
          </a:p>
          <a:p>
            <a:r>
              <a:rPr lang="en-US" sz="3600" dirty="0"/>
              <a:t>Past war experiences</a:t>
            </a:r>
          </a:p>
          <a:p>
            <a:r>
              <a:rPr lang="en-US" sz="3600" dirty="0"/>
              <a:t>Stress</a:t>
            </a:r>
          </a:p>
          <a:p>
            <a:r>
              <a:rPr lang="en-US" sz="3600" dirty="0"/>
              <a:t>Physical Illness</a:t>
            </a:r>
          </a:p>
          <a:p>
            <a:r>
              <a:rPr lang="en-US" sz="3600" dirty="0"/>
              <a:t>Insecurity</a:t>
            </a:r>
          </a:p>
          <a:p>
            <a:r>
              <a:rPr lang="en-US" sz="3600" dirty="0"/>
              <a:t>Financial problems</a:t>
            </a:r>
          </a:p>
          <a:p>
            <a:r>
              <a:rPr lang="en-US" sz="3600" dirty="0"/>
              <a:t>The Victim</a:t>
            </a:r>
          </a:p>
        </p:txBody>
      </p:sp>
    </p:spTree>
    <p:extLst>
      <p:ext uri="{BB962C8B-B14F-4D97-AF65-F5344CB8AC3E}">
        <p14:creationId xmlns:p14="http://schemas.microsoft.com/office/powerpoint/2010/main" val="41515391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Free Puppet Master Clipart in AI, SVG, EPS or PSD">
            <a:extLst>
              <a:ext uri="{FF2B5EF4-FFF2-40B4-BE49-F238E27FC236}">
                <a16:creationId xmlns:a16="http://schemas.microsoft.com/office/drawing/2014/main" id="{5F0A6572-380D-4298-AA7A-2B6000430E7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26" r="4966"/>
          <a:stretch/>
        </p:blipFill>
        <p:spPr bwMode="auto">
          <a:xfrm>
            <a:off x="20" y="10"/>
            <a:ext cx="4637226" cy="6857990"/>
          </a:xfrm>
          <a:prstGeom prst="rect">
            <a:avLst/>
          </a:prstGeom>
          <a:noFill/>
          <a:extLst>
            <a:ext uri="{909E8E84-426E-40DD-AFC4-6F175D3DCCD1}">
              <a14:hiddenFill xmlns:a14="http://schemas.microsoft.com/office/drawing/2010/main">
                <a:solidFill>
                  <a:srgbClr val="FFFFFF"/>
                </a:solidFill>
              </a14:hiddenFill>
            </a:ext>
          </a:extLst>
        </p:spPr>
      </p:pic>
      <p:sp>
        <p:nvSpPr>
          <p:cNvPr id="71" name="Rectangle 70">
            <a:extLst>
              <a:ext uri="{FF2B5EF4-FFF2-40B4-BE49-F238E27FC236}">
                <a16:creationId xmlns:a16="http://schemas.microsoft.com/office/drawing/2014/main" id="{B9951BD9-0868-4CDB-ACD6-9C4209B5E4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4637247" y="0"/>
            <a:ext cx="7554754"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CC53A1D8-7DE1-40E9-B975-D451C0700698}"/>
              </a:ext>
            </a:extLst>
          </p:cNvPr>
          <p:cNvSpPr>
            <a:spLocks noGrp="1"/>
          </p:cNvSpPr>
          <p:nvPr>
            <p:ph type="title"/>
          </p:nvPr>
        </p:nvSpPr>
        <p:spPr>
          <a:xfrm>
            <a:off x="5277328" y="640082"/>
            <a:ext cx="6274591" cy="3351602"/>
          </a:xfrm>
        </p:spPr>
        <p:txBody>
          <a:bodyPr vert="horz" lIns="91440" tIns="45720" rIns="91440" bIns="45720" rtlCol="0" anchor="b">
            <a:normAutofit/>
          </a:bodyPr>
          <a:lstStyle/>
          <a:p>
            <a:r>
              <a:rPr lang="en-US" sz="6000">
                <a:solidFill>
                  <a:schemeClr val="bg1"/>
                </a:solidFill>
                <a:latin typeface="+mj-lt"/>
                <a:ea typeface="+mj-ea"/>
                <a:cs typeface="+mj-cs"/>
              </a:rPr>
              <a:t>Power and Control</a:t>
            </a:r>
          </a:p>
        </p:txBody>
      </p:sp>
    </p:spTree>
    <p:extLst>
      <p:ext uri="{BB962C8B-B14F-4D97-AF65-F5344CB8AC3E}">
        <p14:creationId xmlns:p14="http://schemas.microsoft.com/office/powerpoint/2010/main" val="16643839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8104C4F-10ED-436E-9A1B-972DBAB6AD4C}"/>
              </a:ext>
            </a:extLst>
          </p:cNvPr>
          <p:cNvSpPr>
            <a:spLocks noGrp="1"/>
          </p:cNvSpPr>
          <p:nvPr>
            <p:ph type="title"/>
          </p:nvPr>
        </p:nvSpPr>
        <p:spPr>
          <a:xfrm>
            <a:off x="1109980" y="4277356"/>
            <a:ext cx="9966960" cy="1560320"/>
          </a:xfrm>
        </p:spPr>
        <p:txBody>
          <a:bodyPr vert="horz" lIns="91440" tIns="45720" rIns="91440" bIns="45720" rtlCol="0" anchor="b">
            <a:normAutofit/>
          </a:bodyPr>
          <a:lstStyle/>
          <a:p>
            <a:pPr algn="ctr"/>
            <a:r>
              <a:rPr lang="en-US" sz="5800">
                <a:solidFill>
                  <a:srgbClr val="3D6DA4"/>
                </a:solidFill>
                <a:latin typeface="+mj-lt"/>
                <a:ea typeface="+mj-ea"/>
                <a:cs typeface="+mj-cs"/>
              </a:rPr>
              <a:t>Power &amp; Control</a:t>
            </a:r>
          </a:p>
        </p:txBody>
      </p:sp>
      <p:pic>
        <p:nvPicPr>
          <p:cNvPr id="2050" name="Picture 2" descr="Activity Icon Training - Free image on Pixabay">
            <a:extLst>
              <a:ext uri="{FF2B5EF4-FFF2-40B4-BE49-F238E27FC236}">
                <a16:creationId xmlns:a16="http://schemas.microsoft.com/office/drawing/2014/main" id="{A35055C0-97EA-41E8-94B9-FDFEC0D3700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164" b="5101"/>
          <a:stretch/>
        </p:blipFill>
        <p:spPr bwMode="auto">
          <a:xfrm>
            <a:off x="243840" y="256540"/>
            <a:ext cx="11704320" cy="3764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95414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409;g98b8f3ce54_0_367">
            <a:hlinkClick r:id="rId3"/>
            <a:extLst>
              <a:ext uri="{FF2B5EF4-FFF2-40B4-BE49-F238E27FC236}">
                <a16:creationId xmlns:a16="http://schemas.microsoft.com/office/drawing/2014/main" id="{E043B6CA-2DA7-49ED-8EF2-5CA82C15A345}"/>
              </a:ext>
            </a:extLst>
          </p:cNvPr>
          <p:cNvPicPr preferRelativeResize="0"/>
          <p:nvPr/>
        </p:nvPicPr>
        <p:blipFill rotWithShape="1">
          <a:blip r:embed="rId4">
            <a:alphaModFix/>
          </a:blip>
          <a:srcRect l="34932" t="23353" r="33101" b="19157"/>
          <a:stretch/>
        </p:blipFill>
        <p:spPr>
          <a:xfrm>
            <a:off x="3187150" y="365760"/>
            <a:ext cx="6048290" cy="6187440"/>
          </a:xfrm>
          <a:prstGeom prst="rect">
            <a:avLst/>
          </a:prstGeom>
          <a:noFill/>
          <a:ln w="9525" cap="flat" cmpd="sng">
            <a:solidFill>
              <a:schemeClr val="bg1"/>
            </a:solidFill>
            <a:prstDash val="solid"/>
            <a:round/>
            <a:headEnd type="none" w="sm" len="sm"/>
            <a:tailEnd type="none" w="sm" len="sm"/>
          </a:ln>
        </p:spPr>
      </p:pic>
    </p:spTree>
    <p:extLst>
      <p:ext uri="{BB962C8B-B14F-4D97-AF65-F5344CB8AC3E}">
        <p14:creationId xmlns:p14="http://schemas.microsoft.com/office/powerpoint/2010/main" val="42234607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D124AA3-1873-4BF2-98A6-39B82EAF36B8}"/>
              </a:ext>
            </a:extLst>
          </p:cNvPr>
          <p:cNvPicPr>
            <a:picLocks noChangeAspect="1"/>
          </p:cNvPicPr>
          <p:nvPr/>
        </p:nvPicPr>
        <p:blipFill>
          <a:blip r:embed="rId3"/>
          <a:stretch>
            <a:fillRect/>
          </a:stretch>
        </p:blipFill>
        <p:spPr>
          <a:xfrm>
            <a:off x="1590315" y="401344"/>
            <a:ext cx="6524985" cy="6315851"/>
          </a:xfrm>
          <a:prstGeom prst="rect">
            <a:avLst/>
          </a:prstGeom>
        </p:spPr>
      </p:pic>
      <p:sp>
        <p:nvSpPr>
          <p:cNvPr id="2" name="TextBox 1">
            <a:extLst>
              <a:ext uri="{FF2B5EF4-FFF2-40B4-BE49-F238E27FC236}">
                <a16:creationId xmlns:a16="http://schemas.microsoft.com/office/drawing/2014/main" id="{F142AB4C-C6D7-4018-ADD4-9F8CCE5A357C}"/>
              </a:ext>
            </a:extLst>
          </p:cNvPr>
          <p:cNvSpPr txBox="1"/>
          <p:nvPr/>
        </p:nvSpPr>
        <p:spPr>
          <a:xfrm>
            <a:off x="8001000" y="5533326"/>
            <a:ext cx="4076700" cy="923330"/>
          </a:xfrm>
          <a:prstGeom prst="rect">
            <a:avLst/>
          </a:prstGeom>
          <a:noFill/>
        </p:spPr>
        <p:txBody>
          <a:bodyPr wrap="square" rtlCol="0">
            <a:spAutoFit/>
          </a:bodyPr>
          <a:lstStyle/>
          <a:p>
            <a:r>
              <a:rPr lang="en-US" b="0" i="0" dirty="0">
                <a:solidFill>
                  <a:srgbClr val="000000"/>
                </a:solidFill>
                <a:effectLst/>
                <a:latin typeface="Segoe UI" panose="020B0502040204020203" pitchFamily="34" charset="0"/>
              </a:rPr>
              <a:t>Developed by:  Domestic Abuse Intervention Project, 202 East Superior Street, Duluth, MN 55802</a:t>
            </a:r>
            <a:endParaRPr lang="en-US" dirty="0"/>
          </a:p>
        </p:txBody>
      </p:sp>
    </p:spTree>
    <p:extLst>
      <p:ext uri="{BB962C8B-B14F-4D97-AF65-F5344CB8AC3E}">
        <p14:creationId xmlns:p14="http://schemas.microsoft.com/office/powerpoint/2010/main" val="1512779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77BD951-5F24-425C-9FF4-814846720DAF}"/>
              </a:ext>
            </a:extLst>
          </p:cNvPr>
          <p:cNvSpPr txBox="1"/>
          <p:nvPr/>
        </p:nvSpPr>
        <p:spPr>
          <a:xfrm>
            <a:off x="514350" y="514499"/>
            <a:ext cx="10153650" cy="5755422"/>
          </a:xfrm>
          <a:prstGeom prst="rect">
            <a:avLst/>
          </a:prstGeom>
          <a:noFill/>
        </p:spPr>
        <p:txBody>
          <a:bodyPr wrap="square">
            <a:spAutoFit/>
          </a:bodyPr>
          <a:lstStyle/>
          <a:p>
            <a:endParaRPr lang="en-US" dirty="0"/>
          </a:p>
          <a:p>
            <a:r>
              <a:rPr lang="en-US" sz="5400" b="1" dirty="0">
                <a:latin typeface="Tahoma" panose="020B0604030504040204" pitchFamily="34" charset="0"/>
                <a:ea typeface="Tahoma" panose="020B0604030504040204" pitchFamily="34" charset="0"/>
                <a:cs typeface="Tahoma" panose="020B0604030504040204" pitchFamily="34" charset="0"/>
              </a:rPr>
              <a:t>Coercion and Threats:  </a:t>
            </a:r>
          </a:p>
          <a:p>
            <a:pPr marL="457200" indent="-4572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Making and/or carrying out threats to do something to hurt them. </a:t>
            </a:r>
          </a:p>
          <a:p>
            <a:pPr marL="457200" indent="-4572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Threatening to leave them, commit suicide, or report them to welfare. </a:t>
            </a:r>
          </a:p>
          <a:p>
            <a:pPr marL="457200" indent="-4572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Making them drop charges. </a:t>
            </a:r>
          </a:p>
          <a:p>
            <a:pPr marL="457200" indent="-4572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Making them do illegal things.</a:t>
            </a:r>
          </a:p>
          <a:p>
            <a:endParaRPr lang="en-US" sz="2800" dirty="0"/>
          </a:p>
          <a:p>
            <a:endParaRPr lang="en-US" sz="2800" dirty="0"/>
          </a:p>
        </p:txBody>
      </p:sp>
    </p:spTree>
    <p:extLst>
      <p:ext uri="{BB962C8B-B14F-4D97-AF65-F5344CB8AC3E}">
        <p14:creationId xmlns:p14="http://schemas.microsoft.com/office/powerpoint/2010/main" val="11906665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8C989-B368-4673-A7C3-8DF27C3ACE9B}"/>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2DEF40C4-22D6-4F11-A7DC-82281747E1B0}"/>
              </a:ext>
            </a:extLst>
          </p:cNvPr>
          <p:cNvSpPr>
            <a:spLocks noGrp="1"/>
          </p:cNvSpPr>
          <p:nvPr>
            <p:ph idx="1"/>
          </p:nvPr>
        </p:nvSpPr>
        <p:spPr/>
        <p:txBody>
          <a:bodyPr/>
          <a:lstStyle/>
          <a:p>
            <a:r>
              <a:rPr lang="en-US" dirty="0"/>
              <a:t>Define domestic violence.</a:t>
            </a:r>
          </a:p>
          <a:p>
            <a:r>
              <a:rPr lang="en-US" dirty="0"/>
              <a:t>Understand types of domestic violence relationships.</a:t>
            </a:r>
          </a:p>
          <a:p>
            <a:r>
              <a:rPr lang="en-US" dirty="0"/>
              <a:t>Recognize types of abusive behavior.</a:t>
            </a:r>
          </a:p>
          <a:p>
            <a:r>
              <a:rPr lang="en-US" dirty="0"/>
              <a:t>Understand why some victims remain in abusive relationships.</a:t>
            </a:r>
          </a:p>
          <a:p>
            <a:r>
              <a:rPr lang="en-US" dirty="0"/>
              <a:t>Discuss the dynamics of abusive relationships.</a:t>
            </a:r>
          </a:p>
          <a:p>
            <a:r>
              <a:rPr lang="en-US" dirty="0"/>
              <a:t>Recognize myths surrounding domestic violence.</a:t>
            </a:r>
          </a:p>
        </p:txBody>
      </p:sp>
    </p:spTree>
    <p:extLst>
      <p:ext uri="{BB962C8B-B14F-4D97-AF65-F5344CB8AC3E}">
        <p14:creationId xmlns:p14="http://schemas.microsoft.com/office/powerpoint/2010/main" val="26063727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D3FE61-93BC-4DAD-ADFE-7B60BE8F75F4}"/>
              </a:ext>
            </a:extLst>
          </p:cNvPr>
          <p:cNvSpPr txBox="1"/>
          <p:nvPr/>
        </p:nvSpPr>
        <p:spPr>
          <a:xfrm>
            <a:off x="952500" y="909935"/>
            <a:ext cx="10287000" cy="4616648"/>
          </a:xfrm>
          <a:prstGeom prst="rect">
            <a:avLst/>
          </a:prstGeom>
          <a:noFill/>
        </p:spPr>
        <p:txBody>
          <a:bodyPr wrap="square">
            <a:spAutoFit/>
          </a:bodyPr>
          <a:lstStyle/>
          <a:p>
            <a:r>
              <a:rPr lang="en-US" sz="5400" b="1" dirty="0">
                <a:latin typeface="Tahoma" panose="020B0604030504040204" pitchFamily="34" charset="0"/>
                <a:ea typeface="Tahoma" panose="020B0604030504040204" pitchFamily="34" charset="0"/>
                <a:cs typeface="Tahoma" panose="020B0604030504040204" pitchFamily="34" charset="0"/>
              </a:rPr>
              <a:t>Intimidation: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Making them afraid by using looks, actions, and gestures.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Smashing things.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Destroying their property.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Abusing pets.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Displaying weapons.</a:t>
            </a:r>
          </a:p>
        </p:txBody>
      </p:sp>
    </p:spTree>
    <p:extLst>
      <p:ext uri="{BB962C8B-B14F-4D97-AF65-F5344CB8AC3E}">
        <p14:creationId xmlns:p14="http://schemas.microsoft.com/office/powerpoint/2010/main" val="27477706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2B724E1-80D9-4387-B875-A461366EE7AE}"/>
              </a:ext>
            </a:extLst>
          </p:cNvPr>
          <p:cNvSpPr txBox="1"/>
          <p:nvPr/>
        </p:nvSpPr>
        <p:spPr>
          <a:xfrm>
            <a:off x="742950" y="350699"/>
            <a:ext cx="8210550" cy="584775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Emotional Abuse:  </a:t>
            </a:r>
          </a:p>
          <a:p>
            <a:pPr marL="571500" marR="0" lvl="0" indent="-5715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Putting </a:t>
            </a:r>
            <a:r>
              <a:rPr lang="en-US" sz="4000" dirty="0">
                <a:solidFill>
                  <a:prstClr val="black"/>
                </a:solidFill>
                <a:latin typeface="Tahoma" panose="020B0604030504040204" pitchFamily="34" charset="0"/>
                <a:ea typeface="Tahoma" panose="020B0604030504040204" pitchFamily="34" charset="0"/>
                <a:cs typeface="Tahoma" panose="020B0604030504040204" pitchFamily="34" charset="0"/>
              </a:rPr>
              <a:t>them</a:t>
            </a:r>
            <a:r>
              <a:rPr kumimoji="0" lang="en-US" sz="4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down. </a:t>
            </a:r>
          </a:p>
          <a:p>
            <a:pPr marL="571500" marR="0" lvl="0" indent="-5715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Making </a:t>
            </a:r>
            <a:r>
              <a:rPr lang="en-US" sz="4000" dirty="0">
                <a:solidFill>
                  <a:prstClr val="black"/>
                </a:solidFill>
                <a:latin typeface="Tahoma" panose="020B0604030504040204" pitchFamily="34" charset="0"/>
                <a:ea typeface="Tahoma" panose="020B0604030504040204" pitchFamily="34" charset="0"/>
                <a:cs typeface="Tahoma" panose="020B0604030504040204" pitchFamily="34" charset="0"/>
              </a:rPr>
              <a:t>them</a:t>
            </a:r>
            <a:r>
              <a:rPr kumimoji="0" lang="en-US" sz="4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feel bad about herself. </a:t>
            </a:r>
          </a:p>
          <a:p>
            <a:pPr marL="571500" marR="0" lvl="0" indent="-5715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Calling </a:t>
            </a:r>
            <a:r>
              <a:rPr lang="en-US" sz="4000" dirty="0">
                <a:solidFill>
                  <a:prstClr val="black"/>
                </a:solidFill>
                <a:latin typeface="Tahoma" panose="020B0604030504040204" pitchFamily="34" charset="0"/>
                <a:ea typeface="Tahoma" panose="020B0604030504040204" pitchFamily="34" charset="0"/>
                <a:cs typeface="Tahoma" panose="020B0604030504040204" pitchFamily="34" charset="0"/>
              </a:rPr>
              <a:t>them</a:t>
            </a:r>
            <a:r>
              <a:rPr kumimoji="0" lang="en-US" sz="4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names. </a:t>
            </a:r>
          </a:p>
          <a:p>
            <a:pPr marL="571500" marR="0" lvl="0" indent="-5715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Making </a:t>
            </a:r>
            <a:r>
              <a:rPr lang="en-US" sz="4000" dirty="0">
                <a:solidFill>
                  <a:prstClr val="black"/>
                </a:solidFill>
                <a:latin typeface="Tahoma" panose="020B0604030504040204" pitchFamily="34" charset="0"/>
                <a:ea typeface="Tahoma" panose="020B0604030504040204" pitchFamily="34" charset="0"/>
                <a:cs typeface="Tahoma" panose="020B0604030504040204" pitchFamily="34" charset="0"/>
              </a:rPr>
              <a:t>them</a:t>
            </a:r>
            <a:r>
              <a:rPr kumimoji="0" lang="en-US" sz="4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think she's crazy. </a:t>
            </a:r>
          </a:p>
          <a:p>
            <a:pPr marL="571500" marR="0" lvl="0" indent="-5715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Playing mind games. </a:t>
            </a:r>
          </a:p>
          <a:p>
            <a:pPr marL="571500" marR="0" lvl="0" indent="-5715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Humiliating </a:t>
            </a:r>
            <a:r>
              <a:rPr lang="en-US" sz="4000" dirty="0">
                <a:solidFill>
                  <a:prstClr val="black"/>
                </a:solidFill>
                <a:latin typeface="Tahoma" panose="020B0604030504040204" pitchFamily="34" charset="0"/>
                <a:ea typeface="Tahoma" panose="020B0604030504040204" pitchFamily="34" charset="0"/>
                <a:cs typeface="Tahoma" panose="020B0604030504040204" pitchFamily="34" charset="0"/>
              </a:rPr>
              <a:t>them</a:t>
            </a:r>
            <a:r>
              <a:rPr kumimoji="0" lang="en-US" sz="4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p>
          <a:p>
            <a:pPr marL="571500" marR="0" lvl="0" indent="-5715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Making </a:t>
            </a:r>
            <a:r>
              <a:rPr lang="en-US" sz="4000" dirty="0">
                <a:solidFill>
                  <a:prstClr val="black"/>
                </a:solidFill>
                <a:latin typeface="Tahoma" panose="020B0604030504040204" pitchFamily="34" charset="0"/>
                <a:ea typeface="Tahoma" panose="020B0604030504040204" pitchFamily="34" charset="0"/>
                <a:cs typeface="Tahoma" panose="020B0604030504040204" pitchFamily="34" charset="0"/>
              </a:rPr>
              <a:t>them</a:t>
            </a:r>
            <a:r>
              <a:rPr kumimoji="0" lang="en-US" sz="4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feel guilty.</a:t>
            </a:r>
          </a:p>
        </p:txBody>
      </p:sp>
    </p:spTree>
    <p:extLst>
      <p:ext uri="{BB962C8B-B14F-4D97-AF65-F5344CB8AC3E}">
        <p14:creationId xmlns:p14="http://schemas.microsoft.com/office/powerpoint/2010/main" val="30600330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0B076F-0754-47B1-A97E-B0D1032E795F}"/>
              </a:ext>
            </a:extLst>
          </p:cNvPr>
          <p:cNvSpPr txBox="1"/>
          <p:nvPr/>
        </p:nvSpPr>
        <p:spPr>
          <a:xfrm>
            <a:off x="647700" y="1199793"/>
            <a:ext cx="10363200" cy="4001095"/>
          </a:xfrm>
          <a:prstGeom prst="rect">
            <a:avLst/>
          </a:prstGeom>
          <a:noFill/>
        </p:spPr>
        <p:txBody>
          <a:bodyPr wrap="square">
            <a:spAutoFit/>
          </a:bodyPr>
          <a:lstStyle/>
          <a:p>
            <a:r>
              <a:rPr lang="en-US" sz="5400" b="1" dirty="0">
                <a:latin typeface="Tahoma" panose="020B0604030504040204" pitchFamily="34" charset="0"/>
                <a:ea typeface="Tahoma" panose="020B0604030504040204" pitchFamily="34" charset="0"/>
                <a:cs typeface="Tahoma" panose="020B0604030504040204" pitchFamily="34" charset="0"/>
              </a:rPr>
              <a:t>Isolation: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Controlling what they do, who they see and talks to, what they read, and where they go.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Limiting their outside involvement.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Using jealousy to justify actions.</a:t>
            </a:r>
          </a:p>
        </p:txBody>
      </p:sp>
    </p:spTree>
    <p:extLst>
      <p:ext uri="{BB962C8B-B14F-4D97-AF65-F5344CB8AC3E}">
        <p14:creationId xmlns:p14="http://schemas.microsoft.com/office/powerpoint/2010/main" val="29350066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EB2358-0882-48B0-B3A2-593ABBD4CAF6}"/>
              </a:ext>
            </a:extLst>
          </p:cNvPr>
          <p:cNvSpPr txBox="1"/>
          <p:nvPr/>
        </p:nvSpPr>
        <p:spPr>
          <a:xfrm>
            <a:off x="819150" y="561886"/>
            <a:ext cx="9639300" cy="5447645"/>
          </a:xfrm>
          <a:prstGeom prst="rect">
            <a:avLst/>
          </a:prstGeom>
          <a:noFill/>
        </p:spPr>
        <p:txBody>
          <a:bodyPr wrap="square">
            <a:spAutoFit/>
          </a:bodyPr>
          <a:lstStyle/>
          <a:p>
            <a:r>
              <a:rPr lang="en-US" sz="5400" b="1" dirty="0">
                <a:latin typeface="Tahoma" panose="020B0604030504040204" pitchFamily="34" charset="0"/>
                <a:ea typeface="Tahoma" panose="020B0604030504040204" pitchFamily="34" charset="0"/>
                <a:cs typeface="Tahoma" panose="020B0604030504040204" pitchFamily="34" charset="0"/>
              </a:rPr>
              <a:t>Minimizing, Denying, and Blaming: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Making light of the abuse and not taking their concerns about it seriously.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Saying the abuse didn't happen.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Shifting responsibility for abusive behavior.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Saying they caused it.</a:t>
            </a:r>
          </a:p>
        </p:txBody>
      </p:sp>
    </p:spTree>
    <p:extLst>
      <p:ext uri="{BB962C8B-B14F-4D97-AF65-F5344CB8AC3E}">
        <p14:creationId xmlns:p14="http://schemas.microsoft.com/office/powerpoint/2010/main" val="18434654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AE4381F-D322-4895-84E0-E085A2B2C4D3}"/>
              </a:ext>
            </a:extLst>
          </p:cNvPr>
          <p:cNvSpPr txBox="1"/>
          <p:nvPr/>
        </p:nvSpPr>
        <p:spPr>
          <a:xfrm>
            <a:off x="914400" y="967085"/>
            <a:ext cx="9753600" cy="4001095"/>
          </a:xfrm>
          <a:prstGeom prst="rect">
            <a:avLst/>
          </a:prstGeom>
          <a:noFill/>
        </p:spPr>
        <p:txBody>
          <a:bodyPr wrap="square">
            <a:spAutoFit/>
          </a:bodyPr>
          <a:lstStyle/>
          <a:p>
            <a:r>
              <a:rPr lang="en-US" sz="5400" b="1" dirty="0">
                <a:latin typeface="Tahoma" panose="020B0604030504040204" pitchFamily="34" charset="0"/>
                <a:ea typeface="Tahoma" panose="020B0604030504040204" pitchFamily="34" charset="0"/>
                <a:cs typeface="Tahoma" panose="020B0604030504040204" pitchFamily="34" charset="0"/>
              </a:rPr>
              <a:t>Using Children: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Making them feel guilty about the children.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Using the children to relay messages.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Using visitation to harass them.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Threatening to take the children away.</a:t>
            </a:r>
          </a:p>
        </p:txBody>
      </p:sp>
    </p:spTree>
    <p:extLst>
      <p:ext uri="{BB962C8B-B14F-4D97-AF65-F5344CB8AC3E}">
        <p14:creationId xmlns:p14="http://schemas.microsoft.com/office/powerpoint/2010/main" val="14329895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391E7BC-CA0F-4A65-AE99-71E9DD4CA0D4}"/>
              </a:ext>
            </a:extLst>
          </p:cNvPr>
          <p:cNvSpPr txBox="1"/>
          <p:nvPr/>
        </p:nvSpPr>
        <p:spPr>
          <a:xfrm>
            <a:off x="895350" y="736938"/>
            <a:ext cx="9677400" cy="5232202"/>
          </a:xfrm>
          <a:prstGeom prst="rect">
            <a:avLst/>
          </a:prstGeom>
          <a:noFill/>
        </p:spPr>
        <p:txBody>
          <a:bodyPr wrap="square">
            <a:spAutoFit/>
          </a:bodyPr>
          <a:lstStyle/>
          <a:p>
            <a:r>
              <a:rPr lang="en-US" sz="5400" b="1" dirty="0">
                <a:latin typeface="Tahoma" panose="020B0604030504040204" pitchFamily="34" charset="0"/>
                <a:ea typeface="Tahoma" panose="020B0604030504040204" pitchFamily="34" charset="0"/>
                <a:cs typeface="Tahoma" panose="020B0604030504040204" pitchFamily="34" charset="0"/>
              </a:rPr>
              <a:t>Economic Abuse: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Preventing them from getting or keeping a job.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Making them ask for money.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Giving them an allowance.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Taking their money.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Not letting them know about or have access to family income.</a:t>
            </a:r>
          </a:p>
        </p:txBody>
      </p:sp>
    </p:spTree>
    <p:extLst>
      <p:ext uri="{BB962C8B-B14F-4D97-AF65-F5344CB8AC3E}">
        <p14:creationId xmlns:p14="http://schemas.microsoft.com/office/powerpoint/2010/main" val="39985333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9E08B2D-5BB1-47E8-B9AC-CEB2DB07F55B}"/>
              </a:ext>
            </a:extLst>
          </p:cNvPr>
          <p:cNvSpPr txBox="1"/>
          <p:nvPr/>
        </p:nvSpPr>
        <p:spPr>
          <a:xfrm>
            <a:off x="990600" y="1440924"/>
            <a:ext cx="10172700" cy="4001095"/>
          </a:xfrm>
          <a:prstGeom prst="rect">
            <a:avLst/>
          </a:prstGeom>
          <a:noFill/>
        </p:spPr>
        <p:txBody>
          <a:bodyPr wrap="square">
            <a:spAutoFit/>
          </a:bodyPr>
          <a:lstStyle/>
          <a:p>
            <a:r>
              <a:rPr lang="en-US" sz="5400" b="1" dirty="0">
                <a:latin typeface="Tahoma" panose="020B0604030504040204" pitchFamily="34" charset="0"/>
                <a:ea typeface="Tahoma" panose="020B0604030504040204" pitchFamily="34" charset="0"/>
                <a:cs typeface="Tahoma" panose="020B0604030504040204" pitchFamily="34" charset="0"/>
              </a:rPr>
              <a:t>Male Privilege: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Treating them like a servant: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making all the big decisions, </a:t>
            </a:r>
          </a:p>
          <a:p>
            <a:pPr marL="571500" indent="-571500">
              <a:buFont typeface="Arial" panose="020B0604020202020204" pitchFamily="34" charset="0"/>
              <a:buChar char="•"/>
            </a:pPr>
            <a:r>
              <a:rPr lang="en-US" sz="4000" dirty="0">
                <a:latin typeface="Tahoma" panose="020B0604030504040204" pitchFamily="34" charset="0"/>
                <a:ea typeface="Tahoma" panose="020B0604030504040204" pitchFamily="34" charset="0"/>
                <a:cs typeface="Tahoma" panose="020B0604030504040204" pitchFamily="34" charset="0"/>
              </a:rPr>
              <a:t>acting like the "master of the castle," being the one to define men's and women's roles.</a:t>
            </a:r>
          </a:p>
        </p:txBody>
      </p:sp>
    </p:spTree>
    <p:extLst>
      <p:ext uri="{BB962C8B-B14F-4D97-AF65-F5344CB8AC3E}">
        <p14:creationId xmlns:p14="http://schemas.microsoft.com/office/powerpoint/2010/main" val="24907918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32D7E8-06F9-4B3F-BA4C-DE66E928EBC5}"/>
              </a:ext>
            </a:extLst>
          </p:cNvPr>
          <p:cNvSpPr>
            <a:spLocks noGrp="1"/>
          </p:cNvSpPr>
          <p:nvPr>
            <p:ph idx="1"/>
          </p:nvPr>
        </p:nvSpPr>
        <p:spPr>
          <a:xfrm>
            <a:off x="823912" y="654050"/>
            <a:ext cx="9991725" cy="3589338"/>
          </a:xfrm>
        </p:spPr>
        <p:txBody>
          <a:bodyPr>
            <a:noAutofit/>
          </a:bodyPr>
          <a:lstStyle/>
          <a:p>
            <a:pPr marL="0" indent="0">
              <a:buNone/>
            </a:pPr>
            <a:r>
              <a:rPr lang="en-US" sz="4000" dirty="0"/>
              <a:t>The frequency and severity of domestic violence can vary dramatically; however, the one constant component of domestic violence is one partner’s consistent efforts to maintain </a:t>
            </a:r>
            <a:r>
              <a:rPr lang="en-US" sz="4000" b="1" dirty="0">
                <a:solidFill>
                  <a:srgbClr val="FF0000"/>
                </a:solidFill>
              </a:rPr>
              <a:t>power and control </a:t>
            </a:r>
            <a:r>
              <a:rPr lang="en-US" sz="4000" dirty="0"/>
              <a:t>over the other.</a:t>
            </a:r>
          </a:p>
        </p:txBody>
      </p:sp>
      <p:pic>
        <p:nvPicPr>
          <p:cNvPr id="4" name="Picture 3">
            <a:extLst>
              <a:ext uri="{FF2B5EF4-FFF2-40B4-BE49-F238E27FC236}">
                <a16:creationId xmlns:a16="http://schemas.microsoft.com/office/drawing/2014/main" id="{A68F1269-59FB-45D8-9ABF-9B0B53FE00E7}"/>
              </a:ext>
            </a:extLst>
          </p:cNvPr>
          <p:cNvPicPr>
            <a:picLocks noChangeAspect="1"/>
          </p:cNvPicPr>
          <p:nvPr/>
        </p:nvPicPr>
        <p:blipFill>
          <a:blip r:embed="rId3"/>
          <a:stretch>
            <a:fillRect/>
          </a:stretch>
        </p:blipFill>
        <p:spPr>
          <a:xfrm>
            <a:off x="8724964" y="6203950"/>
            <a:ext cx="3090940" cy="499915"/>
          </a:xfrm>
          <a:prstGeom prst="rect">
            <a:avLst/>
          </a:prstGeom>
        </p:spPr>
      </p:pic>
      <p:pic>
        <p:nvPicPr>
          <p:cNvPr id="5" name="Picture 4">
            <a:extLst>
              <a:ext uri="{FF2B5EF4-FFF2-40B4-BE49-F238E27FC236}">
                <a16:creationId xmlns:a16="http://schemas.microsoft.com/office/drawing/2014/main" id="{54064E2D-A370-4105-A1D9-61EA676B4D32}"/>
              </a:ext>
            </a:extLst>
          </p:cNvPr>
          <p:cNvPicPr>
            <a:picLocks noChangeAspect="1"/>
          </p:cNvPicPr>
          <p:nvPr/>
        </p:nvPicPr>
        <p:blipFill>
          <a:blip r:embed="rId4"/>
          <a:stretch>
            <a:fillRect/>
          </a:stretch>
        </p:blipFill>
        <p:spPr>
          <a:xfrm>
            <a:off x="2500312" y="3568713"/>
            <a:ext cx="4437201" cy="2952755"/>
          </a:xfrm>
          <a:prstGeom prst="rect">
            <a:avLst/>
          </a:prstGeom>
        </p:spPr>
      </p:pic>
    </p:spTree>
    <p:extLst>
      <p:ext uri="{BB962C8B-B14F-4D97-AF65-F5344CB8AC3E}">
        <p14:creationId xmlns:p14="http://schemas.microsoft.com/office/powerpoint/2010/main" val="2724851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8B4F2-0CA9-49D1-A38E-BDC6696DA1DD}"/>
              </a:ext>
            </a:extLst>
          </p:cNvPr>
          <p:cNvSpPr>
            <a:spLocks noGrp="1"/>
          </p:cNvSpPr>
          <p:nvPr>
            <p:ph type="title"/>
          </p:nvPr>
        </p:nvSpPr>
        <p:spPr>
          <a:xfrm>
            <a:off x="299803" y="978619"/>
            <a:ext cx="3952156" cy="1106424"/>
          </a:xfrm>
        </p:spPr>
        <p:txBody>
          <a:bodyPr>
            <a:noAutofit/>
          </a:bodyPr>
          <a:lstStyle/>
          <a:p>
            <a:r>
              <a:rPr lang="en-US" sz="4000" dirty="0"/>
              <a:t>Pattern of Abuse</a:t>
            </a:r>
          </a:p>
        </p:txBody>
      </p:sp>
      <p:sp>
        <p:nvSpPr>
          <p:cNvPr id="3" name="Content Placeholder 2">
            <a:extLst>
              <a:ext uri="{FF2B5EF4-FFF2-40B4-BE49-F238E27FC236}">
                <a16:creationId xmlns:a16="http://schemas.microsoft.com/office/drawing/2014/main" id="{91C2E7DE-D9C9-4440-A77F-E8A6E9BE1F44}"/>
              </a:ext>
            </a:extLst>
          </p:cNvPr>
          <p:cNvSpPr>
            <a:spLocks noGrp="1"/>
          </p:cNvSpPr>
          <p:nvPr>
            <p:ph idx="1"/>
          </p:nvPr>
        </p:nvSpPr>
        <p:spPr>
          <a:xfrm>
            <a:off x="299803" y="2085044"/>
            <a:ext cx="4407108" cy="4139338"/>
          </a:xfrm>
        </p:spPr>
        <p:txBody>
          <a:bodyPr>
            <a:normAutofit/>
          </a:bodyPr>
          <a:lstStyle/>
          <a:p>
            <a:r>
              <a:rPr lang="en-US" sz="3200" dirty="0"/>
              <a:t>not an individual event, but rather a series or pattern of behaviors </a:t>
            </a:r>
            <a:endParaRPr lang="en-US" sz="1000" dirty="0"/>
          </a:p>
          <a:p>
            <a:endParaRPr lang="en-US" sz="1000" dirty="0"/>
          </a:p>
          <a:p>
            <a:r>
              <a:rPr lang="en-US" sz="3200" dirty="0"/>
              <a:t>intentional and functional behavior</a:t>
            </a:r>
            <a:endParaRPr lang="en-US" sz="2000" dirty="0"/>
          </a:p>
          <a:p>
            <a:endParaRPr lang="en-US" sz="2000" dirty="0"/>
          </a:p>
          <a:p>
            <a:r>
              <a:rPr lang="en-US" sz="3200" dirty="0"/>
              <a:t>cyclical</a:t>
            </a:r>
          </a:p>
          <a:p>
            <a:endParaRPr lang="en-US" sz="1700" dirty="0"/>
          </a:p>
        </p:txBody>
      </p:sp>
      <p:pic>
        <p:nvPicPr>
          <p:cNvPr id="5122" name="Picture 2" descr="ᐈ Abused stock pictures, Royalty Free domestic abuse images | download on  Depositphotos®">
            <a:extLst>
              <a:ext uri="{FF2B5EF4-FFF2-40B4-BE49-F238E27FC236}">
                <a16:creationId xmlns:a16="http://schemas.microsoft.com/office/drawing/2014/main" id="{FA552492-F051-428A-9A5A-0D85559A987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9382" b="-1"/>
          <a:stretch/>
        </p:blipFill>
        <p:spPr bwMode="auto">
          <a:xfrm>
            <a:off x="5124450" y="634382"/>
            <a:ext cx="6657213" cy="5495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55801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 name="Picture 72">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5"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050" name="Picture 2" descr="Image result for anger clipart">
            <a:extLst>
              <a:ext uri="{FF2B5EF4-FFF2-40B4-BE49-F238E27FC236}">
                <a16:creationId xmlns:a16="http://schemas.microsoft.com/office/drawing/2014/main" id="{53561082-7874-4E03-AB27-45C56245D89F}"/>
              </a:ext>
            </a:extLst>
          </p:cNvPr>
          <p:cNvPicPr>
            <a:picLocks noChangeAspect="1" noChangeArrowheads="1"/>
          </p:cNvPicPr>
          <p:nvPr/>
        </p:nvPicPr>
        <p:blipFill rotWithShape="1">
          <a:blip r:embed="rId4">
            <a:alphaModFix/>
            <a:extLst>
              <a:ext uri="{28A0092B-C50C-407E-A947-70E740481C1C}">
                <a14:useLocalDpi xmlns:a14="http://schemas.microsoft.com/office/drawing/2010/main" val="0"/>
              </a:ext>
            </a:extLst>
          </a:blip>
          <a:srcRect l="8116" r="910"/>
          <a:stretch/>
        </p:blipFill>
        <p:spPr bwMode="auto">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A6DA77B0-7CE0-40C7-A59F-912685088415}"/>
              </a:ext>
            </a:extLst>
          </p:cNvPr>
          <p:cNvSpPr>
            <a:spLocks noGrp="1"/>
          </p:cNvSpPr>
          <p:nvPr>
            <p:ph idx="1"/>
          </p:nvPr>
        </p:nvSpPr>
        <p:spPr>
          <a:xfrm>
            <a:off x="5453277" y="320040"/>
            <a:ext cx="6433923" cy="6233160"/>
          </a:xfrm>
        </p:spPr>
        <p:txBody>
          <a:bodyPr anchor="ctr">
            <a:normAutofit/>
          </a:bodyPr>
          <a:lstStyle/>
          <a:p>
            <a:pPr marL="0" indent="0">
              <a:buNone/>
            </a:pPr>
            <a:r>
              <a:rPr lang="en-US" b="0" i="0" dirty="0">
                <a:solidFill>
                  <a:srgbClr val="000000"/>
                </a:solidFill>
                <a:effectLst/>
              </a:rPr>
              <a:t>“I was just so angry.”</a:t>
            </a:r>
          </a:p>
          <a:p>
            <a:pPr marL="0" indent="0">
              <a:buNone/>
            </a:pPr>
            <a:r>
              <a:rPr lang="en-US" b="0" i="0" dirty="0">
                <a:solidFill>
                  <a:srgbClr val="000000"/>
                </a:solidFill>
                <a:effectLst/>
              </a:rPr>
              <a:t>“I couldn’t help myself.”</a:t>
            </a:r>
          </a:p>
          <a:p>
            <a:pPr marL="0" indent="0">
              <a:buNone/>
            </a:pPr>
            <a:r>
              <a:rPr lang="en-US" b="0" i="0" dirty="0">
                <a:solidFill>
                  <a:srgbClr val="000000"/>
                </a:solidFill>
                <a:effectLst/>
              </a:rPr>
              <a:t>“I just snapped!”</a:t>
            </a:r>
          </a:p>
          <a:p>
            <a:endParaRPr lang="en-US" sz="1600" dirty="0">
              <a:solidFill>
                <a:srgbClr val="000000"/>
              </a:solidFill>
            </a:endParaRPr>
          </a:p>
          <a:p>
            <a:pPr marL="0" indent="0">
              <a:buNone/>
            </a:pPr>
            <a:r>
              <a:rPr lang="en-US" b="0" i="0" dirty="0">
                <a:solidFill>
                  <a:srgbClr val="000000"/>
                </a:solidFill>
                <a:effectLst/>
              </a:rPr>
              <a:t>A person causing harm specifically target their partner or family as the recipient of their violence. </a:t>
            </a:r>
          </a:p>
          <a:p>
            <a:pPr marL="0" indent="0">
              <a:buNone/>
            </a:pPr>
            <a:r>
              <a:rPr lang="en-US" b="0" i="0" dirty="0">
                <a:solidFill>
                  <a:srgbClr val="000000"/>
                </a:solidFill>
                <a:effectLst/>
              </a:rPr>
              <a:t>Most </a:t>
            </a:r>
            <a:r>
              <a:rPr lang="en-US" dirty="0">
                <a:solidFill>
                  <a:srgbClr val="000000"/>
                </a:solidFill>
              </a:rPr>
              <a:t>people who cause harm</a:t>
            </a:r>
            <a:r>
              <a:rPr lang="en-US" b="0" i="0" dirty="0">
                <a:solidFill>
                  <a:srgbClr val="000000"/>
                </a:solidFill>
                <a:effectLst/>
              </a:rPr>
              <a:t> are high-functioning </a:t>
            </a:r>
            <a:r>
              <a:rPr lang="en-US" dirty="0">
                <a:solidFill>
                  <a:srgbClr val="000000"/>
                </a:solidFill>
              </a:rPr>
              <a:t>&amp;</a:t>
            </a:r>
            <a:r>
              <a:rPr lang="en-US" b="0" i="0" dirty="0">
                <a:solidFill>
                  <a:srgbClr val="000000"/>
                </a:solidFill>
                <a:effectLst/>
              </a:rPr>
              <a:t> social in other parts of their life; behind closed doors, they terrorize their partner.</a:t>
            </a:r>
          </a:p>
          <a:p>
            <a:pPr marL="0" indent="0">
              <a:buNone/>
            </a:pPr>
            <a:r>
              <a:rPr lang="en-US" b="0" i="0" dirty="0">
                <a:solidFill>
                  <a:srgbClr val="000000"/>
                </a:solidFill>
                <a:effectLst/>
              </a:rPr>
              <a:t>People who cause harm choose whom to abuse.  </a:t>
            </a:r>
            <a:endParaRPr lang="en-US" dirty="0">
              <a:solidFill>
                <a:srgbClr val="000000"/>
              </a:solidFill>
            </a:endParaRPr>
          </a:p>
        </p:txBody>
      </p:sp>
    </p:spTree>
    <p:extLst>
      <p:ext uri="{BB962C8B-B14F-4D97-AF65-F5344CB8AC3E}">
        <p14:creationId xmlns:p14="http://schemas.microsoft.com/office/powerpoint/2010/main" val="35068441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66B332A4-D438-4773-A77F-5ED49A448D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53768" y="0"/>
            <a:ext cx="8284464" cy="6858000"/>
          </a:xfrm>
          <a:custGeom>
            <a:avLst/>
            <a:gdLst>
              <a:gd name="connsiteX0" fmla="*/ 1818109 w 8284464"/>
              <a:gd name="connsiteY0" fmla="*/ 0 h 6858000"/>
              <a:gd name="connsiteX1" fmla="*/ 6466355 w 8284464"/>
              <a:gd name="connsiteY1" fmla="*/ 0 h 6858000"/>
              <a:gd name="connsiteX2" fmla="*/ 6620596 w 8284464"/>
              <a:gd name="connsiteY2" fmla="*/ 109683 h 6858000"/>
              <a:gd name="connsiteX3" fmla="*/ 8284464 w 8284464"/>
              <a:gd name="connsiteY3" fmla="*/ 3429000 h 6858000"/>
              <a:gd name="connsiteX4" fmla="*/ 6620596 w 8284464"/>
              <a:gd name="connsiteY4" fmla="*/ 6748318 h 6858000"/>
              <a:gd name="connsiteX5" fmla="*/ 6466355 w 8284464"/>
              <a:gd name="connsiteY5" fmla="*/ 6858000 h 6858000"/>
              <a:gd name="connsiteX6" fmla="*/ 1818109 w 8284464"/>
              <a:gd name="connsiteY6" fmla="*/ 6858000 h 6858000"/>
              <a:gd name="connsiteX7" fmla="*/ 1663869 w 8284464"/>
              <a:gd name="connsiteY7" fmla="*/ 6748318 h 6858000"/>
              <a:gd name="connsiteX8" fmla="*/ 0 w 8284464"/>
              <a:gd name="connsiteY8" fmla="*/ 3429000 h 6858000"/>
              <a:gd name="connsiteX9" fmla="*/ 1663869 w 8284464"/>
              <a:gd name="connsiteY9" fmla="*/ 109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84464" h="6858000">
                <a:moveTo>
                  <a:pt x="1818109" y="0"/>
                </a:moveTo>
                <a:lnTo>
                  <a:pt x="6466355" y="0"/>
                </a:lnTo>
                <a:lnTo>
                  <a:pt x="6620596" y="109683"/>
                </a:lnTo>
                <a:cubicBezTo>
                  <a:pt x="7630666" y="865069"/>
                  <a:pt x="8284464" y="2070683"/>
                  <a:pt x="8284464" y="3429000"/>
                </a:cubicBezTo>
                <a:cubicBezTo>
                  <a:pt x="8284464" y="4787317"/>
                  <a:pt x="7630666" y="5992931"/>
                  <a:pt x="6620596" y="6748318"/>
                </a:cubicBezTo>
                <a:lnTo>
                  <a:pt x="6466355" y="6858000"/>
                </a:lnTo>
                <a:lnTo>
                  <a:pt x="1818109" y="6858000"/>
                </a:lnTo>
                <a:lnTo>
                  <a:pt x="1663869" y="6748318"/>
                </a:lnTo>
                <a:cubicBezTo>
                  <a:pt x="653798" y="5992931"/>
                  <a:pt x="0" y="4787317"/>
                  <a:pt x="0" y="3429000"/>
                </a:cubicBezTo>
                <a:cubicBezTo>
                  <a:pt x="0" y="2070683"/>
                  <a:pt x="653798" y="865069"/>
                  <a:pt x="1663869" y="109683"/>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DF9AD32D-FF05-44F4-BD4D-9CEE89B71E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18360" y="0"/>
            <a:ext cx="7955280" cy="6858000"/>
          </a:xfrm>
          <a:custGeom>
            <a:avLst/>
            <a:gdLst>
              <a:gd name="connsiteX0" fmla="*/ 1962423 w 7955280"/>
              <a:gd name="connsiteY0" fmla="*/ 0 h 6858000"/>
              <a:gd name="connsiteX1" fmla="*/ 5992858 w 7955280"/>
              <a:gd name="connsiteY1" fmla="*/ 0 h 6858000"/>
              <a:gd name="connsiteX2" fmla="*/ 6040191 w 7955280"/>
              <a:gd name="connsiteY2" fmla="*/ 27216 h 6858000"/>
              <a:gd name="connsiteX3" fmla="*/ 7955280 w 7955280"/>
              <a:gd name="connsiteY3" fmla="*/ 3429000 h 6858000"/>
              <a:gd name="connsiteX4" fmla="*/ 6040191 w 7955280"/>
              <a:gd name="connsiteY4" fmla="*/ 6830784 h 6858000"/>
              <a:gd name="connsiteX5" fmla="*/ 5992858 w 7955280"/>
              <a:gd name="connsiteY5" fmla="*/ 6858000 h 6858000"/>
              <a:gd name="connsiteX6" fmla="*/ 1962423 w 7955280"/>
              <a:gd name="connsiteY6" fmla="*/ 6858000 h 6858000"/>
              <a:gd name="connsiteX7" fmla="*/ 1915089 w 7955280"/>
              <a:gd name="connsiteY7" fmla="*/ 6830784 h 6858000"/>
              <a:gd name="connsiteX8" fmla="*/ 0 w 7955280"/>
              <a:gd name="connsiteY8" fmla="*/ 3429000 h 6858000"/>
              <a:gd name="connsiteX9" fmla="*/ 1915089 w 7955280"/>
              <a:gd name="connsiteY9" fmla="*/ 272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55280" h="6858000">
                <a:moveTo>
                  <a:pt x="1962423" y="0"/>
                </a:moveTo>
                <a:lnTo>
                  <a:pt x="5992858" y="0"/>
                </a:lnTo>
                <a:lnTo>
                  <a:pt x="6040191" y="27216"/>
                </a:lnTo>
                <a:cubicBezTo>
                  <a:pt x="7188332" y="724844"/>
                  <a:pt x="7955280" y="1987357"/>
                  <a:pt x="7955280" y="3429000"/>
                </a:cubicBezTo>
                <a:cubicBezTo>
                  <a:pt x="7955280" y="4870644"/>
                  <a:pt x="7188332" y="6133157"/>
                  <a:pt x="6040191" y="6830784"/>
                </a:cubicBezTo>
                <a:lnTo>
                  <a:pt x="5992858" y="6858000"/>
                </a:lnTo>
                <a:lnTo>
                  <a:pt x="1962423" y="6858000"/>
                </a:lnTo>
                <a:lnTo>
                  <a:pt x="1915089" y="6830784"/>
                </a:lnTo>
                <a:cubicBezTo>
                  <a:pt x="766948" y="6133157"/>
                  <a:pt x="0" y="4870644"/>
                  <a:pt x="0" y="3429000"/>
                </a:cubicBezTo>
                <a:cubicBezTo>
                  <a:pt x="0" y="1987357"/>
                  <a:pt x="766948" y="724844"/>
                  <a:pt x="1915089" y="27216"/>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10AC626-2C7B-4B4B-92D2-D0B43E27168D}"/>
              </a:ext>
            </a:extLst>
          </p:cNvPr>
          <p:cNvSpPr>
            <a:spLocks noGrp="1"/>
          </p:cNvSpPr>
          <p:nvPr>
            <p:ph type="title"/>
          </p:nvPr>
        </p:nvSpPr>
        <p:spPr>
          <a:xfrm>
            <a:off x="2555631" y="1441938"/>
            <a:ext cx="7080738" cy="3974124"/>
          </a:xfrm>
        </p:spPr>
        <p:txBody>
          <a:bodyPr vert="horz" lIns="91440" tIns="45720" rIns="91440" bIns="45720" rtlCol="0" anchor="ctr">
            <a:normAutofit/>
          </a:bodyPr>
          <a:lstStyle/>
          <a:p>
            <a:pPr algn="ctr"/>
            <a:r>
              <a:rPr lang="en-US" sz="5400" dirty="0">
                <a:solidFill>
                  <a:schemeClr val="bg1">
                    <a:lumMod val="95000"/>
                    <a:lumOff val="5000"/>
                  </a:schemeClr>
                </a:solidFill>
              </a:rPr>
              <a:t>What is </a:t>
            </a:r>
            <a:br>
              <a:rPr lang="en-US" sz="5400" dirty="0">
                <a:solidFill>
                  <a:schemeClr val="bg1">
                    <a:lumMod val="95000"/>
                    <a:lumOff val="5000"/>
                  </a:schemeClr>
                </a:solidFill>
              </a:rPr>
            </a:br>
            <a:r>
              <a:rPr lang="en-US" sz="5400" dirty="0">
                <a:solidFill>
                  <a:schemeClr val="bg1">
                    <a:lumMod val="95000"/>
                    <a:lumOff val="5000"/>
                  </a:schemeClr>
                </a:solidFill>
              </a:rPr>
              <a:t>Domestic Violence?</a:t>
            </a:r>
          </a:p>
        </p:txBody>
      </p:sp>
    </p:spTree>
    <p:extLst>
      <p:ext uri="{BB962C8B-B14F-4D97-AF65-F5344CB8AC3E}">
        <p14:creationId xmlns:p14="http://schemas.microsoft.com/office/powerpoint/2010/main" val="3922744534"/>
      </p:ext>
    </p:extLst>
  </p:cSld>
  <p:clrMapOvr>
    <a:overrideClrMapping bg1="dk1" tx1="lt1" bg2="dk2" tx2="lt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325166D1-1B21-4128-AC42-61745528E4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and person cuddling on a couch&#10;&#10;Description automatically generated with low confidence">
            <a:extLst>
              <a:ext uri="{FF2B5EF4-FFF2-40B4-BE49-F238E27FC236}">
                <a16:creationId xmlns:a16="http://schemas.microsoft.com/office/drawing/2014/main" id="{6B279A71-CA50-4749-B954-D43165B7C135}"/>
              </a:ext>
            </a:extLst>
          </p:cNvPr>
          <p:cNvPicPr>
            <a:picLocks noChangeAspect="1"/>
          </p:cNvPicPr>
          <p:nvPr/>
        </p:nvPicPr>
        <p:blipFill rotWithShape="1">
          <a:blip r:embed="rId3">
            <a:extLst>
              <a:ext uri="{28A0092B-C50C-407E-A947-70E740481C1C}">
                <a14:useLocalDpi xmlns:a14="http://schemas.microsoft.com/office/drawing/2010/main" val="0"/>
              </a:ext>
            </a:extLst>
          </a:blip>
          <a:srcRect l="18793" r="20987" b="-2"/>
          <a:stretch/>
        </p:blipFill>
        <p:spPr>
          <a:xfrm>
            <a:off x="20" y="2"/>
            <a:ext cx="6186992" cy="6857998"/>
          </a:xfrm>
          <a:custGeom>
            <a:avLst/>
            <a:gdLst/>
            <a:ahLst/>
            <a:cxnLst/>
            <a:rect l="l" t="t" r="r" b="b"/>
            <a:pathLst>
              <a:path w="6187012" h="6857998">
                <a:moveTo>
                  <a:pt x="5434855" y="6118149"/>
                </a:moveTo>
                <a:cubicBezTo>
                  <a:pt x="5441404" y="6124102"/>
                  <a:pt x="5449025" y="6129341"/>
                  <a:pt x="5456075" y="6133723"/>
                </a:cubicBezTo>
                <a:cubicBezTo>
                  <a:pt x="5463218" y="6138152"/>
                  <a:pt x="5468564" y="6143474"/>
                  <a:pt x="5472234" y="6149380"/>
                </a:cubicBezTo>
                <a:lnTo>
                  <a:pt x="5477710" y="6166562"/>
                </a:lnTo>
                <a:lnTo>
                  <a:pt x="5472234" y="6149379"/>
                </a:lnTo>
                <a:cubicBezTo>
                  <a:pt x="5468564" y="6143474"/>
                  <a:pt x="5463218" y="6138152"/>
                  <a:pt x="5456075" y="6133722"/>
                </a:cubicBezTo>
                <a:cubicBezTo>
                  <a:pt x="5449025" y="6129341"/>
                  <a:pt x="5441404" y="6124102"/>
                  <a:pt x="5434855" y="6118149"/>
                </a:cubicBezTo>
                <a:close/>
                <a:moveTo>
                  <a:pt x="5343013" y="4941372"/>
                </a:moveTo>
                <a:lnTo>
                  <a:pt x="5346342" y="4950869"/>
                </a:lnTo>
                <a:lnTo>
                  <a:pt x="5356027" y="4991382"/>
                </a:lnTo>
                <a:lnTo>
                  <a:pt x="5346342" y="4950868"/>
                </a:lnTo>
                <a:close/>
                <a:moveTo>
                  <a:pt x="5346951" y="4749807"/>
                </a:moveTo>
                <a:cubicBezTo>
                  <a:pt x="5334815" y="4762826"/>
                  <a:pt x="5333958" y="4781365"/>
                  <a:pt x="5332244" y="4799797"/>
                </a:cubicBezTo>
                <a:cubicBezTo>
                  <a:pt x="5333958" y="4781365"/>
                  <a:pt x="5334815" y="4762827"/>
                  <a:pt x="5346951" y="4749807"/>
                </a:cubicBezTo>
                <a:close/>
                <a:moveTo>
                  <a:pt x="5364750" y="4543185"/>
                </a:moveTo>
                <a:cubicBezTo>
                  <a:pt x="5365727" y="4548281"/>
                  <a:pt x="5367775" y="4553662"/>
                  <a:pt x="5370156" y="4557092"/>
                </a:cubicBezTo>
                <a:cubicBezTo>
                  <a:pt x="5381776" y="4573618"/>
                  <a:pt x="5390563" y="4588275"/>
                  <a:pt x="5396519" y="4602021"/>
                </a:cubicBezTo>
                <a:cubicBezTo>
                  <a:pt x="5390563" y="4588275"/>
                  <a:pt x="5381776" y="4573618"/>
                  <a:pt x="5370156" y="4557091"/>
                </a:cubicBezTo>
                <a:close/>
                <a:moveTo>
                  <a:pt x="5830968" y="2819253"/>
                </a:moveTo>
                <a:lnTo>
                  <a:pt x="5842611" y="2827484"/>
                </a:lnTo>
                <a:lnTo>
                  <a:pt x="5842613" y="2827486"/>
                </a:lnTo>
                <a:lnTo>
                  <a:pt x="5871116" y="2861156"/>
                </a:lnTo>
                <a:lnTo>
                  <a:pt x="5861462" y="2842392"/>
                </a:lnTo>
                <a:lnTo>
                  <a:pt x="5842613" y="2827486"/>
                </a:lnTo>
                <a:lnTo>
                  <a:pt x="5842611" y="2827483"/>
                </a:lnTo>
                <a:close/>
                <a:moveTo>
                  <a:pt x="5761313" y="1974015"/>
                </a:moveTo>
                <a:lnTo>
                  <a:pt x="5754799" y="1999763"/>
                </a:lnTo>
                <a:cubicBezTo>
                  <a:pt x="5750990" y="2008056"/>
                  <a:pt x="5745310" y="2016020"/>
                  <a:pt x="5737071" y="2023547"/>
                </a:cubicBezTo>
                <a:cubicBezTo>
                  <a:pt x="5753550" y="2008497"/>
                  <a:pt x="5759789" y="1991685"/>
                  <a:pt x="5761313" y="1974015"/>
                </a:cubicBezTo>
                <a:close/>
                <a:moveTo>
                  <a:pt x="5744119" y="1768838"/>
                </a:moveTo>
                <a:cubicBezTo>
                  <a:pt x="5739738" y="1774411"/>
                  <a:pt x="5736975" y="1779948"/>
                  <a:pt x="5735518" y="1785412"/>
                </a:cubicBezTo>
                <a:lnTo>
                  <a:pt x="5734738" y="1801558"/>
                </a:lnTo>
                <a:cubicBezTo>
                  <a:pt x="5733070" y="1790986"/>
                  <a:pt x="5735356" y="1779981"/>
                  <a:pt x="5744119" y="1768838"/>
                </a:cubicBezTo>
                <a:close/>
                <a:moveTo>
                  <a:pt x="5853708" y="520953"/>
                </a:moveTo>
                <a:lnTo>
                  <a:pt x="5846981" y="549926"/>
                </a:lnTo>
                <a:lnTo>
                  <a:pt x="5840726" y="566616"/>
                </a:lnTo>
                <a:lnTo>
                  <a:pt x="5834776" y="581804"/>
                </a:lnTo>
                <a:lnTo>
                  <a:pt x="5834358" y="583595"/>
                </a:lnTo>
                <a:lnTo>
                  <a:pt x="5832183" y="589388"/>
                </a:lnTo>
                <a:cubicBezTo>
                  <a:pt x="5829783" y="597005"/>
                  <a:pt x="5828025" y="604728"/>
                  <a:pt x="5827560" y="612658"/>
                </a:cubicBezTo>
                <a:lnTo>
                  <a:pt x="5834358" y="583595"/>
                </a:lnTo>
                <a:lnTo>
                  <a:pt x="5840674" y="566754"/>
                </a:lnTo>
                <a:lnTo>
                  <a:pt x="5840726" y="566616"/>
                </a:lnTo>
                <a:lnTo>
                  <a:pt x="5846564" y="551717"/>
                </a:lnTo>
                <a:lnTo>
                  <a:pt x="5846981" y="549926"/>
                </a:lnTo>
                <a:lnTo>
                  <a:pt x="5849145" y="544146"/>
                </a:lnTo>
                <a:cubicBezTo>
                  <a:pt x="5851532" y="536547"/>
                  <a:pt x="5853271" y="528850"/>
                  <a:pt x="5853708" y="520953"/>
                </a:cubicBezTo>
                <a:close/>
                <a:moveTo>
                  <a:pt x="5802605" y="268794"/>
                </a:moveTo>
                <a:cubicBezTo>
                  <a:pt x="5800080" y="279176"/>
                  <a:pt x="5798377" y="289296"/>
                  <a:pt x="5797729" y="299164"/>
                </a:cubicBezTo>
                <a:cubicBezTo>
                  <a:pt x="5797080" y="309031"/>
                  <a:pt x="5797485" y="318646"/>
                  <a:pt x="5799176" y="328017"/>
                </a:cubicBezTo>
                <a:close/>
                <a:moveTo>
                  <a:pt x="0" y="0"/>
                </a:moveTo>
                <a:lnTo>
                  <a:pt x="6120021" y="0"/>
                </a:lnTo>
                <a:lnTo>
                  <a:pt x="6115806" y="24480"/>
                </a:lnTo>
                <a:cubicBezTo>
                  <a:pt x="6113321" y="32636"/>
                  <a:pt x="6109559" y="40471"/>
                  <a:pt x="6103795" y="47806"/>
                </a:cubicBezTo>
                <a:cubicBezTo>
                  <a:pt x="6088935" y="66857"/>
                  <a:pt x="6092364" y="85336"/>
                  <a:pt x="6094651" y="105718"/>
                </a:cubicBezTo>
                <a:cubicBezTo>
                  <a:pt x="6096365" y="121150"/>
                  <a:pt x="6095794" y="136963"/>
                  <a:pt x="6095986" y="152584"/>
                </a:cubicBezTo>
                <a:cubicBezTo>
                  <a:pt x="6096555" y="180017"/>
                  <a:pt x="6096746" y="207450"/>
                  <a:pt x="6097699" y="234883"/>
                </a:cubicBezTo>
                <a:cubicBezTo>
                  <a:pt x="6098079" y="243648"/>
                  <a:pt x="6102844" y="252600"/>
                  <a:pt x="6102082" y="261173"/>
                </a:cubicBezTo>
                <a:cubicBezTo>
                  <a:pt x="6098461" y="300800"/>
                  <a:pt x="6092746" y="340425"/>
                  <a:pt x="6089507" y="380050"/>
                </a:cubicBezTo>
                <a:cubicBezTo>
                  <a:pt x="6087603" y="402529"/>
                  <a:pt x="6091220" y="425581"/>
                  <a:pt x="6088555" y="447870"/>
                </a:cubicBezTo>
                <a:cubicBezTo>
                  <a:pt x="6085507" y="473587"/>
                  <a:pt x="6077697" y="498733"/>
                  <a:pt x="6072932" y="524262"/>
                </a:cubicBezTo>
                <a:cubicBezTo>
                  <a:pt x="6071600" y="531310"/>
                  <a:pt x="6073315" y="539121"/>
                  <a:pt x="6073694" y="546552"/>
                </a:cubicBezTo>
                <a:cubicBezTo>
                  <a:pt x="6074076" y="554933"/>
                  <a:pt x="6074838" y="563125"/>
                  <a:pt x="6075029" y="571508"/>
                </a:cubicBezTo>
                <a:cubicBezTo>
                  <a:pt x="6075411" y="597037"/>
                  <a:pt x="6074838" y="622564"/>
                  <a:pt x="6076173" y="648092"/>
                </a:cubicBezTo>
                <a:cubicBezTo>
                  <a:pt x="6076934" y="663713"/>
                  <a:pt x="6084744" y="680096"/>
                  <a:pt x="6081886" y="694576"/>
                </a:cubicBezTo>
                <a:cubicBezTo>
                  <a:pt x="6076363" y="724104"/>
                  <a:pt x="6088745" y="753633"/>
                  <a:pt x="6078459" y="783158"/>
                </a:cubicBezTo>
                <a:cubicBezTo>
                  <a:pt x="6075411" y="792306"/>
                  <a:pt x="6083031" y="804877"/>
                  <a:pt x="6083411" y="815929"/>
                </a:cubicBezTo>
                <a:cubicBezTo>
                  <a:pt x="6084363" y="843552"/>
                  <a:pt x="6084173" y="871173"/>
                  <a:pt x="6083983" y="898797"/>
                </a:cubicBezTo>
                <a:cubicBezTo>
                  <a:pt x="6083793" y="923562"/>
                  <a:pt x="6086459" y="949281"/>
                  <a:pt x="6081125" y="973095"/>
                </a:cubicBezTo>
                <a:cubicBezTo>
                  <a:pt x="6075411" y="998052"/>
                  <a:pt x="6076173" y="1020529"/>
                  <a:pt x="6082649" y="1044725"/>
                </a:cubicBezTo>
                <a:cubicBezTo>
                  <a:pt x="6087031" y="1061298"/>
                  <a:pt x="6087603" y="1078826"/>
                  <a:pt x="6088935" y="1095972"/>
                </a:cubicBezTo>
                <a:cubicBezTo>
                  <a:pt x="6090459" y="1114449"/>
                  <a:pt x="6086459" y="1134834"/>
                  <a:pt x="6092746" y="1151600"/>
                </a:cubicBezTo>
                <a:cubicBezTo>
                  <a:pt x="6111415" y="1201512"/>
                  <a:pt x="6115415" y="1252757"/>
                  <a:pt x="6115415" y="1304955"/>
                </a:cubicBezTo>
                <a:cubicBezTo>
                  <a:pt x="6115415" y="1314483"/>
                  <a:pt x="6112750" y="1324198"/>
                  <a:pt x="6109892" y="1333341"/>
                </a:cubicBezTo>
                <a:cubicBezTo>
                  <a:pt x="6092746" y="1386684"/>
                  <a:pt x="6094269" y="1440216"/>
                  <a:pt x="6104748" y="1494509"/>
                </a:cubicBezTo>
                <a:cubicBezTo>
                  <a:pt x="6107034" y="1505751"/>
                  <a:pt x="6107415" y="1518324"/>
                  <a:pt x="6105130" y="1529563"/>
                </a:cubicBezTo>
                <a:cubicBezTo>
                  <a:pt x="6098461" y="1561189"/>
                  <a:pt x="6087411" y="1591859"/>
                  <a:pt x="6082649" y="1623675"/>
                </a:cubicBezTo>
                <a:cubicBezTo>
                  <a:pt x="6074838" y="1676253"/>
                  <a:pt x="6101126" y="1721785"/>
                  <a:pt x="6118274" y="1768838"/>
                </a:cubicBezTo>
                <a:cubicBezTo>
                  <a:pt x="6134467" y="1813610"/>
                  <a:pt x="6171044" y="1851709"/>
                  <a:pt x="6162851" y="1904673"/>
                </a:cubicBezTo>
                <a:cubicBezTo>
                  <a:pt x="6162090" y="1910004"/>
                  <a:pt x="6167233" y="1915912"/>
                  <a:pt x="6168567" y="1921817"/>
                </a:cubicBezTo>
                <a:cubicBezTo>
                  <a:pt x="6172188" y="1938009"/>
                  <a:pt x="6176566" y="1954202"/>
                  <a:pt x="6178283" y="1970586"/>
                </a:cubicBezTo>
                <a:cubicBezTo>
                  <a:pt x="6180570" y="1990589"/>
                  <a:pt x="6179809" y="2010974"/>
                  <a:pt x="6181713" y="2030977"/>
                </a:cubicBezTo>
                <a:cubicBezTo>
                  <a:pt x="6182856" y="2043835"/>
                  <a:pt x="6184951" y="2056600"/>
                  <a:pt x="6186761" y="2069340"/>
                </a:cubicBezTo>
                <a:lnTo>
                  <a:pt x="6187012" y="2072225"/>
                </a:lnTo>
                <a:lnTo>
                  <a:pt x="6187012" y="2131532"/>
                </a:lnTo>
                <a:lnTo>
                  <a:pt x="6186141" y="2138304"/>
                </a:lnTo>
                <a:cubicBezTo>
                  <a:pt x="6183950" y="2148519"/>
                  <a:pt x="6181332" y="2158712"/>
                  <a:pt x="6179617" y="2168903"/>
                </a:cubicBezTo>
                <a:cubicBezTo>
                  <a:pt x="6174854" y="2197670"/>
                  <a:pt x="6176188" y="2229296"/>
                  <a:pt x="6163995" y="2254633"/>
                </a:cubicBezTo>
                <a:cubicBezTo>
                  <a:pt x="6151041" y="2281683"/>
                  <a:pt x="6145135" y="2307402"/>
                  <a:pt x="6149135" y="2335405"/>
                </a:cubicBezTo>
                <a:cubicBezTo>
                  <a:pt x="6150469" y="2344741"/>
                  <a:pt x="6158471" y="2356744"/>
                  <a:pt x="6166661" y="2360933"/>
                </a:cubicBezTo>
                <a:cubicBezTo>
                  <a:pt x="6184950" y="2370270"/>
                  <a:pt x="6188190" y="2383032"/>
                  <a:pt x="6181902" y="2400369"/>
                </a:cubicBezTo>
                <a:cubicBezTo>
                  <a:pt x="6176566" y="2415420"/>
                  <a:pt x="6173901" y="2433897"/>
                  <a:pt x="6163613" y="2444184"/>
                </a:cubicBezTo>
                <a:cubicBezTo>
                  <a:pt x="6134467" y="2473333"/>
                  <a:pt x="6133515" y="2510483"/>
                  <a:pt x="6125705" y="2546678"/>
                </a:cubicBezTo>
                <a:cubicBezTo>
                  <a:pt x="6120940" y="2568774"/>
                  <a:pt x="6120750" y="2589352"/>
                  <a:pt x="6123988" y="2611450"/>
                </a:cubicBezTo>
                <a:cubicBezTo>
                  <a:pt x="6131227" y="2659455"/>
                  <a:pt x="6120940" y="2706131"/>
                  <a:pt x="6107796" y="2752235"/>
                </a:cubicBezTo>
                <a:cubicBezTo>
                  <a:pt x="6099034" y="2782716"/>
                  <a:pt x="6093699" y="2813958"/>
                  <a:pt x="6084744" y="2844248"/>
                </a:cubicBezTo>
                <a:cubicBezTo>
                  <a:pt x="6077886" y="2866918"/>
                  <a:pt x="6069694" y="2889587"/>
                  <a:pt x="6058646" y="2910353"/>
                </a:cubicBezTo>
                <a:cubicBezTo>
                  <a:pt x="6042452" y="2940455"/>
                  <a:pt x="6018067" y="2966742"/>
                  <a:pt x="6024544" y="3005035"/>
                </a:cubicBezTo>
                <a:cubicBezTo>
                  <a:pt x="6030260" y="3038756"/>
                  <a:pt x="6018259" y="3069235"/>
                  <a:pt x="6006828" y="3100099"/>
                </a:cubicBezTo>
                <a:cubicBezTo>
                  <a:pt x="5998446" y="3122770"/>
                  <a:pt x="5989871" y="3145436"/>
                  <a:pt x="5984537" y="3168870"/>
                </a:cubicBezTo>
                <a:cubicBezTo>
                  <a:pt x="5978251" y="3196686"/>
                  <a:pt x="5980920" y="3228119"/>
                  <a:pt x="5969297" y="3252885"/>
                </a:cubicBezTo>
                <a:cubicBezTo>
                  <a:pt x="5957105" y="3278795"/>
                  <a:pt x="5965297" y="3300319"/>
                  <a:pt x="5968726" y="3323372"/>
                </a:cubicBezTo>
                <a:cubicBezTo>
                  <a:pt x="5974061" y="3360139"/>
                  <a:pt x="5983967" y="3396719"/>
                  <a:pt x="5971395" y="3433866"/>
                </a:cubicBezTo>
                <a:cubicBezTo>
                  <a:pt x="5956153" y="3479015"/>
                  <a:pt x="5939769" y="3523785"/>
                  <a:pt x="5925292" y="3569124"/>
                </a:cubicBezTo>
                <a:cubicBezTo>
                  <a:pt x="5919765" y="3586653"/>
                  <a:pt x="5917479" y="3605509"/>
                  <a:pt x="5915003" y="3623799"/>
                </a:cubicBezTo>
                <a:cubicBezTo>
                  <a:pt x="5912906" y="3641134"/>
                  <a:pt x="5918242" y="3661899"/>
                  <a:pt x="5910241" y="3675238"/>
                </a:cubicBezTo>
                <a:cubicBezTo>
                  <a:pt x="5889667" y="3709529"/>
                  <a:pt x="5879569" y="3744770"/>
                  <a:pt x="5879569" y="3784397"/>
                </a:cubicBezTo>
                <a:cubicBezTo>
                  <a:pt x="5879569" y="3799258"/>
                  <a:pt x="5870996" y="3813737"/>
                  <a:pt x="5869471" y="3828785"/>
                </a:cubicBezTo>
                <a:cubicBezTo>
                  <a:pt x="5867567" y="3849362"/>
                  <a:pt x="5862423" y="3872985"/>
                  <a:pt x="5869664" y="3890891"/>
                </a:cubicBezTo>
                <a:cubicBezTo>
                  <a:pt x="5886809" y="3932993"/>
                  <a:pt x="5872519" y="3967091"/>
                  <a:pt x="5855566" y="4003861"/>
                </a:cubicBezTo>
                <a:cubicBezTo>
                  <a:pt x="5838801" y="4040058"/>
                  <a:pt x="5825466" y="4078159"/>
                  <a:pt x="5814416" y="4116641"/>
                </a:cubicBezTo>
                <a:cubicBezTo>
                  <a:pt x="5810415" y="4131119"/>
                  <a:pt x="5817085" y="4148453"/>
                  <a:pt x="5818417" y="4164458"/>
                </a:cubicBezTo>
                <a:cubicBezTo>
                  <a:pt x="5818798" y="4170174"/>
                  <a:pt x="5819370" y="4176461"/>
                  <a:pt x="5817466" y="4181603"/>
                </a:cubicBezTo>
                <a:cubicBezTo>
                  <a:pt x="5799176" y="4231324"/>
                  <a:pt x="5785269" y="4281810"/>
                  <a:pt x="5794794" y="4335722"/>
                </a:cubicBezTo>
                <a:cubicBezTo>
                  <a:pt x="5795747" y="4340674"/>
                  <a:pt x="5793650" y="4346201"/>
                  <a:pt x="5792317" y="4351154"/>
                </a:cubicBezTo>
                <a:cubicBezTo>
                  <a:pt x="5785461" y="4375349"/>
                  <a:pt x="5774601" y="4398972"/>
                  <a:pt x="5772124" y="4423545"/>
                </a:cubicBezTo>
                <a:cubicBezTo>
                  <a:pt x="5766028" y="4484127"/>
                  <a:pt x="5763550" y="4545086"/>
                  <a:pt x="5759550" y="4606053"/>
                </a:cubicBezTo>
                <a:cubicBezTo>
                  <a:pt x="5759361" y="4609863"/>
                  <a:pt x="5759361" y="4613864"/>
                  <a:pt x="5758027" y="4617291"/>
                </a:cubicBezTo>
                <a:cubicBezTo>
                  <a:pt x="5749834" y="4639772"/>
                  <a:pt x="5752502" y="4659393"/>
                  <a:pt x="5768123" y="4678445"/>
                </a:cubicBezTo>
                <a:cubicBezTo>
                  <a:pt x="5774982" y="4686828"/>
                  <a:pt x="5778601" y="4698258"/>
                  <a:pt x="5782412" y="4708734"/>
                </a:cubicBezTo>
                <a:cubicBezTo>
                  <a:pt x="5788127" y="4724167"/>
                  <a:pt x="5793650" y="4739978"/>
                  <a:pt x="5797271" y="4755980"/>
                </a:cubicBezTo>
                <a:cubicBezTo>
                  <a:pt x="5800700" y="4771793"/>
                  <a:pt x="5805462" y="4788747"/>
                  <a:pt x="5802796" y="4803988"/>
                </a:cubicBezTo>
                <a:cubicBezTo>
                  <a:pt x="5798035" y="4831420"/>
                  <a:pt x="5787366" y="4857522"/>
                  <a:pt x="5780315" y="4884572"/>
                </a:cubicBezTo>
                <a:cubicBezTo>
                  <a:pt x="5777837" y="4893907"/>
                  <a:pt x="5778221" y="4904195"/>
                  <a:pt x="5778030" y="4913909"/>
                </a:cubicBezTo>
                <a:cubicBezTo>
                  <a:pt x="5777459" y="4936201"/>
                  <a:pt x="5782984" y="4959061"/>
                  <a:pt x="5767171" y="4979253"/>
                </a:cubicBezTo>
                <a:cubicBezTo>
                  <a:pt x="5752311" y="4997922"/>
                  <a:pt x="5756692" y="5016785"/>
                  <a:pt x="5767932" y="5036405"/>
                </a:cubicBezTo>
                <a:cubicBezTo>
                  <a:pt x="5775934" y="5050504"/>
                  <a:pt x="5782221" y="5066505"/>
                  <a:pt x="5785269" y="5082317"/>
                </a:cubicBezTo>
                <a:cubicBezTo>
                  <a:pt x="5789460" y="5104036"/>
                  <a:pt x="5791175" y="5125562"/>
                  <a:pt x="5788697" y="5148995"/>
                </a:cubicBezTo>
                <a:cubicBezTo>
                  <a:pt x="5786983" y="5165570"/>
                  <a:pt x="5786221" y="5179097"/>
                  <a:pt x="5776125" y="5192051"/>
                </a:cubicBezTo>
                <a:cubicBezTo>
                  <a:pt x="5774601" y="5194145"/>
                  <a:pt x="5774219" y="5197955"/>
                  <a:pt x="5774412" y="5200813"/>
                </a:cubicBezTo>
                <a:cubicBezTo>
                  <a:pt x="5777649" y="5238343"/>
                  <a:pt x="5775934" y="5275491"/>
                  <a:pt x="5773646" y="5313403"/>
                </a:cubicBezTo>
                <a:cubicBezTo>
                  <a:pt x="5770601" y="5361598"/>
                  <a:pt x="5779553" y="5412276"/>
                  <a:pt x="5811559" y="5453995"/>
                </a:cubicBezTo>
                <a:cubicBezTo>
                  <a:pt x="5816322" y="5460092"/>
                  <a:pt x="5818417" y="5469236"/>
                  <a:pt x="5819562" y="5477239"/>
                </a:cubicBezTo>
                <a:cubicBezTo>
                  <a:pt x="5824514" y="5514957"/>
                  <a:pt x="5827942" y="5552869"/>
                  <a:pt x="5833467" y="5590590"/>
                </a:cubicBezTo>
                <a:cubicBezTo>
                  <a:pt x="5836516" y="5611164"/>
                  <a:pt x="5839182" y="5632691"/>
                  <a:pt x="5847565" y="5651360"/>
                </a:cubicBezTo>
                <a:cubicBezTo>
                  <a:pt x="5855756" y="5669647"/>
                  <a:pt x="5865471" y="5684320"/>
                  <a:pt x="5848327" y="5695178"/>
                </a:cubicBezTo>
                <a:cubicBezTo>
                  <a:pt x="5857471" y="5714607"/>
                  <a:pt x="5865092" y="5731564"/>
                  <a:pt x="5873282" y="5748136"/>
                </a:cubicBezTo>
                <a:cubicBezTo>
                  <a:pt x="5876329" y="5754234"/>
                  <a:pt x="5881284" y="5759378"/>
                  <a:pt x="5884142" y="5765474"/>
                </a:cubicBezTo>
                <a:cubicBezTo>
                  <a:pt x="5887190" y="5771953"/>
                  <a:pt x="5889094" y="5779191"/>
                  <a:pt x="5890620" y="5786239"/>
                </a:cubicBezTo>
                <a:cubicBezTo>
                  <a:pt x="5897477" y="5817674"/>
                  <a:pt x="5903763" y="5849107"/>
                  <a:pt x="5911194" y="5880348"/>
                </a:cubicBezTo>
                <a:cubicBezTo>
                  <a:pt x="5912717" y="5886447"/>
                  <a:pt x="5918813" y="5891590"/>
                  <a:pt x="5922813" y="5897114"/>
                </a:cubicBezTo>
                <a:cubicBezTo>
                  <a:pt x="5925481" y="5900735"/>
                  <a:pt x="5929482" y="5904353"/>
                  <a:pt x="5930054" y="5908355"/>
                </a:cubicBezTo>
                <a:cubicBezTo>
                  <a:pt x="5934626" y="5938836"/>
                  <a:pt x="5939961" y="5969124"/>
                  <a:pt x="5942246" y="5999796"/>
                </a:cubicBezTo>
                <a:cubicBezTo>
                  <a:pt x="5944149" y="6025515"/>
                  <a:pt x="5943580" y="6050282"/>
                  <a:pt x="5976728" y="6056948"/>
                </a:cubicBezTo>
                <a:cubicBezTo>
                  <a:pt x="5982443" y="6058092"/>
                  <a:pt x="5988540" y="6066284"/>
                  <a:pt x="5991396" y="6072569"/>
                </a:cubicBezTo>
                <a:cubicBezTo>
                  <a:pt x="5999589" y="6090477"/>
                  <a:pt x="6005113" y="6109530"/>
                  <a:pt x="6013494" y="6127247"/>
                </a:cubicBezTo>
                <a:cubicBezTo>
                  <a:pt x="6041500" y="6185351"/>
                  <a:pt x="6059217" y="6246121"/>
                  <a:pt x="6055978" y="6311084"/>
                </a:cubicBezTo>
                <a:cubicBezTo>
                  <a:pt x="6055026" y="6331277"/>
                  <a:pt x="6044737" y="6350899"/>
                  <a:pt x="6040926" y="6363664"/>
                </a:cubicBezTo>
                <a:cubicBezTo>
                  <a:pt x="6055978" y="6400429"/>
                  <a:pt x="6070456" y="6431292"/>
                  <a:pt x="6081315" y="6463490"/>
                </a:cubicBezTo>
                <a:cubicBezTo>
                  <a:pt x="6091031" y="6491874"/>
                  <a:pt x="6097127" y="6521593"/>
                  <a:pt x="6104175" y="6550742"/>
                </a:cubicBezTo>
                <a:cubicBezTo>
                  <a:pt x="6106844" y="6561411"/>
                  <a:pt x="6108367" y="6572269"/>
                  <a:pt x="6109702" y="6583128"/>
                </a:cubicBezTo>
                <a:cubicBezTo>
                  <a:pt x="6113892" y="6617036"/>
                  <a:pt x="6103795" y="6652472"/>
                  <a:pt x="6119798" y="6685617"/>
                </a:cubicBezTo>
                <a:cubicBezTo>
                  <a:pt x="6128180" y="6702955"/>
                  <a:pt x="6138276" y="6720103"/>
                  <a:pt x="6142658" y="6738388"/>
                </a:cubicBezTo>
                <a:cubicBezTo>
                  <a:pt x="6147421" y="6758011"/>
                  <a:pt x="6154851" y="6777207"/>
                  <a:pt x="6160162" y="6796804"/>
                </a:cubicBezTo>
                <a:lnTo>
                  <a:pt x="6164933" y="6857457"/>
                </a:lnTo>
                <a:lnTo>
                  <a:pt x="6037694" y="6857457"/>
                </a:lnTo>
                <a:lnTo>
                  <a:pt x="6037694" y="6857998"/>
                </a:lnTo>
                <a:lnTo>
                  <a:pt x="0" y="6857998"/>
                </a:lnTo>
                <a:close/>
              </a:path>
            </a:pathLst>
          </a:custGeom>
          <a:effectLst>
            <a:outerShdw blurRad="381000" dist="152400" algn="tl" rotWithShape="0">
              <a:prstClr val="black">
                <a:alpha val="10000"/>
              </a:prstClr>
            </a:outerShdw>
          </a:effectLst>
        </p:spPr>
      </p:pic>
      <p:grpSp>
        <p:nvGrpSpPr>
          <p:cNvPr id="12" name="Group 11">
            <a:extLst>
              <a:ext uri="{FF2B5EF4-FFF2-40B4-BE49-F238E27FC236}">
                <a16:creationId xmlns:a16="http://schemas.microsoft.com/office/drawing/2014/main" id="{E6517BAC-C80F-4065-90D8-703493E0B35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395368" y="0"/>
            <a:ext cx="874718" cy="6857455"/>
            <a:chOff x="5395368" y="0"/>
            <a:chExt cx="874718" cy="6857455"/>
          </a:xfrm>
        </p:grpSpPr>
        <p:sp>
          <p:nvSpPr>
            <p:cNvPr id="13" name="Freeform: Shape 12">
              <a:extLst>
                <a:ext uri="{FF2B5EF4-FFF2-40B4-BE49-F238E27FC236}">
                  <a16:creationId xmlns:a16="http://schemas.microsoft.com/office/drawing/2014/main" id="{984DCDA5-A261-4103-B44C-068DCEA033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2404000" y="2991370"/>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8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8"/>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4E59A2A1-1352-47AA-80C2-0FF5375940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2403998" y="2991370"/>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7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7"/>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blipFill dpi="0" rotWithShape="1">
              <a:blip r:embed="rId4">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Content Placeholder 2">
            <a:extLst>
              <a:ext uri="{FF2B5EF4-FFF2-40B4-BE49-F238E27FC236}">
                <a16:creationId xmlns:a16="http://schemas.microsoft.com/office/drawing/2014/main" id="{4D09EF5B-458B-4126-9DE5-C9EE7D6D823C}"/>
              </a:ext>
            </a:extLst>
          </p:cNvPr>
          <p:cNvSpPr>
            <a:spLocks noGrp="1"/>
          </p:cNvSpPr>
          <p:nvPr>
            <p:ph idx="1"/>
          </p:nvPr>
        </p:nvSpPr>
        <p:spPr>
          <a:xfrm>
            <a:off x="7096539" y="1212574"/>
            <a:ext cx="3578087" cy="4615826"/>
          </a:xfrm>
        </p:spPr>
        <p:txBody>
          <a:bodyPr>
            <a:normAutofit/>
          </a:bodyPr>
          <a:lstStyle/>
          <a:p>
            <a:pPr marL="0" indent="0">
              <a:buNone/>
            </a:pPr>
            <a:r>
              <a:rPr lang="en-US" sz="4400" dirty="0">
                <a:solidFill>
                  <a:schemeClr val="bg1">
                    <a:alpha val="80000"/>
                  </a:schemeClr>
                </a:solidFill>
              </a:rPr>
              <a:t>Why do people experiencing harm stay </a:t>
            </a:r>
          </a:p>
          <a:p>
            <a:pPr marL="0" indent="0">
              <a:buNone/>
            </a:pPr>
            <a:r>
              <a:rPr lang="en-US" sz="4400" dirty="0">
                <a:solidFill>
                  <a:schemeClr val="bg1">
                    <a:alpha val="80000"/>
                  </a:schemeClr>
                </a:solidFill>
              </a:rPr>
              <a:t>in abusive relationships?</a:t>
            </a:r>
          </a:p>
        </p:txBody>
      </p:sp>
    </p:spTree>
    <p:extLst>
      <p:ext uri="{BB962C8B-B14F-4D97-AF65-F5344CB8AC3E}">
        <p14:creationId xmlns:p14="http://schemas.microsoft.com/office/powerpoint/2010/main" val="34857719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92ADBF5C-B679-4E3D-9C71-EBFFE1A48E8F}"/>
              </a:ext>
            </a:extLst>
          </p:cNvPr>
          <p:cNvSpPr>
            <a:spLocks noGrp="1"/>
          </p:cNvSpPr>
          <p:nvPr>
            <p:ph idx="1"/>
          </p:nvPr>
        </p:nvSpPr>
        <p:spPr>
          <a:xfrm>
            <a:off x="838200" y="3146400"/>
            <a:ext cx="4391024" cy="2454300"/>
          </a:xfrm>
        </p:spPr>
        <p:txBody>
          <a:bodyPr>
            <a:normAutofit/>
          </a:bodyPr>
          <a:lstStyle/>
          <a:p>
            <a:pPr marL="0" indent="0">
              <a:buNone/>
            </a:pPr>
            <a:r>
              <a:rPr lang="en-US" sz="2400" dirty="0">
                <a:solidFill>
                  <a:schemeClr val="bg1">
                    <a:alpha val="80000"/>
                  </a:schemeClr>
                </a:solidFill>
                <a:hlinkClick r:id="rId3"/>
              </a:rPr>
              <a:t>https://www.youtube.com/watch?v=IU50HksugZk</a:t>
            </a:r>
            <a:r>
              <a:rPr lang="en-US" sz="2400" dirty="0">
                <a:solidFill>
                  <a:schemeClr val="bg1">
                    <a:alpha val="80000"/>
                  </a:schemeClr>
                </a:solidFill>
              </a:rPr>
              <a:t> </a:t>
            </a:r>
          </a:p>
        </p:txBody>
      </p:sp>
      <p:grpSp>
        <p:nvGrpSpPr>
          <p:cNvPr id="73" name="Group 72">
            <a:extLst>
              <a:ext uri="{FF2B5EF4-FFF2-40B4-BE49-F238E27FC236}">
                <a16:creationId xmlns:a16="http://schemas.microsoft.com/office/drawing/2014/main" id="{D44E3F87-3D58-4B03-86B2-15A5C5B9C96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096000" y="841376"/>
            <a:ext cx="5260976" cy="4707593"/>
            <a:chOff x="6096000" y="841376"/>
            <a:chExt cx="5260976" cy="4707593"/>
          </a:xfrm>
          <a:effectLst>
            <a:outerShdw blurRad="381000" dist="152400" dir="5400000" algn="ctr" rotWithShape="0">
              <a:srgbClr val="000000">
                <a:alpha val="10000"/>
              </a:srgbClr>
            </a:outerShdw>
          </a:effectLst>
        </p:grpSpPr>
        <p:grpSp>
          <p:nvGrpSpPr>
            <p:cNvPr id="74" name="Group 73">
              <a:extLst>
                <a:ext uri="{FF2B5EF4-FFF2-40B4-BE49-F238E27FC236}">
                  <a16:creationId xmlns:a16="http://schemas.microsoft.com/office/drawing/2014/main" id="{B4D09509-F6FC-47A6-B196-CCCFD8E8305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6096001" y="841376"/>
              <a:ext cx="5260975" cy="4707593"/>
              <a:chOff x="6096001" y="841376"/>
              <a:chExt cx="5260975" cy="4707593"/>
            </a:xfrm>
          </p:grpSpPr>
          <p:sp>
            <p:nvSpPr>
              <p:cNvPr id="78" name="Freeform: Shape 77">
                <a:extLst>
                  <a:ext uri="{FF2B5EF4-FFF2-40B4-BE49-F238E27FC236}">
                    <a16:creationId xmlns:a16="http://schemas.microsoft.com/office/drawing/2014/main" id="{BA5B9D66-192D-4F12-964D-2B23A1D275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1" y="841376"/>
                <a:ext cx="5260975" cy="4707593"/>
              </a:xfrm>
              <a:custGeom>
                <a:avLst/>
                <a:gdLst>
                  <a:gd name="connsiteX0" fmla="*/ 0 w 5260975"/>
                  <a:gd name="connsiteY0" fmla="*/ 0 h 4707593"/>
                  <a:gd name="connsiteX1" fmla="*/ 5260975 w 5260975"/>
                  <a:gd name="connsiteY1" fmla="*/ 0 h 4707593"/>
                  <a:gd name="connsiteX2" fmla="*/ 5260975 w 5260975"/>
                  <a:gd name="connsiteY2" fmla="*/ 3296937 h 4707593"/>
                  <a:gd name="connsiteX3" fmla="*/ 5260975 w 5260975"/>
                  <a:gd name="connsiteY3" fmla="*/ 3518571 h 4707593"/>
                  <a:gd name="connsiteX4" fmla="*/ 5226503 w 5260975"/>
                  <a:gd name="connsiteY4" fmla="*/ 3534000 h 4707593"/>
                  <a:gd name="connsiteX5" fmla="*/ 5206341 w 5260975"/>
                  <a:gd name="connsiteY5" fmla="*/ 3542065 h 4707593"/>
                  <a:gd name="connsiteX6" fmla="*/ 5123287 w 5260975"/>
                  <a:gd name="connsiteY6" fmla="*/ 3594010 h 4707593"/>
                  <a:gd name="connsiteX7" fmla="*/ 5048107 w 5260975"/>
                  <a:gd name="connsiteY7" fmla="*/ 3658244 h 4707593"/>
                  <a:gd name="connsiteX8" fmla="*/ 4992899 w 5260975"/>
                  <a:gd name="connsiteY8" fmla="*/ 3734479 h 4707593"/>
                  <a:gd name="connsiteX9" fmla="*/ 4977440 w 5260975"/>
                  <a:gd name="connsiteY9" fmla="*/ 3752627 h 4707593"/>
                  <a:gd name="connsiteX10" fmla="*/ 4935193 w 5260975"/>
                  <a:gd name="connsiteY10" fmla="*/ 3775382 h 4707593"/>
                  <a:gd name="connsiteX11" fmla="*/ 4897844 w 5260975"/>
                  <a:gd name="connsiteY11" fmla="*/ 3792472 h 4707593"/>
                  <a:gd name="connsiteX12" fmla="*/ 4870767 w 5260975"/>
                  <a:gd name="connsiteY12" fmla="*/ 3811388 h 4707593"/>
                  <a:gd name="connsiteX13" fmla="*/ 4847916 w 5260975"/>
                  <a:gd name="connsiteY13" fmla="*/ 3828767 h 4707593"/>
                  <a:gd name="connsiteX14" fmla="*/ 4796163 w 5260975"/>
                  <a:gd name="connsiteY14" fmla="*/ 3873702 h 4707593"/>
                  <a:gd name="connsiteX15" fmla="*/ 4738843 w 5260975"/>
                  <a:gd name="connsiteY15" fmla="*/ 3911628 h 4707593"/>
                  <a:gd name="connsiteX16" fmla="*/ 4692755 w 5260975"/>
                  <a:gd name="connsiteY16" fmla="*/ 3958099 h 4707593"/>
                  <a:gd name="connsiteX17" fmla="*/ 4673744 w 5260975"/>
                  <a:gd name="connsiteY17" fmla="*/ 3983255 h 4707593"/>
                  <a:gd name="connsiteX18" fmla="*/ 4633801 w 5260975"/>
                  <a:gd name="connsiteY18" fmla="*/ 4000442 h 4707593"/>
                  <a:gd name="connsiteX19" fmla="*/ 4590499 w 5260975"/>
                  <a:gd name="connsiteY19" fmla="*/ 4027326 h 4707593"/>
                  <a:gd name="connsiteX20" fmla="*/ 4559773 w 5260975"/>
                  <a:gd name="connsiteY20" fmla="*/ 4054018 h 4707593"/>
                  <a:gd name="connsiteX21" fmla="*/ 4536059 w 5260975"/>
                  <a:gd name="connsiteY21" fmla="*/ 4071877 h 4707593"/>
                  <a:gd name="connsiteX22" fmla="*/ 4502549 w 5260975"/>
                  <a:gd name="connsiteY22" fmla="*/ 4089832 h 4707593"/>
                  <a:gd name="connsiteX23" fmla="*/ 4468944 w 5260975"/>
                  <a:gd name="connsiteY23" fmla="*/ 4113356 h 4707593"/>
                  <a:gd name="connsiteX24" fmla="*/ 4452622 w 5260975"/>
                  <a:gd name="connsiteY24" fmla="*/ 4127854 h 4707593"/>
                  <a:gd name="connsiteX25" fmla="*/ 4421032 w 5260975"/>
                  <a:gd name="connsiteY25" fmla="*/ 4151953 h 4707593"/>
                  <a:gd name="connsiteX26" fmla="*/ 4388483 w 5260975"/>
                  <a:gd name="connsiteY26" fmla="*/ 4174421 h 4707593"/>
                  <a:gd name="connsiteX27" fmla="*/ 4327321 w 5260975"/>
                  <a:gd name="connsiteY27" fmla="*/ 4200153 h 4707593"/>
                  <a:gd name="connsiteX28" fmla="*/ 4271633 w 5260975"/>
                  <a:gd name="connsiteY28" fmla="*/ 4237983 h 4707593"/>
                  <a:gd name="connsiteX29" fmla="*/ 4227465 w 5260975"/>
                  <a:gd name="connsiteY29" fmla="*/ 4265635 h 4707593"/>
                  <a:gd name="connsiteX30" fmla="*/ 4201733 w 5260975"/>
                  <a:gd name="connsiteY30" fmla="*/ 4283783 h 4707593"/>
                  <a:gd name="connsiteX31" fmla="*/ 4154494 w 5260975"/>
                  <a:gd name="connsiteY31" fmla="*/ 4324301 h 4707593"/>
                  <a:gd name="connsiteX32" fmla="*/ 4081234 w 5260975"/>
                  <a:gd name="connsiteY32" fmla="*/ 4366931 h 4707593"/>
                  <a:gd name="connsiteX33" fmla="*/ 4036971 w 5260975"/>
                  <a:gd name="connsiteY33" fmla="*/ 4389975 h 4707593"/>
                  <a:gd name="connsiteX34" fmla="*/ 3941725 w 5260975"/>
                  <a:gd name="connsiteY34" fmla="*/ 4424733 h 4707593"/>
                  <a:gd name="connsiteX35" fmla="*/ 3910999 w 5260975"/>
                  <a:gd name="connsiteY35" fmla="*/ 4437119 h 4707593"/>
                  <a:gd name="connsiteX36" fmla="*/ 3875859 w 5260975"/>
                  <a:gd name="connsiteY36" fmla="*/ 4445280 h 4707593"/>
                  <a:gd name="connsiteX37" fmla="*/ 3819401 w 5260975"/>
                  <a:gd name="connsiteY37" fmla="*/ 4464579 h 4707593"/>
                  <a:gd name="connsiteX38" fmla="*/ 3709176 w 5260975"/>
                  <a:gd name="connsiteY38" fmla="*/ 4497800 h 4707593"/>
                  <a:gd name="connsiteX39" fmla="*/ 3684981 w 5260975"/>
                  <a:gd name="connsiteY39" fmla="*/ 4502889 h 4707593"/>
                  <a:gd name="connsiteX40" fmla="*/ 3623338 w 5260975"/>
                  <a:gd name="connsiteY40" fmla="*/ 4524300 h 4707593"/>
                  <a:gd name="connsiteX41" fmla="*/ 3586373 w 5260975"/>
                  <a:gd name="connsiteY41" fmla="*/ 4538702 h 4707593"/>
                  <a:gd name="connsiteX42" fmla="*/ 3555743 w 5260975"/>
                  <a:gd name="connsiteY42" fmla="*/ 4546960 h 4707593"/>
                  <a:gd name="connsiteX43" fmla="*/ 3528667 w 5260975"/>
                  <a:gd name="connsiteY43" fmla="*/ 4550801 h 4707593"/>
                  <a:gd name="connsiteX44" fmla="*/ 3457424 w 5260975"/>
                  <a:gd name="connsiteY44" fmla="*/ 4569811 h 4707593"/>
                  <a:gd name="connsiteX45" fmla="*/ 3429003 w 5260975"/>
                  <a:gd name="connsiteY45" fmla="*/ 4577301 h 4707593"/>
                  <a:gd name="connsiteX46" fmla="*/ 3355264 w 5260975"/>
                  <a:gd name="connsiteY46" fmla="*/ 4603033 h 4707593"/>
                  <a:gd name="connsiteX47" fmla="*/ 3292757 w 5260975"/>
                  <a:gd name="connsiteY47" fmla="*/ 4620027 h 4707593"/>
                  <a:gd name="connsiteX48" fmla="*/ 3266643 w 5260975"/>
                  <a:gd name="connsiteY48" fmla="*/ 4628188 h 4707593"/>
                  <a:gd name="connsiteX49" fmla="*/ 3206921 w 5260975"/>
                  <a:gd name="connsiteY49" fmla="*/ 4641823 h 4707593"/>
                  <a:gd name="connsiteX50" fmla="*/ 3173123 w 5260975"/>
                  <a:gd name="connsiteY50" fmla="*/ 4651425 h 4707593"/>
                  <a:gd name="connsiteX51" fmla="*/ 3090646 w 5260975"/>
                  <a:gd name="connsiteY51" fmla="*/ 4662274 h 4707593"/>
                  <a:gd name="connsiteX52" fmla="*/ 3005480 w 5260975"/>
                  <a:gd name="connsiteY52" fmla="*/ 4672739 h 4707593"/>
                  <a:gd name="connsiteX53" fmla="*/ 2958721 w 5260975"/>
                  <a:gd name="connsiteY53" fmla="*/ 4676196 h 4707593"/>
                  <a:gd name="connsiteX54" fmla="*/ 2917915 w 5260975"/>
                  <a:gd name="connsiteY54" fmla="*/ 4681670 h 4707593"/>
                  <a:gd name="connsiteX55" fmla="*/ 2882389 w 5260975"/>
                  <a:gd name="connsiteY55" fmla="*/ 4685126 h 4707593"/>
                  <a:gd name="connsiteX56" fmla="*/ 2825837 w 5260975"/>
                  <a:gd name="connsiteY56" fmla="*/ 4692135 h 4707593"/>
                  <a:gd name="connsiteX57" fmla="*/ 2802313 w 5260975"/>
                  <a:gd name="connsiteY57" fmla="*/ 4693960 h 4707593"/>
                  <a:gd name="connsiteX58" fmla="*/ 2746816 w 5260975"/>
                  <a:gd name="connsiteY58" fmla="*/ 4693863 h 4707593"/>
                  <a:gd name="connsiteX59" fmla="*/ 2727517 w 5260975"/>
                  <a:gd name="connsiteY59" fmla="*/ 4692903 h 4707593"/>
                  <a:gd name="connsiteX60" fmla="*/ 2690359 w 5260975"/>
                  <a:gd name="connsiteY60" fmla="*/ 4680997 h 4707593"/>
                  <a:gd name="connsiteX61" fmla="*/ 2685943 w 5260975"/>
                  <a:gd name="connsiteY61" fmla="*/ 4680133 h 4707593"/>
                  <a:gd name="connsiteX62" fmla="*/ 2661554 w 5260975"/>
                  <a:gd name="connsiteY62" fmla="*/ 4675428 h 4707593"/>
                  <a:gd name="connsiteX63" fmla="*/ 2648208 w 5260975"/>
                  <a:gd name="connsiteY63" fmla="*/ 4673892 h 4707593"/>
                  <a:gd name="connsiteX64" fmla="*/ 2597512 w 5260975"/>
                  <a:gd name="connsiteY64" fmla="*/ 4664099 h 4707593"/>
                  <a:gd name="connsiteX65" fmla="*/ 2568324 w 5260975"/>
                  <a:gd name="connsiteY65" fmla="*/ 4659490 h 4707593"/>
                  <a:gd name="connsiteX66" fmla="*/ 2544704 w 5260975"/>
                  <a:gd name="connsiteY66" fmla="*/ 4660162 h 4707593"/>
                  <a:gd name="connsiteX67" fmla="*/ 2503225 w 5260975"/>
                  <a:gd name="connsiteY67" fmla="*/ 4661026 h 4707593"/>
                  <a:gd name="connsiteX68" fmla="*/ 2489975 w 5260975"/>
                  <a:gd name="connsiteY68" fmla="*/ 4663235 h 4707593"/>
                  <a:gd name="connsiteX69" fmla="*/ 2430061 w 5260975"/>
                  <a:gd name="connsiteY69" fmla="*/ 4656897 h 4707593"/>
                  <a:gd name="connsiteX70" fmla="*/ 2395880 w 5260975"/>
                  <a:gd name="connsiteY70" fmla="*/ 4656417 h 4707593"/>
                  <a:gd name="connsiteX71" fmla="*/ 2357378 w 5260975"/>
                  <a:gd name="connsiteY71" fmla="*/ 4648544 h 4707593"/>
                  <a:gd name="connsiteX72" fmla="*/ 2346145 w 5260975"/>
                  <a:gd name="connsiteY72" fmla="*/ 4648928 h 4707593"/>
                  <a:gd name="connsiteX73" fmla="*/ 2333567 w 5260975"/>
                  <a:gd name="connsiteY73" fmla="*/ 4649600 h 4707593"/>
                  <a:gd name="connsiteX74" fmla="*/ 2294968 w 5260975"/>
                  <a:gd name="connsiteY74" fmla="*/ 4650177 h 4707593"/>
                  <a:gd name="connsiteX75" fmla="*/ 2271540 w 5260975"/>
                  <a:gd name="connsiteY75" fmla="*/ 4653057 h 4707593"/>
                  <a:gd name="connsiteX76" fmla="*/ 2226895 w 5260975"/>
                  <a:gd name="connsiteY76" fmla="*/ 4651329 h 4707593"/>
                  <a:gd name="connsiteX77" fmla="*/ 2210379 w 5260975"/>
                  <a:gd name="connsiteY77" fmla="*/ 4653825 h 4707593"/>
                  <a:gd name="connsiteX78" fmla="*/ 2168613 w 5260975"/>
                  <a:gd name="connsiteY78" fmla="*/ 4654113 h 4707593"/>
                  <a:gd name="connsiteX79" fmla="*/ 2131167 w 5260975"/>
                  <a:gd name="connsiteY79" fmla="*/ 4652673 h 4707593"/>
                  <a:gd name="connsiteX80" fmla="*/ 2095065 w 5260975"/>
                  <a:gd name="connsiteY80" fmla="*/ 4653441 h 4707593"/>
                  <a:gd name="connsiteX81" fmla="*/ 2069237 w 5260975"/>
                  <a:gd name="connsiteY81" fmla="*/ 4656609 h 4707593"/>
                  <a:gd name="connsiteX82" fmla="*/ 2041201 w 5260975"/>
                  <a:gd name="connsiteY82" fmla="*/ 4658529 h 4707593"/>
                  <a:gd name="connsiteX83" fmla="*/ 1963909 w 5260975"/>
                  <a:gd name="connsiteY83" fmla="*/ 4669955 h 4707593"/>
                  <a:gd name="connsiteX84" fmla="*/ 1949603 w 5260975"/>
                  <a:gd name="connsiteY84" fmla="*/ 4667171 h 4707593"/>
                  <a:gd name="connsiteX85" fmla="*/ 1868373 w 5260975"/>
                  <a:gd name="connsiteY85" fmla="*/ 4664578 h 4707593"/>
                  <a:gd name="connsiteX86" fmla="*/ 1850707 w 5260975"/>
                  <a:gd name="connsiteY86" fmla="*/ 4664771 h 4707593"/>
                  <a:gd name="connsiteX87" fmla="*/ 1803275 w 5260975"/>
                  <a:gd name="connsiteY87" fmla="*/ 4653441 h 4707593"/>
                  <a:gd name="connsiteX88" fmla="*/ 1730112 w 5260975"/>
                  <a:gd name="connsiteY88" fmla="*/ 4671396 h 4707593"/>
                  <a:gd name="connsiteX89" fmla="*/ 1661652 w 5260975"/>
                  <a:gd name="connsiteY89" fmla="*/ 4693863 h 4707593"/>
                  <a:gd name="connsiteX90" fmla="*/ 1653011 w 5260975"/>
                  <a:gd name="connsiteY90" fmla="*/ 4696744 h 4707593"/>
                  <a:gd name="connsiteX91" fmla="*/ 1628431 w 5260975"/>
                  <a:gd name="connsiteY91" fmla="*/ 4701641 h 4707593"/>
                  <a:gd name="connsiteX92" fmla="*/ 1597995 w 5260975"/>
                  <a:gd name="connsiteY92" fmla="*/ 4703369 h 4707593"/>
                  <a:gd name="connsiteX93" fmla="*/ 1559396 w 5260975"/>
                  <a:gd name="connsiteY93" fmla="*/ 4707593 h 4707593"/>
                  <a:gd name="connsiteX94" fmla="*/ 1528480 w 5260975"/>
                  <a:gd name="connsiteY94" fmla="*/ 4702312 h 4707593"/>
                  <a:gd name="connsiteX95" fmla="*/ 1485272 w 5260975"/>
                  <a:gd name="connsiteY95" fmla="*/ 4694439 h 4707593"/>
                  <a:gd name="connsiteX96" fmla="*/ 1444562 w 5260975"/>
                  <a:gd name="connsiteY96" fmla="*/ 4686950 h 4707593"/>
                  <a:gd name="connsiteX97" fmla="*/ 1431696 w 5260975"/>
                  <a:gd name="connsiteY97" fmla="*/ 4695783 h 4707593"/>
                  <a:gd name="connsiteX98" fmla="*/ 1411821 w 5260975"/>
                  <a:gd name="connsiteY98" fmla="*/ 4703464 h 4707593"/>
                  <a:gd name="connsiteX99" fmla="*/ 1389738 w 5260975"/>
                  <a:gd name="connsiteY99" fmla="*/ 4694247 h 4707593"/>
                  <a:gd name="connsiteX100" fmla="*/ 1338081 w 5260975"/>
                  <a:gd name="connsiteY100" fmla="*/ 4675141 h 4707593"/>
                  <a:gd name="connsiteX101" fmla="*/ 1305436 w 5260975"/>
                  <a:gd name="connsiteY101" fmla="*/ 4674276 h 4707593"/>
                  <a:gd name="connsiteX102" fmla="*/ 1234481 w 5260975"/>
                  <a:gd name="connsiteY102" fmla="*/ 4666115 h 4707593"/>
                  <a:gd name="connsiteX103" fmla="*/ 1188106 w 5260975"/>
                  <a:gd name="connsiteY103" fmla="*/ 4654497 h 4707593"/>
                  <a:gd name="connsiteX104" fmla="*/ 1154790 w 5260975"/>
                  <a:gd name="connsiteY104" fmla="*/ 4641343 h 4707593"/>
                  <a:gd name="connsiteX105" fmla="*/ 1107069 w 5260975"/>
                  <a:gd name="connsiteY105" fmla="*/ 4624156 h 4707593"/>
                  <a:gd name="connsiteX106" fmla="*/ 1059158 w 5260975"/>
                  <a:gd name="connsiteY106" fmla="*/ 4615227 h 4707593"/>
                  <a:gd name="connsiteX107" fmla="*/ 1024496 w 5260975"/>
                  <a:gd name="connsiteY107" fmla="*/ 4603993 h 4707593"/>
                  <a:gd name="connsiteX108" fmla="*/ 982153 w 5260975"/>
                  <a:gd name="connsiteY108" fmla="*/ 4596311 h 4707593"/>
                  <a:gd name="connsiteX109" fmla="*/ 946628 w 5260975"/>
                  <a:gd name="connsiteY109" fmla="*/ 4596024 h 4707593"/>
                  <a:gd name="connsiteX110" fmla="*/ 890939 w 5260975"/>
                  <a:gd name="connsiteY110" fmla="*/ 4597368 h 4707593"/>
                  <a:gd name="connsiteX111" fmla="*/ 822769 w 5260975"/>
                  <a:gd name="connsiteY111" fmla="*/ 4574133 h 4707593"/>
                  <a:gd name="connsiteX112" fmla="*/ 795212 w 5260975"/>
                  <a:gd name="connsiteY112" fmla="*/ 4568947 h 4707593"/>
                  <a:gd name="connsiteX113" fmla="*/ 769288 w 5260975"/>
                  <a:gd name="connsiteY113" fmla="*/ 4566547 h 4707593"/>
                  <a:gd name="connsiteX114" fmla="*/ 714271 w 5260975"/>
                  <a:gd name="connsiteY114" fmla="*/ 4551089 h 4707593"/>
                  <a:gd name="connsiteX115" fmla="*/ 691900 w 5260975"/>
                  <a:gd name="connsiteY115" fmla="*/ 4545999 h 4707593"/>
                  <a:gd name="connsiteX116" fmla="*/ 660598 w 5260975"/>
                  <a:gd name="connsiteY116" fmla="*/ 4546096 h 4707593"/>
                  <a:gd name="connsiteX117" fmla="*/ 603662 w 5260975"/>
                  <a:gd name="connsiteY117" fmla="*/ 4538991 h 4707593"/>
                  <a:gd name="connsiteX118" fmla="*/ 546821 w 5260975"/>
                  <a:gd name="connsiteY118" fmla="*/ 4518251 h 4707593"/>
                  <a:gd name="connsiteX119" fmla="*/ 522721 w 5260975"/>
                  <a:gd name="connsiteY119" fmla="*/ 4520267 h 4707593"/>
                  <a:gd name="connsiteX120" fmla="*/ 514080 w 5260975"/>
                  <a:gd name="connsiteY120" fmla="*/ 4519788 h 4707593"/>
                  <a:gd name="connsiteX121" fmla="*/ 436404 w 5260975"/>
                  <a:gd name="connsiteY121" fmla="*/ 4508361 h 4707593"/>
                  <a:gd name="connsiteX122" fmla="*/ 428626 w 5260975"/>
                  <a:gd name="connsiteY122" fmla="*/ 4507114 h 4707593"/>
                  <a:gd name="connsiteX123" fmla="*/ 392141 w 5260975"/>
                  <a:gd name="connsiteY123" fmla="*/ 4496936 h 4707593"/>
                  <a:gd name="connsiteX124" fmla="*/ 300157 w 5260975"/>
                  <a:gd name="connsiteY124" fmla="*/ 4490599 h 4707593"/>
                  <a:gd name="connsiteX125" fmla="*/ 294493 w 5260975"/>
                  <a:gd name="connsiteY125" fmla="*/ 4489831 h 4707593"/>
                  <a:gd name="connsiteX126" fmla="*/ 263671 w 5260975"/>
                  <a:gd name="connsiteY126" fmla="*/ 4494919 h 4707593"/>
                  <a:gd name="connsiteX127" fmla="*/ 248406 w 5260975"/>
                  <a:gd name="connsiteY127" fmla="*/ 4502121 h 4707593"/>
                  <a:gd name="connsiteX128" fmla="*/ 224594 w 5260975"/>
                  <a:gd name="connsiteY128" fmla="*/ 4509610 h 4707593"/>
                  <a:gd name="connsiteX129" fmla="*/ 200398 w 5260975"/>
                  <a:gd name="connsiteY129" fmla="*/ 4512395 h 4707593"/>
                  <a:gd name="connsiteX130" fmla="*/ 159783 w 5260975"/>
                  <a:gd name="connsiteY130" fmla="*/ 4501064 h 4707593"/>
                  <a:gd name="connsiteX131" fmla="*/ 144997 w 5260975"/>
                  <a:gd name="connsiteY131" fmla="*/ 4499912 h 4707593"/>
                  <a:gd name="connsiteX132" fmla="*/ 112064 w 5260975"/>
                  <a:gd name="connsiteY132" fmla="*/ 4494440 h 4707593"/>
                  <a:gd name="connsiteX133" fmla="*/ 83259 w 5260975"/>
                  <a:gd name="connsiteY133" fmla="*/ 4494824 h 4707593"/>
                  <a:gd name="connsiteX134" fmla="*/ 60120 w 5260975"/>
                  <a:gd name="connsiteY134" fmla="*/ 4503561 h 4707593"/>
                  <a:gd name="connsiteX135" fmla="*/ 26514 w 5260975"/>
                  <a:gd name="connsiteY135" fmla="*/ 4505289 h 4707593"/>
                  <a:gd name="connsiteX136" fmla="*/ 4814 w 5260975"/>
                  <a:gd name="connsiteY136" fmla="*/ 4498952 h 4707593"/>
                  <a:gd name="connsiteX137" fmla="*/ 398 w 5260975"/>
                  <a:gd name="connsiteY137" fmla="*/ 4498089 h 4707593"/>
                  <a:gd name="connsiteX138" fmla="*/ 0 w 5260975"/>
                  <a:gd name="connsiteY138" fmla="*/ 4498087 h 470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9" name="Freeform: Shape 78">
                <a:extLst>
                  <a:ext uri="{FF2B5EF4-FFF2-40B4-BE49-F238E27FC236}">
                    <a16:creationId xmlns:a16="http://schemas.microsoft.com/office/drawing/2014/main" id="{C9C14E68-C469-4A71-AF08-169DB545FC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1" y="841376"/>
                <a:ext cx="5260975" cy="4707593"/>
              </a:xfrm>
              <a:custGeom>
                <a:avLst/>
                <a:gdLst>
                  <a:gd name="connsiteX0" fmla="*/ 0 w 5260975"/>
                  <a:gd name="connsiteY0" fmla="*/ 0 h 4707593"/>
                  <a:gd name="connsiteX1" fmla="*/ 5260975 w 5260975"/>
                  <a:gd name="connsiteY1" fmla="*/ 0 h 4707593"/>
                  <a:gd name="connsiteX2" fmla="*/ 5260975 w 5260975"/>
                  <a:gd name="connsiteY2" fmla="*/ 3296937 h 4707593"/>
                  <a:gd name="connsiteX3" fmla="*/ 5260975 w 5260975"/>
                  <a:gd name="connsiteY3" fmla="*/ 3518571 h 4707593"/>
                  <a:gd name="connsiteX4" fmla="*/ 5226503 w 5260975"/>
                  <a:gd name="connsiteY4" fmla="*/ 3534000 h 4707593"/>
                  <a:gd name="connsiteX5" fmla="*/ 5206341 w 5260975"/>
                  <a:gd name="connsiteY5" fmla="*/ 3542065 h 4707593"/>
                  <a:gd name="connsiteX6" fmla="*/ 5123287 w 5260975"/>
                  <a:gd name="connsiteY6" fmla="*/ 3594010 h 4707593"/>
                  <a:gd name="connsiteX7" fmla="*/ 5048107 w 5260975"/>
                  <a:gd name="connsiteY7" fmla="*/ 3658244 h 4707593"/>
                  <a:gd name="connsiteX8" fmla="*/ 4992899 w 5260975"/>
                  <a:gd name="connsiteY8" fmla="*/ 3734479 h 4707593"/>
                  <a:gd name="connsiteX9" fmla="*/ 4977440 w 5260975"/>
                  <a:gd name="connsiteY9" fmla="*/ 3752627 h 4707593"/>
                  <a:gd name="connsiteX10" fmla="*/ 4935193 w 5260975"/>
                  <a:gd name="connsiteY10" fmla="*/ 3775382 h 4707593"/>
                  <a:gd name="connsiteX11" fmla="*/ 4897844 w 5260975"/>
                  <a:gd name="connsiteY11" fmla="*/ 3792472 h 4707593"/>
                  <a:gd name="connsiteX12" fmla="*/ 4870767 w 5260975"/>
                  <a:gd name="connsiteY12" fmla="*/ 3811388 h 4707593"/>
                  <a:gd name="connsiteX13" fmla="*/ 4847916 w 5260975"/>
                  <a:gd name="connsiteY13" fmla="*/ 3828767 h 4707593"/>
                  <a:gd name="connsiteX14" fmla="*/ 4796163 w 5260975"/>
                  <a:gd name="connsiteY14" fmla="*/ 3873702 h 4707593"/>
                  <a:gd name="connsiteX15" fmla="*/ 4738843 w 5260975"/>
                  <a:gd name="connsiteY15" fmla="*/ 3911628 h 4707593"/>
                  <a:gd name="connsiteX16" fmla="*/ 4692755 w 5260975"/>
                  <a:gd name="connsiteY16" fmla="*/ 3958099 h 4707593"/>
                  <a:gd name="connsiteX17" fmla="*/ 4673744 w 5260975"/>
                  <a:gd name="connsiteY17" fmla="*/ 3983255 h 4707593"/>
                  <a:gd name="connsiteX18" fmla="*/ 4633801 w 5260975"/>
                  <a:gd name="connsiteY18" fmla="*/ 4000442 h 4707593"/>
                  <a:gd name="connsiteX19" fmla="*/ 4590499 w 5260975"/>
                  <a:gd name="connsiteY19" fmla="*/ 4027326 h 4707593"/>
                  <a:gd name="connsiteX20" fmla="*/ 4559773 w 5260975"/>
                  <a:gd name="connsiteY20" fmla="*/ 4054018 h 4707593"/>
                  <a:gd name="connsiteX21" fmla="*/ 4536059 w 5260975"/>
                  <a:gd name="connsiteY21" fmla="*/ 4071877 h 4707593"/>
                  <a:gd name="connsiteX22" fmla="*/ 4502549 w 5260975"/>
                  <a:gd name="connsiteY22" fmla="*/ 4089832 h 4707593"/>
                  <a:gd name="connsiteX23" fmla="*/ 4468944 w 5260975"/>
                  <a:gd name="connsiteY23" fmla="*/ 4113356 h 4707593"/>
                  <a:gd name="connsiteX24" fmla="*/ 4452622 w 5260975"/>
                  <a:gd name="connsiteY24" fmla="*/ 4127854 h 4707593"/>
                  <a:gd name="connsiteX25" fmla="*/ 4421032 w 5260975"/>
                  <a:gd name="connsiteY25" fmla="*/ 4151953 h 4707593"/>
                  <a:gd name="connsiteX26" fmla="*/ 4388483 w 5260975"/>
                  <a:gd name="connsiteY26" fmla="*/ 4174421 h 4707593"/>
                  <a:gd name="connsiteX27" fmla="*/ 4327321 w 5260975"/>
                  <a:gd name="connsiteY27" fmla="*/ 4200153 h 4707593"/>
                  <a:gd name="connsiteX28" fmla="*/ 4271633 w 5260975"/>
                  <a:gd name="connsiteY28" fmla="*/ 4237983 h 4707593"/>
                  <a:gd name="connsiteX29" fmla="*/ 4227465 w 5260975"/>
                  <a:gd name="connsiteY29" fmla="*/ 4265635 h 4707593"/>
                  <a:gd name="connsiteX30" fmla="*/ 4201733 w 5260975"/>
                  <a:gd name="connsiteY30" fmla="*/ 4283783 h 4707593"/>
                  <a:gd name="connsiteX31" fmla="*/ 4154494 w 5260975"/>
                  <a:gd name="connsiteY31" fmla="*/ 4324301 h 4707593"/>
                  <a:gd name="connsiteX32" fmla="*/ 4081234 w 5260975"/>
                  <a:gd name="connsiteY32" fmla="*/ 4366931 h 4707593"/>
                  <a:gd name="connsiteX33" fmla="*/ 4036971 w 5260975"/>
                  <a:gd name="connsiteY33" fmla="*/ 4389975 h 4707593"/>
                  <a:gd name="connsiteX34" fmla="*/ 3941725 w 5260975"/>
                  <a:gd name="connsiteY34" fmla="*/ 4424733 h 4707593"/>
                  <a:gd name="connsiteX35" fmla="*/ 3910999 w 5260975"/>
                  <a:gd name="connsiteY35" fmla="*/ 4437119 h 4707593"/>
                  <a:gd name="connsiteX36" fmla="*/ 3875859 w 5260975"/>
                  <a:gd name="connsiteY36" fmla="*/ 4445280 h 4707593"/>
                  <a:gd name="connsiteX37" fmla="*/ 3819401 w 5260975"/>
                  <a:gd name="connsiteY37" fmla="*/ 4464579 h 4707593"/>
                  <a:gd name="connsiteX38" fmla="*/ 3709176 w 5260975"/>
                  <a:gd name="connsiteY38" fmla="*/ 4497800 h 4707593"/>
                  <a:gd name="connsiteX39" fmla="*/ 3684981 w 5260975"/>
                  <a:gd name="connsiteY39" fmla="*/ 4502889 h 4707593"/>
                  <a:gd name="connsiteX40" fmla="*/ 3623338 w 5260975"/>
                  <a:gd name="connsiteY40" fmla="*/ 4524300 h 4707593"/>
                  <a:gd name="connsiteX41" fmla="*/ 3586373 w 5260975"/>
                  <a:gd name="connsiteY41" fmla="*/ 4538702 h 4707593"/>
                  <a:gd name="connsiteX42" fmla="*/ 3555743 w 5260975"/>
                  <a:gd name="connsiteY42" fmla="*/ 4546960 h 4707593"/>
                  <a:gd name="connsiteX43" fmla="*/ 3528667 w 5260975"/>
                  <a:gd name="connsiteY43" fmla="*/ 4550801 h 4707593"/>
                  <a:gd name="connsiteX44" fmla="*/ 3457424 w 5260975"/>
                  <a:gd name="connsiteY44" fmla="*/ 4569811 h 4707593"/>
                  <a:gd name="connsiteX45" fmla="*/ 3429003 w 5260975"/>
                  <a:gd name="connsiteY45" fmla="*/ 4577301 h 4707593"/>
                  <a:gd name="connsiteX46" fmla="*/ 3355264 w 5260975"/>
                  <a:gd name="connsiteY46" fmla="*/ 4603033 h 4707593"/>
                  <a:gd name="connsiteX47" fmla="*/ 3292757 w 5260975"/>
                  <a:gd name="connsiteY47" fmla="*/ 4620027 h 4707593"/>
                  <a:gd name="connsiteX48" fmla="*/ 3266643 w 5260975"/>
                  <a:gd name="connsiteY48" fmla="*/ 4628188 h 4707593"/>
                  <a:gd name="connsiteX49" fmla="*/ 3206921 w 5260975"/>
                  <a:gd name="connsiteY49" fmla="*/ 4641823 h 4707593"/>
                  <a:gd name="connsiteX50" fmla="*/ 3173123 w 5260975"/>
                  <a:gd name="connsiteY50" fmla="*/ 4651425 h 4707593"/>
                  <a:gd name="connsiteX51" fmla="*/ 3090646 w 5260975"/>
                  <a:gd name="connsiteY51" fmla="*/ 4662274 h 4707593"/>
                  <a:gd name="connsiteX52" fmla="*/ 3005480 w 5260975"/>
                  <a:gd name="connsiteY52" fmla="*/ 4672739 h 4707593"/>
                  <a:gd name="connsiteX53" fmla="*/ 2958721 w 5260975"/>
                  <a:gd name="connsiteY53" fmla="*/ 4676196 h 4707593"/>
                  <a:gd name="connsiteX54" fmla="*/ 2917915 w 5260975"/>
                  <a:gd name="connsiteY54" fmla="*/ 4681670 h 4707593"/>
                  <a:gd name="connsiteX55" fmla="*/ 2882389 w 5260975"/>
                  <a:gd name="connsiteY55" fmla="*/ 4685126 h 4707593"/>
                  <a:gd name="connsiteX56" fmla="*/ 2825837 w 5260975"/>
                  <a:gd name="connsiteY56" fmla="*/ 4692135 h 4707593"/>
                  <a:gd name="connsiteX57" fmla="*/ 2802313 w 5260975"/>
                  <a:gd name="connsiteY57" fmla="*/ 4693960 h 4707593"/>
                  <a:gd name="connsiteX58" fmla="*/ 2746816 w 5260975"/>
                  <a:gd name="connsiteY58" fmla="*/ 4693863 h 4707593"/>
                  <a:gd name="connsiteX59" fmla="*/ 2727517 w 5260975"/>
                  <a:gd name="connsiteY59" fmla="*/ 4692903 h 4707593"/>
                  <a:gd name="connsiteX60" fmla="*/ 2690359 w 5260975"/>
                  <a:gd name="connsiteY60" fmla="*/ 4680997 h 4707593"/>
                  <a:gd name="connsiteX61" fmla="*/ 2685943 w 5260975"/>
                  <a:gd name="connsiteY61" fmla="*/ 4680133 h 4707593"/>
                  <a:gd name="connsiteX62" fmla="*/ 2661554 w 5260975"/>
                  <a:gd name="connsiteY62" fmla="*/ 4675428 h 4707593"/>
                  <a:gd name="connsiteX63" fmla="*/ 2648208 w 5260975"/>
                  <a:gd name="connsiteY63" fmla="*/ 4673892 h 4707593"/>
                  <a:gd name="connsiteX64" fmla="*/ 2597512 w 5260975"/>
                  <a:gd name="connsiteY64" fmla="*/ 4664099 h 4707593"/>
                  <a:gd name="connsiteX65" fmla="*/ 2568324 w 5260975"/>
                  <a:gd name="connsiteY65" fmla="*/ 4659490 h 4707593"/>
                  <a:gd name="connsiteX66" fmla="*/ 2544704 w 5260975"/>
                  <a:gd name="connsiteY66" fmla="*/ 4660162 h 4707593"/>
                  <a:gd name="connsiteX67" fmla="*/ 2503225 w 5260975"/>
                  <a:gd name="connsiteY67" fmla="*/ 4661026 h 4707593"/>
                  <a:gd name="connsiteX68" fmla="*/ 2489975 w 5260975"/>
                  <a:gd name="connsiteY68" fmla="*/ 4663235 h 4707593"/>
                  <a:gd name="connsiteX69" fmla="*/ 2430061 w 5260975"/>
                  <a:gd name="connsiteY69" fmla="*/ 4656897 h 4707593"/>
                  <a:gd name="connsiteX70" fmla="*/ 2395880 w 5260975"/>
                  <a:gd name="connsiteY70" fmla="*/ 4656417 h 4707593"/>
                  <a:gd name="connsiteX71" fmla="*/ 2357378 w 5260975"/>
                  <a:gd name="connsiteY71" fmla="*/ 4648544 h 4707593"/>
                  <a:gd name="connsiteX72" fmla="*/ 2346145 w 5260975"/>
                  <a:gd name="connsiteY72" fmla="*/ 4648928 h 4707593"/>
                  <a:gd name="connsiteX73" fmla="*/ 2333567 w 5260975"/>
                  <a:gd name="connsiteY73" fmla="*/ 4649600 h 4707593"/>
                  <a:gd name="connsiteX74" fmla="*/ 2294968 w 5260975"/>
                  <a:gd name="connsiteY74" fmla="*/ 4650177 h 4707593"/>
                  <a:gd name="connsiteX75" fmla="*/ 2271540 w 5260975"/>
                  <a:gd name="connsiteY75" fmla="*/ 4653057 h 4707593"/>
                  <a:gd name="connsiteX76" fmla="*/ 2226895 w 5260975"/>
                  <a:gd name="connsiteY76" fmla="*/ 4651329 h 4707593"/>
                  <a:gd name="connsiteX77" fmla="*/ 2210379 w 5260975"/>
                  <a:gd name="connsiteY77" fmla="*/ 4653825 h 4707593"/>
                  <a:gd name="connsiteX78" fmla="*/ 2168613 w 5260975"/>
                  <a:gd name="connsiteY78" fmla="*/ 4654113 h 4707593"/>
                  <a:gd name="connsiteX79" fmla="*/ 2131167 w 5260975"/>
                  <a:gd name="connsiteY79" fmla="*/ 4652673 h 4707593"/>
                  <a:gd name="connsiteX80" fmla="*/ 2095065 w 5260975"/>
                  <a:gd name="connsiteY80" fmla="*/ 4653441 h 4707593"/>
                  <a:gd name="connsiteX81" fmla="*/ 2069237 w 5260975"/>
                  <a:gd name="connsiteY81" fmla="*/ 4656609 h 4707593"/>
                  <a:gd name="connsiteX82" fmla="*/ 2041201 w 5260975"/>
                  <a:gd name="connsiteY82" fmla="*/ 4658529 h 4707593"/>
                  <a:gd name="connsiteX83" fmla="*/ 1963909 w 5260975"/>
                  <a:gd name="connsiteY83" fmla="*/ 4669955 h 4707593"/>
                  <a:gd name="connsiteX84" fmla="*/ 1949603 w 5260975"/>
                  <a:gd name="connsiteY84" fmla="*/ 4667171 h 4707593"/>
                  <a:gd name="connsiteX85" fmla="*/ 1868373 w 5260975"/>
                  <a:gd name="connsiteY85" fmla="*/ 4664578 h 4707593"/>
                  <a:gd name="connsiteX86" fmla="*/ 1850707 w 5260975"/>
                  <a:gd name="connsiteY86" fmla="*/ 4664771 h 4707593"/>
                  <a:gd name="connsiteX87" fmla="*/ 1803275 w 5260975"/>
                  <a:gd name="connsiteY87" fmla="*/ 4653441 h 4707593"/>
                  <a:gd name="connsiteX88" fmla="*/ 1730112 w 5260975"/>
                  <a:gd name="connsiteY88" fmla="*/ 4671396 h 4707593"/>
                  <a:gd name="connsiteX89" fmla="*/ 1661652 w 5260975"/>
                  <a:gd name="connsiteY89" fmla="*/ 4693863 h 4707593"/>
                  <a:gd name="connsiteX90" fmla="*/ 1653011 w 5260975"/>
                  <a:gd name="connsiteY90" fmla="*/ 4696744 h 4707593"/>
                  <a:gd name="connsiteX91" fmla="*/ 1628431 w 5260975"/>
                  <a:gd name="connsiteY91" fmla="*/ 4701641 h 4707593"/>
                  <a:gd name="connsiteX92" fmla="*/ 1597995 w 5260975"/>
                  <a:gd name="connsiteY92" fmla="*/ 4703369 h 4707593"/>
                  <a:gd name="connsiteX93" fmla="*/ 1559396 w 5260975"/>
                  <a:gd name="connsiteY93" fmla="*/ 4707593 h 4707593"/>
                  <a:gd name="connsiteX94" fmla="*/ 1528480 w 5260975"/>
                  <a:gd name="connsiteY94" fmla="*/ 4702312 h 4707593"/>
                  <a:gd name="connsiteX95" fmla="*/ 1485272 w 5260975"/>
                  <a:gd name="connsiteY95" fmla="*/ 4694439 h 4707593"/>
                  <a:gd name="connsiteX96" fmla="*/ 1444562 w 5260975"/>
                  <a:gd name="connsiteY96" fmla="*/ 4686950 h 4707593"/>
                  <a:gd name="connsiteX97" fmla="*/ 1431696 w 5260975"/>
                  <a:gd name="connsiteY97" fmla="*/ 4695783 h 4707593"/>
                  <a:gd name="connsiteX98" fmla="*/ 1411821 w 5260975"/>
                  <a:gd name="connsiteY98" fmla="*/ 4703464 h 4707593"/>
                  <a:gd name="connsiteX99" fmla="*/ 1389738 w 5260975"/>
                  <a:gd name="connsiteY99" fmla="*/ 4694247 h 4707593"/>
                  <a:gd name="connsiteX100" fmla="*/ 1338081 w 5260975"/>
                  <a:gd name="connsiteY100" fmla="*/ 4675141 h 4707593"/>
                  <a:gd name="connsiteX101" fmla="*/ 1305436 w 5260975"/>
                  <a:gd name="connsiteY101" fmla="*/ 4674276 h 4707593"/>
                  <a:gd name="connsiteX102" fmla="*/ 1234481 w 5260975"/>
                  <a:gd name="connsiteY102" fmla="*/ 4666115 h 4707593"/>
                  <a:gd name="connsiteX103" fmla="*/ 1188106 w 5260975"/>
                  <a:gd name="connsiteY103" fmla="*/ 4654497 h 4707593"/>
                  <a:gd name="connsiteX104" fmla="*/ 1154790 w 5260975"/>
                  <a:gd name="connsiteY104" fmla="*/ 4641343 h 4707593"/>
                  <a:gd name="connsiteX105" fmla="*/ 1107069 w 5260975"/>
                  <a:gd name="connsiteY105" fmla="*/ 4624156 h 4707593"/>
                  <a:gd name="connsiteX106" fmla="*/ 1059158 w 5260975"/>
                  <a:gd name="connsiteY106" fmla="*/ 4615227 h 4707593"/>
                  <a:gd name="connsiteX107" fmla="*/ 1024496 w 5260975"/>
                  <a:gd name="connsiteY107" fmla="*/ 4603993 h 4707593"/>
                  <a:gd name="connsiteX108" fmla="*/ 982153 w 5260975"/>
                  <a:gd name="connsiteY108" fmla="*/ 4596311 h 4707593"/>
                  <a:gd name="connsiteX109" fmla="*/ 946628 w 5260975"/>
                  <a:gd name="connsiteY109" fmla="*/ 4596024 h 4707593"/>
                  <a:gd name="connsiteX110" fmla="*/ 890939 w 5260975"/>
                  <a:gd name="connsiteY110" fmla="*/ 4597368 h 4707593"/>
                  <a:gd name="connsiteX111" fmla="*/ 822769 w 5260975"/>
                  <a:gd name="connsiteY111" fmla="*/ 4574133 h 4707593"/>
                  <a:gd name="connsiteX112" fmla="*/ 795212 w 5260975"/>
                  <a:gd name="connsiteY112" fmla="*/ 4568947 h 4707593"/>
                  <a:gd name="connsiteX113" fmla="*/ 769288 w 5260975"/>
                  <a:gd name="connsiteY113" fmla="*/ 4566547 h 4707593"/>
                  <a:gd name="connsiteX114" fmla="*/ 714271 w 5260975"/>
                  <a:gd name="connsiteY114" fmla="*/ 4551089 h 4707593"/>
                  <a:gd name="connsiteX115" fmla="*/ 691900 w 5260975"/>
                  <a:gd name="connsiteY115" fmla="*/ 4545999 h 4707593"/>
                  <a:gd name="connsiteX116" fmla="*/ 660598 w 5260975"/>
                  <a:gd name="connsiteY116" fmla="*/ 4546096 h 4707593"/>
                  <a:gd name="connsiteX117" fmla="*/ 603662 w 5260975"/>
                  <a:gd name="connsiteY117" fmla="*/ 4538991 h 4707593"/>
                  <a:gd name="connsiteX118" fmla="*/ 546821 w 5260975"/>
                  <a:gd name="connsiteY118" fmla="*/ 4518251 h 4707593"/>
                  <a:gd name="connsiteX119" fmla="*/ 522721 w 5260975"/>
                  <a:gd name="connsiteY119" fmla="*/ 4520267 h 4707593"/>
                  <a:gd name="connsiteX120" fmla="*/ 514080 w 5260975"/>
                  <a:gd name="connsiteY120" fmla="*/ 4519788 h 4707593"/>
                  <a:gd name="connsiteX121" fmla="*/ 436404 w 5260975"/>
                  <a:gd name="connsiteY121" fmla="*/ 4508361 h 4707593"/>
                  <a:gd name="connsiteX122" fmla="*/ 428626 w 5260975"/>
                  <a:gd name="connsiteY122" fmla="*/ 4507114 h 4707593"/>
                  <a:gd name="connsiteX123" fmla="*/ 392141 w 5260975"/>
                  <a:gd name="connsiteY123" fmla="*/ 4496936 h 4707593"/>
                  <a:gd name="connsiteX124" fmla="*/ 300157 w 5260975"/>
                  <a:gd name="connsiteY124" fmla="*/ 4490599 h 4707593"/>
                  <a:gd name="connsiteX125" fmla="*/ 294493 w 5260975"/>
                  <a:gd name="connsiteY125" fmla="*/ 4489831 h 4707593"/>
                  <a:gd name="connsiteX126" fmla="*/ 263671 w 5260975"/>
                  <a:gd name="connsiteY126" fmla="*/ 4494919 h 4707593"/>
                  <a:gd name="connsiteX127" fmla="*/ 248406 w 5260975"/>
                  <a:gd name="connsiteY127" fmla="*/ 4502121 h 4707593"/>
                  <a:gd name="connsiteX128" fmla="*/ 224594 w 5260975"/>
                  <a:gd name="connsiteY128" fmla="*/ 4509610 h 4707593"/>
                  <a:gd name="connsiteX129" fmla="*/ 200398 w 5260975"/>
                  <a:gd name="connsiteY129" fmla="*/ 4512395 h 4707593"/>
                  <a:gd name="connsiteX130" fmla="*/ 159783 w 5260975"/>
                  <a:gd name="connsiteY130" fmla="*/ 4501064 h 4707593"/>
                  <a:gd name="connsiteX131" fmla="*/ 144997 w 5260975"/>
                  <a:gd name="connsiteY131" fmla="*/ 4499912 h 4707593"/>
                  <a:gd name="connsiteX132" fmla="*/ 112064 w 5260975"/>
                  <a:gd name="connsiteY132" fmla="*/ 4494440 h 4707593"/>
                  <a:gd name="connsiteX133" fmla="*/ 83259 w 5260975"/>
                  <a:gd name="connsiteY133" fmla="*/ 4494824 h 4707593"/>
                  <a:gd name="connsiteX134" fmla="*/ 60120 w 5260975"/>
                  <a:gd name="connsiteY134" fmla="*/ 4503561 h 4707593"/>
                  <a:gd name="connsiteX135" fmla="*/ 26514 w 5260975"/>
                  <a:gd name="connsiteY135" fmla="*/ 4505289 h 4707593"/>
                  <a:gd name="connsiteX136" fmla="*/ 4814 w 5260975"/>
                  <a:gd name="connsiteY136" fmla="*/ 4498952 h 4707593"/>
                  <a:gd name="connsiteX137" fmla="*/ 398 w 5260975"/>
                  <a:gd name="connsiteY137" fmla="*/ 4498089 h 4707593"/>
                  <a:gd name="connsiteX138" fmla="*/ 0 w 5260975"/>
                  <a:gd name="connsiteY138" fmla="*/ 4498087 h 470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75" name="Group 74">
              <a:extLst>
                <a:ext uri="{FF2B5EF4-FFF2-40B4-BE49-F238E27FC236}">
                  <a16:creationId xmlns:a16="http://schemas.microsoft.com/office/drawing/2014/main" id="{B2C18990-7F62-45E8-B68F-47E95E4812FC}"/>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6096000" y="4138312"/>
              <a:ext cx="5260975" cy="1410656"/>
              <a:chOff x="6096000" y="4138312"/>
              <a:chExt cx="5260975" cy="1410656"/>
            </a:xfrm>
          </p:grpSpPr>
          <p:sp>
            <p:nvSpPr>
              <p:cNvPr id="76" name="Freeform: Shape 75">
                <a:extLst>
                  <a:ext uri="{FF2B5EF4-FFF2-40B4-BE49-F238E27FC236}">
                    <a16:creationId xmlns:a16="http://schemas.microsoft.com/office/drawing/2014/main" id="{AC206BB2-3759-4DF0-9932-7445B6367A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7" name="Freeform: Shape 76">
                <a:extLst>
                  <a:ext uri="{FF2B5EF4-FFF2-40B4-BE49-F238E27FC236}">
                    <a16:creationId xmlns:a16="http://schemas.microsoft.com/office/drawing/2014/main" id="{381FA6FA-3CB6-4F57-8871-82DDE5BE86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4">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pic>
        <p:nvPicPr>
          <p:cNvPr id="1026" name="Picture 2" descr="WhyIStayed Stories Reveal Why Domestic Violence Survivors Can't 'Just  Leave' | HuffPost Communities">
            <a:extLst>
              <a:ext uri="{FF2B5EF4-FFF2-40B4-BE49-F238E27FC236}">
                <a16:creationId xmlns:a16="http://schemas.microsoft.com/office/drawing/2014/main" id="{33C02A1C-CC64-464B-B343-909C4E214FA7}"/>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541932" y="1790228"/>
            <a:ext cx="4369112" cy="2184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59001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60E9A6ED-B880-44EA-8D60-C9D3C82CCB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1B286C0-6EF2-4534-A84A-3EB958D5D0E5}"/>
              </a:ext>
            </a:extLst>
          </p:cNvPr>
          <p:cNvSpPr>
            <a:spLocks noGrp="1"/>
          </p:cNvSpPr>
          <p:nvPr>
            <p:ph type="title"/>
          </p:nvPr>
        </p:nvSpPr>
        <p:spPr>
          <a:xfrm>
            <a:off x="648929" y="557190"/>
            <a:ext cx="5170852" cy="1671564"/>
          </a:xfrm>
        </p:spPr>
        <p:txBody>
          <a:bodyPr>
            <a:normAutofit/>
          </a:bodyPr>
          <a:lstStyle/>
          <a:p>
            <a:r>
              <a:rPr lang="en-US" sz="4000" dirty="0"/>
              <a:t>Barriers to Leaving</a:t>
            </a:r>
          </a:p>
        </p:txBody>
      </p:sp>
      <p:sp>
        <p:nvSpPr>
          <p:cNvPr id="3" name="Content Placeholder 2">
            <a:extLst>
              <a:ext uri="{FF2B5EF4-FFF2-40B4-BE49-F238E27FC236}">
                <a16:creationId xmlns:a16="http://schemas.microsoft.com/office/drawing/2014/main" id="{54008E7A-0BBD-440F-A0D9-5408D28D7E64}"/>
              </a:ext>
            </a:extLst>
          </p:cNvPr>
          <p:cNvSpPr>
            <a:spLocks noGrp="1"/>
          </p:cNvSpPr>
          <p:nvPr>
            <p:ph idx="1"/>
          </p:nvPr>
        </p:nvSpPr>
        <p:spPr>
          <a:xfrm>
            <a:off x="648930" y="2398030"/>
            <a:ext cx="5180245" cy="3731058"/>
          </a:xfrm>
        </p:spPr>
        <p:txBody>
          <a:bodyPr>
            <a:noAutofit/>
          </a:bodyPr>
          <a:lstStyle/>
          <a:p>
            <a:r>
              <a:rPr lang="en-US" dirty="0"/>
              <a:t>Relationship with the abuser</a:t>
            </a:r>
          </a:p>
          <a:p>
            <a:r>
              <a:rPr lang="en-US" dirty="0"/>
              <a:t>Children</a:t>
            </a:r>
          </a:p>
          <a:p>
            <a:r>
              <a:rPr lang="en-US" dirty="0"/>
              <a:t>Economic Issues</a:t>
            </a:r>
          </a:p>
          <a:p>
            <a:r>
              <a:rPr lang="en-US" dirty="0"/>
              <a:t>External pressures</a:t>
            </a:r>
          </a:p>
          <a:p>
            <a:r>
              <a:rPr lang="en-US" dirty="0"/>
              <a:t>Past experiences</a:t>
            </a:r>
          </a:p>
          <a:p>
            <a:r>
              <a:rPr lang="en-US" dirty="0"/>
              <a:t>Physical or logistical challenges</a:t>
            </a:r>
          </a:p>
          <a:p>
            <a:r>
              <a:rPr lang="en-US" dirty="0"/>
              <a:t>Other considerations</a:t>
            </a:r>
          </a:p>
        </p:txBody>
      </p:sp>
      <p:pic>
        <p:nvPicPr>
          <p:cNvPr id="3074" name="Picture 2" descr="Free Overcoming Barriers Cliparts, Download Free Clip Art, Free Clip Art on  Clipart Library">
            <a:extLst>
              <a:ext uri="{FF2B5EF4-FFF2-40B4-BE49-F238E27FC236}">
                <a16:creationId xmlns:a16="http://schemas.microsoft.com/office/drawing/2014/main" id="{0FC3E774-CD20-4B05-A35D-3C23CADF42F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117" r="8680" b="-1"/>
          <a:stretch/>
        </p:blipFill>
        <p:spPr bwMode="auto">
          <a:xfrm>
            <a:off x="6182944" y="557189"/>
            <a:ext cx="5170852" cy="5571898"/>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78872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B452EF-EA8B-4EE7-846C-1497F5BFF9DD}"/>
              </a:ext>
            </a:extLst>
          </p:cNvPr>
          <p:cNvSpPr>
            <a:spLocks noGrp="1"/>
          </p:cNvSpPr>
          <p:nvPr>
            <p:ph idx="1"/>
          </p:nvPr>
        </p:nvSpPr>
        <p:spPr>
          <a:xfrm>
            <a:off x="838200" y="1214438"/>
            <a:ext cx="10515600" cy="4028246"/>
          </a:xfrm>
        </p:spPr>
        <p:txBody>
          <a:bodyPr>
            <a:normAutofit/>
          </a:bodyPr>
          <a:lstStyle/>
          <a:p>
            <a:pPr marL="0" indent="0" algn="ctr">
              <a:buNone/>
            </a:pPr>
            <a:r>
              <a:rPr lang="en-US" sz="6000" dirty="0"/>
              <a:t>Better Question…</a:t>
            </a:r>
          </a:p>
          <a:p>
            <a:pPr marL="0" indent="0" algn="ctr">
              <a:buNone/>
            </a:pPr>
            <a:endParaRPr lang="en-US" sz="6000" dirty="0"/>
          </a:p>
          <a:p>
            <a:pPr marL="0" indent="0" algn="ctr">
              <a:buNone/>
            </a:pPr>
            <a:r>
              <a:rPr lang="en-US" sz="6000" dirty="0"/>
              <a:t>Why Do People Abuse?</a:t>
            </a:r>
          </a:p>
        </p:txBody>
      </p:sp>
      <p:pic>
        <p:nvPicPr>
          <p:cNvPr id="4098" name="Picture 2" descr="Free Abuse Cliparts, Download Free Clip Art, Free Clip Art on Clipart  Library">
            <a:extLst>
              <a:ext uri="{FF2B5EF4-FFF2-40B4-BE49-F238E27FC236}">
                <a16:creationId xmlns:a16="http://schemas.microsoft.com/office/drawing/2014/main" id="{A8E9381A-EE34-4D14-A2B0-09D7AB9174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0035" y="4305507"/>
            <a:ext cx="5494287" cy="1874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57287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ED2A3-C381-4E7D-B79E-C30B0FCA9823}"/>
              </a:ext>
            </a:extLst>
          </p:cNvPr>
          <p:cNvSpPr>
            <a:spLocks noGrp="1"/>
          </p:cNvSpPr>
          <p:nvPr>
            <p:ph type="title"/>
          </p:nvPr>
        </p:nvSpPr>
        <p:spPr/>
        <p:txBody>
          <a:bodyPr/>
          <a:lstStyle/>
          <a:p>
            <a:r>
              <a:rPr lang="en-US" dirty="0"/>
              <a:t>The Person Causing Harm in Domestic Violence</a:t>
            </a:r>
          </a:p>
        </p:txBody>
      </p:sp>
      <p:sp>
        <p:nvSpPr>
          <p:cNvPr id="3" name="Content Placeholder 2">
            <a:extLst>
              <a:ext uri="{FF2B5EF4-FFF2-40B4-BE49-F238E27FC236}">
                <a16:creationId xmlns:a16="http://schemas.microsoft.com/office/drawing/2014/main" id="{B43FD88D-D7AB-4371-A08F-B81E81547475}"/>
              </a:ext>
            </a:extLst>
          </p:cNvPr>
          <p:cNvSpPr>
            <a:spLocks noGrp="1"/>
          </p:cNvSpPr>
          <p:nvPr>
            <p:ph idx="1"/>
          </p:nvPr>
        </p:nvSpPr>
        <p:spPr/>
        <p:txBody>
          <a:bodyPr>
            <a:normAutofit fontScale="92500" lnSpcReduction="20000"/>
          </a:bodyPr>
          <a:lstStyle/>
          <a:p>
            <a:r>
              <a:rPr lang="en-US" sz="3200" dirty="0"/>
              <a:t>Domestic abusers come from all age, racial, economic, educational, occupational, religious and social groups.</a:t>
            </a:r>
          </a:p>
          <a:p>
            <a:pPr marL="0" indent="0">
              <a:buNone/>
            </a:pPr>
            <a:endParaRPr lang="en-US" sz="3200" dirty="0"/>
          </a:p>
          <a:p>
            <a:r>
              <a:rPr lang="en-US" sz="3200" dirty="0"/>
              <a:t>Their actions are strategic, methodical and goal-oriented.</a:t>
            </a:r>
          </a:p>
          <a:p>
            <a:endParaRPr lang="en-US" sz="3200" dirty="0"/>
          </a:p>
          <a:p>
            <a:r>
              <a:rPr lang="en-US" sz="3200" dirty="0"/>
              <a:t>A person causing harm may seem ‘healthier’ than the person experiencing the harm.</a:t>
            </a:r>
          </a:p>
          <a:p>
            <a:endParaRPr lang="en-US" sz="3200" dirty="0"/>
          </a:p>
          <a:p>
            <a:r>
              <a:rPr lang="en-US" sz="3200" dirty="0"/>
              <a:t>Many perpetrators do not see their behavior as wrong in any way.</a:t>
            </a:r>
          </a:p>
        </p:txBody>
      </p:sp>
    </p:spTree>
    <p:extLst>
      <p:ext uri="{BB962C8B-B14F-4D97-AF65-F5344CB8AC3E}">
        <p14:creationId xmlns:p14="http://schemas.microsoft.com/office/powerpoint/2010/main" val="35116651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Punks-back,Fist,hit,violence">
            <a:extLst>
              <a:ext uri="{FF2B5EF4-FFF2-40B4-BE49-F238E27FC236}">
                <a16:creationId xmlns:a16="http://schemas.microsoft.com/office/drawing/2014/main" id="{E6195A4B-69C7-44FA-A28C-539726A7533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1420"/>
          <a:stretch/>
        </p:blipFill>
        <p:spPr bwMode="auto">
          <a:xfrm>
            <a:off x="4117521" y="10"/>
            <a:ext cx="8074479"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E22FA689-9B92-4E5A-8C46-207DA9862430}"/>
              </a:ext>
            </a:extLst>
          </p:cNvPr>
          <p:cNvSpPr>
            <a:spLocks noGrp="1"/>
          </p:cNvSpPr>
          <p:nvPr>
            <p:ph type="title"/>
          </p:nvPr>
        </p:nvSpPr>
        <p:spPr>
          <a:xfrm>
            <a:off x="268942" y="365125"/>
            <a:ext cx="6382870" cy="1325563"/>
          </a:xfrm>
        </p:spPr>
        <p:txBody>
          <a:bodyPr>
            <a:normAutofit fontScale="90000"/>
          </a:bodyPr>
          <a:lstStyle/>
          <a:p>
            <a:r>
              <a:rPr lang="en-US" dirty="0"/>
              <a:t>The Person Causing Harm in Domestic Violence</a:t>
            </a:r>
          </a:p>
        </p:txBody>
      </p:sp>
      <p:sp>
        <p:nvSpPr>
          <p:cNvPr id="3" name="Content Placeholder 2">
            <a:extLst>
              <a:ext uri="{FF2B5EF4-FFF2-40B4-BE49-F238E27FC236}">
                <a16:creationId xmlns:a16="http://schemas.microsoft.com/office/drawing/2014/main" id="{8A74328A-B256-4430-9FFE-9A1E87099118}"/>
              </a:ext>
            </a:extLst>
          </p:cNvPr>
          <p:cNvSpPr>
            <a:spLocks noGrp="1"/>
          </p:cNvSpPr>
          <p:nvPr>
            <p:ph idx="1"/>
          </p:nvPr>
        </p:nvSpPr>
        <p:spPr>
          <a:xfrm>
            <a:off x="804672" y="2055803"/>
            <a:ext cx="4520363" cy="4121160"/>
          </a:xfrm>
        </p:spPr>
        <p:txBody>
          <a:bodyPr>
            <a:normAutofit fontScale="92500" lnSpcReduction="20000"/>
          </a:bodyPr>
          <a:lstStyle/>
          <a:p>
            <a:r>
              <a:rPr lang="en-US" sz="3600" dirty="0"/>
              <a:t>Person causing harm tends to view ‘partner’ as inferior adversary, not as equal.</a:t>
            </a:r>
          </a:p>
          <a:p>
            <a:r>
              <a:rPr lang="en-US" sz="3600" dirty="0"/>
              <a:t>Abusive behavior to gain compliance from, or control over, the person experiencing harm.</a:t>
            </a:r>
          </a:p>
          <a:p>
            <a:endParaRPr lang="en-US" sz="2000" dirty="0"/>
          </a:p>
        </p:txBody>
      </p:sp>
    </p:spTree>
    <p:extLst>
      <p:ext uri="{BB962C8B-B14F-4D97-AF65-F5344CB8AC3E}">
        <p14:creationId xmlns:p14="http://schemas.microsoft.com/office/powerpoint/2010/main" val="3196246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3DD38-4333-4A10-A04A-E71FD7CEDCC6}"/>
              </a:ext>
            </a:extLst>
          </p:cNvPr>
          <p:cNvSpPr>
            <a:spLocks noGrp="1"/>
          </p:cNvSpPr>
          <p:nvPr>
            <p:ph type="title"/>
          </p:nvPr>
        </p:nvSpPr>
        <p:spPr>
          <a:xfrm>
            <a:off x="239713" y="286543"/>
            <a:ext cx="10515600" cy="763588"/>
          </a:xfrm>
        </p:spPr>
        <p:txBody>
          <a:bodyPr>
            <a:normAutofit fontScale="90000"/>
          </a:bodyPr>
          <a:lstStyle/>
          <a:p>
            <a:r>
              <a:rPr lang="en-US" dirty="0"/>
              <a:t>Common traits found in a person causing harm include…</a:t>
            </a:r>
          </a:p>
        </p:txBody>
      </p:sp>
      <p:sp>
        <p:nvSpPr>
          <p:cNvPr id="3" name="Content Placeholder 2">
            <a:extLst>
              <a:ext uri="{FF2B5EF4-FFF2-40B4-BE49-F238E27FC236}">
                <a16:creationId xmlns:a16="http://schemas.microsoft.com/office/drawing/2014/main" id="{B9561C63-56C4-4A04-9C09-F0D3DEF5F0FC}"/>
              </a:ext>
            </a:extLst>
          </p:cNvPr>
          <p:cNvSpPr>
            <a:spLocks noGrp="1"/>
          </p:cNvSpPr>
          <p:nvPr>
            <p:ph sz="half" idx="2"/>
          </p:nvPr>
        </p:nvSpPr>
        <p:spPr>
          <a:xfrm>
            <a:off x="839788" y="1690688"/>
            <a:ext cx="5157787" cy="4498975"/>
          </a:xfrm>
        </p:spPr>
        <p:txBody>
          <a:bodyPr>
            <a:normAutofit fontScale="92500" lnSpcReduction="20000"/>
          </a:bodyPr>
          <a:lstStyle/>
          <a:p>
            <a:r>
              <a:rPr lang="en-US" dirty="0"/>
              <a:t>Controlling</a:t>
            </a:r>
          </a:p>
          <a:p>
            <a:r>
              <a:rPr lang="en-US" dirty="0"/>
              <a:t>Violence</a:t>
            </a:r>
          </a:p>
          <a:p>
            <a:r>
              <a:rPr lang="en-US" dirty="0"/>
              <a:t>Jealous</a:t>
            </a:r>
          </a:p>
          <a:p>
            <a:r>
              <a:rPr lang="en-US" dirty="0"/>
              <a:t>Isolates Partner</a:t>
            </a:r>
          </a:p>
          <a:p>
            <a:r>
              <a:rPr lang="en-US" dirty="0"/>
              <a:t>Contradictory Personality</a:t>
            </a:r>
          </a:p>
          <a:p>
            <a:r>
              <a:rPr lang="en-US" dirty="0"/>
              <a:t>Claims to be the person that is experiencing harm</a:t>
            </a:r>
          </a:p>
          <a:p>
            <a:r>
              <a:rPr lang="en-US" dirty="0"/>
              <a:t>Blames others for problems, feelings and actions</a:t>
            </a:r>
          </a:p>
          <a:p>
            <a:r>
              <a:rPr lang="en-US" dirty="0"/>
              <a:t>Unrealistic Expectations</a:t>
            </a:r>
          </a:p>
          <a:p>
            <a:r>
              <a:rPr lang="en-US" dirty="0"/>
              <a:t>Quick Romance Involvement</a:t>
            </a:r>
          </a:p>
          <a:p>
            <a:endParaRPr lang="en-US" dirty="0"/>
          </a:p>
          <a:p>
            <a:endParaRPr lang="en-US" dirty="0"/>
          </a:p>
        </p:txBody>
      </p:sp>
      <p:sp>
        <p:nvSpPr>
          <p:cNvPr id="7" name="Content Placeholder 6">
            <a:extLst>
              <a:ext uri="{FF2B5EF4-FFF2-40B4-BE49-F238E27FC236}">
                <a16:creationId xmlns:a16="http://schemas.microsoft.com/office/drawing/2014/main" id="{6A61ADE1-4077-428E-97C0-981368281637}"/>
              </a:ext>
            </a:extLst>
          </p:cNvPr>
          <p:cNvSpPr>
            <a:spLocks noGrp="1"/>
          </p:cNvSpPr>
          <p:nvPr>
            <p:ph sz="quarter" idx="4"/>
          </p:nvPr>
        </p:nvSpPr>
        <p:spPr>
          <a:xfrm>
            <a:off x="6172200" y="1690688"/>
            <a:ext cx="5183188" cy="4498975"/>
          </a:xfrm>
        </p:spPr>
        <p:txBody>
          <a:bodyPr>
            <a:normAutofit fontScale="92500" lnSpcReduction="20000"/>
          </a:bodyPr>
          <a:lstStyle/>
          <a:p>
            <a:r>
              <a:rPr lang="en-US" dirty="0"/>
              <a:t>Often believes in rigid gender roles</a:t>
            </a:r>
          </a:p>
          <a:p>
            <a:r>
              <a:rPr lang="en-US" dirty="0"/>
              <a:t>Verbally and emotionally abusive</a:t>
            </a:r>
          </a:p>
          <a:p>
            <a:r>
              <a:rPr lang="en-US" dirty="0"/>
              <a:t>Uses intimidating tactics</a:t>
            </a:r>
          </a:p>
          <a:p>
            <a:r>
              <a:rPr lang="en-US" dirty="0"/>
              <a:t>Use of playful force</a:t>
            </a:r>
          </a:p>
          <a:p>
            <a:r>
              <a:rPr lang="en-US" dirty="0"/>
              <a:t>Use of forced in an argument</a:t>
            </a:r>
          </a:p>
          <a:p>
            <a:r>
              <a:rPr lang="en-US" dirty="0"/>
              <a:t>Promises</a:t>
            </a:r>
          </a:p>
          <a:p>
            <a:r>
              <a:rPr lang="en-US" dirty="0"/>
              <a:t>Stalking</a:t>
            </a:r>
          </a:p>
          <a:p>
            <a:r>
              <a:rPr lang="en-US" dirty="0"/>
              <a:t>Forced sex</a:t>
            </a:r>
          </a:p>
          <a:p>
            <a:r>
              <a:rPr lang="en-US" dirty="0"/>
              <a:t>Use of others</a:t>
            </a:r>
          </a:p>
        </p:txBody>
      </p:sp>
      <p:sp>
        <p:nvSpPr>
          <p:cNvPr id="4" name="TextBox 3">
            <a:extLst>
              <a:ext uri="{FF2B5EF4-FFF2-40B4-BE49-F238E27FC236}">
                <a16:creationId xmlns:a16="http://schemas.microsoft.com/office/drawing/2014/main" id="{7508BCC6-6DA2-4AB3-9A58-BB885E9F7D8C}"/>
              </a:ext>
            </a:extLst>
          </p:cNvPr>
          <p:cNvSpPr txBox="1"/>
          <p:nvPr/>
        </p:nvSpPr>
        <p:spPr>
          <a:xfrm>
            <a:off x="8682037" y="6345238"/>
            <a:ext cx="3290888" cy="307777"/>
          </a:xfrm>
          <a:prstGeom prst="rect">
            <a:avLst/>
          </a:prstGeom>
          <a:noFill/>
        </p:spPr>
        <p:txBody>
          <a:bodyPr wrap="square" rtlCol="0">
            <a:spAutoFit/>
          </a:bodyPr>
          <a:lstStyle/>
          <a:p>
            <a:r>
              <a:rPr lang="en-US" sz="1400" dirty="0">
                <a:latin typeface="Tahoma" panose="020B0604030504040204" pitchFamily="34" charset="0"/>
                <a:ea typeface="Tahoma" panose="020B0604030504040204" pitchFamily="34" charset="0"/>
                <a:cs typeface="Tahoma" panose="020B0604030504040204" pitchFamily="34" charset="0"/>
              </a:rPr>
              <a:t>(adapted from Wright, 2005)</a:t>
            </a:r>
          </a:p>
        </p:txBody>
      </p:sp>
    </p:spTree>
    <p:extLst>
      <p:ext uri="{BB962C8B-B14F-4D97-AF65-F5344CB8AC3E}">
        <p14:creationId xmlns:p14="http://schemas.microsoft.com/office/powerpoint/2010/main" val="38090455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2"/>
              </a:gs>
              <a:gs pos="25000">
                <a:schemeClr val="accent2"/>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 name="Picture 72">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5"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26" name="Picture 2" descr="Entitlement Label. Entitlementround Band Sign. Entitlement Stamp Royalty  Free Cliparts, Vectors, And Stock Illustration. Image 139438737.">
            <a:extLst>
              <a:ext uri="{FF2B5EF4-FFF2-40B4-BE49-F238E27FC236}">
                <a16:creationId xmlns:a16="http://schemas.microsoft.com/office/drawing/2014/main" id="{7A8616B4-F920-4EBE-A4C0-A34540242F44}"/>
              </a:ext>
            </a:extLst>
          </p:cNvPr>
          <p:cNvPicPr>
            <a:picLocks noChangeAspect="1" noChangeArrowheads="1"/>
          </p:cNvPicPr>
          <p:nvPr/>
        </p:nvPicPr>
        <p:blipFill rotWithShape="1">
          <a:blip r:embed="rId4">
            <a:alphaModFix/>
            <a:extLst>
              <a:ext uri="{28A0092B-C50C-407E-A947-70E740481C1C}">
                <a14:useLocalDpi xmlns:a14="http://schemas.microsoft.com/office/drawing/2010/main" val="0"/>
              </a:ext>
            </a:extLst>
          </a:blip>
          <a:srcRect l="14794" r="17934" b="1"/>
          <a:stretch/>
        </p:blipFill>
        <p:spPr bwMode="auto">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
        <p:nvSpPr>
          <p:cNvPr id="8" name="Content Placeholder 7">
            <a:extLst>
              <a:ext uri="{FF2B5EF4-FFF2-40B4-BE49-F238E27FC236}">
                <a16:creationId xmlns:a16="http://schemas.microsoft.com/office/drawing/2014/main" id="{371995EE-2D23-4DD8-83A5-7107D88776E7}"/>
              </a:ext>
            </a:extLst>
          </p:cNvPr>
          <p:cNvSpPr>
            <a:spLocks noGrp="1"/>
          </p:cNvSpPr>
          <p:nvPr>
            <p:ph idx="1"/>
          </p:nvPr>
        </p:nvSpPr>
        <p:spPr>
          <a:xfrm>
            <a:off x="5614877" y="437321"/>
            <a:ext cx="5616340" cy="5963479"/>
          </a:xfrm>
        </p:spPr>
        <p:txBody>
          <a:bodyPr anchor="ctr">
            <a:noAutofit/>
          </a:bodyPr>
          <a:lstStyle/>
          <a:p>
            <a:r>
              <a:rPr lang="en-US" dirty="0">
                <a:solidFill>
                  <a:srgbClr val="000000"/>
                </a:solidFill>
              </a:rPr>
              <a:t>Person causing harm believe they are entitled to the use of power and control tactics and violence against their partners and/or other family members. </a:t>
            </a:r>
          </a:p>
          <a:p>
            <a:r>
              <a:rPr lang="en-US" dirty="0">
                <a:solidFill>
                  <a:srgbClr val="000000"/>
                </a:solidFill>
              </a:rPr>
              <a:t>Without sanctions for the use of violence, a person causing harm will continue to use it as an effective means of maintaining control over the person experiencing harm. </a:t>
            </a:r>
          </a:p>
          <a:p>
            <a:r>
              <a:rPr lang="en-US" dirty="0">
                <a:solidFill>
                  <a:srgbClr val="000000"/>
                </a:solidFill>
              </a:rPr>
              <a:t>They continue to use it because it works.</a:t>
            </a:r>
          </a:p>
        </p:txBody>
      </p:sp>
    </p:spTree>
    <p:extLst>
      <p:ext uri="{BB962C8B-B14F-4D97-AF65-F5344CB8AC3E}">
        <p14:creationId xmlns:p14="http://schemas.microsoft.com/office/powerpoint/2010/main" val="38047990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ood person clipart">
            <a:extLst>
              <a:ext uri="{FF2B5EF4-FFF2-40B4-BE49-F238E27FC236}">
                <a16:creationId xmlns:a16="http://schemas.microsoft.com/office/drawing/2014/main" id="{2283BD75-8BC9-49A4-B450-217C86033CB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 b="14598"/>
          <a:stretch/>
        </p:blipFill>
        <p:spPr bwMode="auto">
          <a:xfrm>
            <a:off x="1" y="10"/>
            <a:ext cx="4196496" cy="6857990"/>
          </a:xfrm>
          <a:prstGeom prst="rect">
            <a:avLst/>
          </a:prstGeom>
          <a:noFill/>
          <a:effectLst/>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DF30FCD2-3280-438A-B0B9-A86866D3BCA1}"/>
              </a:ext>
            </a:extLst>
          </p:cNvPr>
          <p:cNvSpPr>
            <a:spLocks noGrp="1"/>
          </p:cNvSpPr>
          <p:nvPr>
            <p:ph idx="1"/>
          </p:nvPr>
        </p:nvSpPr>
        <p:spPr>
          <a:xfrm>
            <a:off x="4553734" y="954158"/>
            <a:ext cx="6798539" cy="5160890"/>
          </a:xfrm>
        </p:spPr>
        <p:txBody>
          <a:bodyPr>
            <a:noAutofit/>
          </a:bodyPr>
          <a:lstStyle/>
          <a:p>
            <a:pPr marL="0" indent="0">
              <a:buNone/>
            </a:pPr>
            <a:r>
              <a:rPr lang="en-US" sz="4400" dirty="0"/>
              <a:t>Some of the most dangerous abusers appear </a:t>
            </a:r>
          </a:p>
          <a:p>
            <a:pPr lvl="1">
              <a:buFont typeface="Wingdings" panose="05000000000000000000" pitchFamily="2" charset="2"/>
              <a:buChar char="ü"/>
            </a:pPr>
            <a:r>
              <a:rPr lang="en-US" sz="4400" dirty="0"/>
              <a:t>stable, </a:t>
            </a:r>
          </a:p>
          <a:p>
            <a:pPr lvl="1">
              <a:buFont typeface="Wingdings" panose="05000000000000000000" pitchFamily="2" charset="2"/>
              <a:buChar char="ü"/>
            </a:pPr>
            <a:r>
              <a:rPr lang="en-US" sz="4400" dirty="0"/>
              <a:t>rational, </a:t>
            </a:r>
          </a:p>
          <a:p>
            <a:pPr lvl="1">
              <a:buFont typeface="Wingdings" panose="05000000000000000000" pitchFamily="2" charset="2"/>
              <a:buChar char="ü"/>
            </a:pPr>
            <a:r>
              <a:rPr lang="en-US" sz="4400" dirty="0"/>
              <a:t>charming.</a:t>
            </a:r>
          </a:p>
        </p:txBody>
      </p:sp>
    </p:spTree>
    <p:extLst>
      <p:ext uri="{BB962C8B-B14F-4D97-AF65-F5344CB8AC3E}">
        <p14:creationId xmlns:p14="http://schemas.microsoft.com/office/powerpoint/2010/main" val="6271182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outdoor, ground, step, stone&#10;&#10;Description automatically generated">
            <a:extLst>
              <a:ext uri="{FF2B5EF4-FFF2-40B4-BE49-F238E27FC236}">
                <a16:creationId xmlns:a16="http://schemas.microsoft.com/office/drawing/2014/main" id="{C3D2971D-42A1-4EB3-BE81-37759377AA16}"/>
              </a:ext>
            </a:extLst>
          </p:cNvPr>
          <p:cNvPicPr>
            <a:picLocks noChangeAspect="1"/>
          </p:cNvPicPr>
          <p:nvPr/>
        </p:nvPicPr>
        <p:blipFill rotWithShape="1">
          <a:blip r:embed="rId3">
            <a:extLst>
              <a:ext uri="{28A0092B-C50C-407E-A947-70E740481C1C}">
                <a14:useLocalDpi xmlns:a14="http://schemas.microsoft.com/office/drawing/2010/main" val="0"/>
              </a:ext>
            </a:extLst>
          </a:blip>
          <a:srcRect l="1424" r="21865" b="9091"/>
          <a:stretch/>
        </p:blipFill>
        <p:spPr>
          <a:xfrm>
            <a:off x="4373216" y="10"/>
            <a:ext cx="7818783" cy="6857990"/>
          </a:xfrm>
          <a:prstGeom prst="rect">
            <a:avLst/>
          </a:prstGeom>
        </p:spPr>
      </p:pic>
      <p:sp>
        <p:nvSpPr>
          <p:cNvPr id="12" name="Rectangle 11">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2542F95-2F1F-4EAB-9368-C3379FA4A3A8}"/>
              </a:ext>
            </a:extLst>
          </p:cNvPr>
          <p:cNvSpPr>
            <a:spLocks noGrp="1"/>
          </p:cNvSpPr>
          <p:nvPr>
            <p:ph type="title"/>
          </p:nvPr>
        </p:nvSpPr>
        <p:spPr>
          <a:xfrm>
            <a:off x="371094" y="1161288"/>
            <a:ext cx="3438144" cy="1124712"/>
          </a:xfrm>
        </p:spPr>
        <p:txBody>
          <a:bodyPr anchor="b">
            <a:normAutofit/>
          </a:bodyPr>
          <a:lstStyle/>
          <a:p>
            <a:r>
              <a:rPr lang="en-US" sz="2800"/>
              <a:t>Domestic Violence Victims</a:t>
            </a:r>
          </a:p>
        </p:txBody>
      </p:sp>
      <p:sp>
        <p:nvSpPr>
          <p:cNvPr id="14" name="Rectangle 13">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E4E7E400-9D36-4BF8-A317-7B2625B5FD63}"/>
              </a:ext>
            </a:extLst>
          </p:cNvPr>
          <p:cNvSpPr>
            <a:spLocks noGrp="1"/>
          </p:cNvSpPr>
          <p:nvPr>
            <p:ph idx="1"/>
          </p:nvPr>
        </p:nvSpPr>
        <p:spPr>
          <a:xfrm>
            <a:off x="371093" y="2718054"/>
            <a:ext cx="4856889" cy="3207258"/>
          </a:xfrm>
        </p:spPr>
        <p:txBody>
          <a:bodyPr anchor="t">
            <a:noAutofit/>
          </a:bodyPr>
          <a:lstStyle/>
          <a:p>
            <a:pPr marL="0" indent="0">
              <a:buNone/>
            </a:pPr>
            <a:r>
              <a:rPr lang="en-US" dirty="0"/>
              <a:t>Person causing harm responses to domestic violence are varied, with some people who experience harm might feel they will have extreme consequences and others surviving relatively unscathed.</a:t>
            </a:r>
          </a:p>
        </p:txBody>
      </p:sp>
    </p:spTree>
    <p:extLst>
      <p:ext uri="{BB962C8B-B14F-4D97-AF65-F5344CB8AC3E}">
        <p14:creationId xmlns:p14="http://schemas.microsoft.com/office/powerpoint/2010/main" val="4280140249"/>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088842-425F-4CFE-B842-084005945899}"/>
              </a:ext>
            </a:extLst>
          </p:cNvPr>
          <p:cNvSpPr>
            <a:spLocks noGrp="1"/>
          </p:cNvSpPr>
          <p:nvPr>
            <p:ph type="title"/>
          </p:nvPr>
        </p:nvSpPr>
        <p:spPr/>
        <p:txBody>
          <a:bodyPr/>
          <a:lstStyle/>
          <a:p>
            <a:r>
              <a:rPr lang="en-US" dirty="0"/>
              <a:t>What is Domestic Violence?</a:t>
            </a:r>
          </a:p>
        </p:txBody>
      </p:sp>
      <p:sp>
        <p:nvSpPr>
          <p:cNvPr id="4" name="Content Placeholder 3">
            <a:extLst>
              <a:ext uri="{FF2B5EF4-FFF2-40B4-BE49-F238E27FC236}">
                <a16:creationId xmlns:a16="http://schemas.microsoft.com/office/drawing/2014/main" id="{C6D27919-52E3-4B67-A6D3-9261AF658C4C}"/>
              </a:ext>
            </a:extLst>
          </p:cNvPr>
          <p:cNvSpPr>
            <a:spLocks noGrp="1"/>
          </p:cNvSpPr>
          <p:nvPr>
            <p:ph idx="1"/>
          </p:nvPr>
        </p:nvSpPr>
        <p:spPr>
          <a:xfrm>
            <a:off x="838199" y="1825625"/>
            <a:ext cx="10794167" cy="4351338"/>
          </a:xfrm>
        </p:spPr>
        <p:txBody>
          <a:bodyPr/>
          <a:lstStyle/>
          <a:p>
            <a:pPr marL="0" indent="0">
              <a:buNone/>
            </a:pPr>
            <a:r>
              <a:rPr lang="en-US" dirty="0"/>
              <a:t>Domestic violence is the </a:t>
            </a:r>
          </a:p>
          <a:p>
            <a:r>
              <a:rPr lang="en-US" dirty="0"/>
              <a:t>willful intimidation, </a:t>
            </a:r>
          </a:p>
          <a:p>
            <a:r>
              <a:rPr lang="en-US" dirty="0"/>
              <a:t>physical assault, </a:t>
            </a:r>
          </a:p>
          <a:p>
            <a:r>
              <a:rPr lang="en-US" dirty="0"/>
              <a:t>battery, </a:t>
            </a:r>
          </a:p>
          <a:p>
            <a:r>
              <a:rPr lang="en-US" dirty="0"/>
              <a:t>sexual assault, </a:t>
            </a:r>
          </a:p>
          <a:p>
            <a:r>
              <a:rPr lang="en-US" dirty="0"/>
              <a:t>and/or other abusive behavior </a:t>
            </a:r>
          </a:p>
          <a:p>
            <a:r>
              <a:rPr lang="en-US" dirty="0"/>
              <a:t>as part of a systematic pattern of power and control perpetrated by one intimate partner against another. </a:t>
            </a:r>
          </a:p>
        </p:txBody>
      </p:sp>
      <p:sp>
        <p:nvSpPr>
          <p:cNvPr id="5" name="TextBox 4">
            <a:extLst>
              <a:ext uri="{FF2B5EF4-FFF2-40B4-BE49-F238E27FC236}">
                <a16:creationId xmlns:a16="http://schemas.microsoft.com/office/drawing/2014/main" id="{1AF8F828-5543-4733-86B8-4E9A5825335E}"/>
              </a:ext>
            </a:extLst>
          </p:cNvPr>
          <p:cNvSpPr txBox="1"/>
          <p:nvPr/>
        </p:nvSpPr>
        <p:spPr>
          <a:xfrm>
            <a:off x="8815388" y="6332537"/>
            <a:ext cx="3043237" cy="369332"/>
          </a:xfrm>
          <a:prstGeom prst="rect">
            <a:avLst/>
          </a:prstGeom>
          <a:noFill/>
        </p:spPr>
        <p:txBody>
          <a:bodyPr wrap="square" rtlCol="0">
            <a:spAutoFit/>
          </a:bodyPr>
          <a:lstStyle/>
          <a:p>
            <a:r>
              <a:rPr lang="en-US" dirty="0"/>
              <a:t>https://ncadv.org/learn-more</a:t>
            </a:r>
          </a:p>
        </p:txBody>
      </p:sp>
    </p:spTree>
    <p:extLst>
      <p:ext uri="{BB962C8B-B14F-4D97-AF65-F5344CB8AC3E}">
        <p14:creationId xmlns:p14="http://schemas.microsoft.com/office/powerpoint/2010/main" val="24055697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A7485-5733-4E2E-B943-6725CE25CC7C}"/>
              </a:ext>
            </a:extLst>
          </p:cNvPr>
          <p:cNvSpPr>
            <a:spLocks noGrp="1"/>
          </p:cNvSpPr>
          <p:nvPr>
            <p:ph type="title"/>
          </p:nvPr>
        </p:nvSpPr>
        <p:spPr/>
        <p:txBody>
          <a:bodyPr>
            <a:normAutofit fontScale="90000"/>
          </a:bodyPr>
          <a:lstStyle/>
          <a:p>
            <a:r>
              <a:rPr lang="en-US" dirty="0"/>
              <a:t>Effects commonly experienced by those who experience domestic violence include:</a:t>
            </a:r>
            <a:br>
              <a:rPr lang="en-US" dirty="0"/>
            </a:br>
            <a:endParaRPr lang="en-US" dirty="0"/>
          </a:p>
        </p:txBody>
      </p:sp>
      <p:sp>
        <p:nvSpPr>
          <p:cNvPr id="3" name="Content Placeholder 2">
            <a:extLst>
              <a:ext uri="{FF2B5EF4-FFF2-40B4-BE49-F238E27FC236}">
                <a16:creationId xmlns:a16="http://schemas.microsoft.com/office/drawing/2014/main" id="{1FF43BED-C28A-4C9C-81C6-0D9836DDE518}"/>
              </a:ext>
            </a:extLst>
          </p:cNvPr>
          <p:cNvSpPr>
            <a:spLocks noGrp="1"/>
          </p:cNvSpPr>
          <p:nvPr>
            <p:ph sz="half" idx="1"/>
          </p:nvPr>
        </p:nvSpPr>
        <p:spPr>
          <a:xfrm>
            <a:off x="838200" y="2057400"/>
            <a:ext cx="5181600" cy="4672013"/>
          </a:xfrm>
        </p:spPr>
        <p:txBody>
          <a:bodyPr>
            <a:normAutofit/>
          </a:bodyPr>
          <a:lstStyle/>
          <a:p>
            <a:r>
              <a:rPr lang="en-US" dirty="0"/>
              <a:t>Physical injuries</a:t>
            </a:r>
          </a:p>
          <a:p>
            <a:r>
              <a:rPr lang="en-US" dirty="0"/>
              <a:t>Sense of hopelessness </a:t>
            </a:r>
          </a:p>
          <a:p>
            <a:r>
              <a:rPr lang="en-US" dirty="0"/>
              <a:t>Numbness</a:t>
            </a:r>
          </a:p>
          <a:p>
            <a:r>
              <a:rPr lang="en-US" dirty="0"/>
              <a:t>Lack of sense of self</a:t>
            </a:r>
          </a:p>
          <a:p>
            <a:r>
              <a:rPr lang="en-US" dirty="0"/>
              <a:t>Denial of the seriousness of the violence</a:t>
            </a:r>
          </a:p>
          <a:p>
            <a:r>
              <a:rPr lang="en-US" dirty="0"/>
              <a:t>Living in fear</a:t>
            </a:r>
          </a:p>
          <a:p>
            <a:r>
              <a:rPr lang="en-US" dirty="0"/>
              <a:t>Self-blame &amp; feelings of guilt</a:t>
            </a:r>
          </a:p>
        </p:txBody>
      </p:sp>
      <p:sp>
        <p:nvSpPr>
          <p:cNvPr id="4" name="Content Placeholder 3">
            <a:extLst>
              <a:ext uri="{FF2B5EF4-FFF2-40B4-BE49-F238E27FC236}">
                <a16:creationId xmlns:a16="http://schemas.microsoft.com/office/drawing/2014/main" id="{851C9C6C-CFDC-432C-827C-273CF4BE8718}"/>
              </a:ext>
            </a:extLst>
          </p:cNvPr>
          <p:cNvSpPr>
            <a:spLocks noGrp="1"/>
          </p:cNvSpPr>
          <p:nvPr>
            <p:ph sz="half" idx="2"/>
          </p:nvPr>
        </p:nvSpPr>
        <p:spPr>
          <a:xfrm>
            <a:off x="6172200" y="2057400"/>
            <a:ext cx="5181600" cy="4119563"/>
          </a:xfrm>
        </p:spPr>
        <p:txBody>
          <a:bodyPr>
            <a:normAutofit/>
          </a:bodyPr>
          <a:lstStyle/>
          <a:p>
            <a:r>
              <a:rPr lang="en-US" dirty="0"/>
              <a:t>Self-blame and feelings of guilt</a:t>
            </a:r>
          </a:p>
          <a:p>
            <a:r>
              <a:rPr lang="en-US" dirty="0"/>
              <a:t>Feelings of anger</a:t>
            </a:r>
          </a:p>
          <a:p>
            <a:r>
              <a:rPr lang="en-US" dirty="0"/>
              <a:t>Depression and/or suicidal thoughts</a:t>
            </a:r>
          </a:p>
          <a:p>
            <a:r>
              <a:rPr lang="en-US" dirty="0"/>
              <a:t>Physical problems and illnesses related to stress or other injuries</a:t>
            </a:r>
          </a:p>
          <a:p>
            <a:r>
              <a:rPr lang="en-US" dirty="0"/>
              <a:t>Post-traumatic stress disorder</a:t>
            </a:r>
          </a:p>
        </p:txBody>
      </p:sp>
    </p:spTree>
    <p:extLst>
      <p:ext uri="{BB962C8B-B14F-4D97-AF65-F5344CB8AC3E}">
        <p14:creationId xmlns:p14="http://schemas.microsoft.com/office/powerpoint/2010/main" val="27270123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AF53595-E0EE-4B4E-BA1C-C4A840B9035B}"/>
              </a:ext>
            </a:extLst>
          </p:cNvPr>
          <p:cNvSpPr>
            <a:spLocks noGrp="1"/>
          </p:cNvSpPr>
          <p:nvPr>
            <p:ph type="title"/>
          </p:nvPr>
        </p:nvSpPr>
        <p:spPr>
          <a:xfrm>
            <a:off x="1371599" y="294538"/>
            <a:ext cx="9895951" cy="1033669"/>
          </a:xfrm>
        </p:spPr>
        <p:txBody>
          <a:bodyPr>
            <a:normAutofit/>
          </a:bodyPr>
          <a:lstStyle/>
          <a:p>
            <a:pPr algn="ctr"/>
            <a:r>
              <a:rPr lang="en-US" sz="4000" dirty="0">
                <a:solidFill>
                  <a:srgbClr val="FFFFFF"/>
                </a:solidFill>
              </a:rPr>
              <a:t>True or False?</a:t>
            </a:r>
          </a:p>
        </p:txBody>
      </p:sp>
      <p:sp>
        <p:nvSpPr>
          <p:cNvPr id="3" name="Content Placeholder 2">
            <a:extLst>
              <a:ext uri="{FF2B5EF4-FFF2-40B4-BE49-F238E27FC236}">
                <a16:creationId xmlns:a16="http://schemas.microsoft.com/office/drawing/2014/main" id="{A8E586B8-C9A2-4B18-87DB-DC726B0D8E1E}"/>
              </a:ext>
            </a:extLst>
          </p:cNvPr>
          <p:cNvSpPr>
            <a:spLocks noGrp="1"/>
          </p:cNvSpPr>
          <p:nvPr>
            <p:ph idx="1"/>
          </p:nvPr>
        </p:nvSpPr>
        <p:spPr>
          <a:xfrm>
            <a:off x="1371599" y="1622745"/>
            <a:ext cx="9724031" cy="4995715"/>
          </a:xfrm>
        </p:spPr>
        <p:txBody>
          <a:bodyPr anchor="ctr">
            <a:noAutofit/>
          </a:bodyPr>
          <a:lstStyle/>
          <a:p>
            <a:r>
              <a:rPr lang="en-US" sz="2400" dirty="0"/>
              <a:t>People experiencing abuse provoke their partners’ violence.</a:t>
            </a:r>
          </a:p>
          <a:p>
            <a:endParaRPr lang="en-US" sz="2400" dirty="0"/>
          </a:p>
          <a:p>
            <a:r>
              <a:rPr lang="en-US" sz="2400" dirty="0"/>
              <a:t>Children are generally neither aware of, nor affected by, their mother’s abuse.</a:t>
            </a:r>
          </a:p>
          <a:p>
            <a:endParaRPr lang="en-US" sz="2400" dirty="0"/>
          </a:p>
          <a:p>
            <a:r>
              <a:rPr lang="en-US" sz="2400" dirty="0"/>
              <a:t>Approximately half of all elder abuse is thought to be domestic violence “grown old”. Older people experiencing abuse are less likely to seek and receive help.</a:t>
            </a:r>
          </a:p>
          <a:p>
            <a:endParaRPr lang="en-US" sz="2400" dirty="0"/>
          </a:p>
          <a:p>
            <a:r>
              <a:rPr lang="en-US" sz="2400" dirty="0"/>
              <a:t>Since domestic violence is a problem in the relationship, marriage or couple-focused pastoral counseling is key to restoring tranquility in the family or relationship</a:t>
            </a:r>
          </a:p>
        </p:txBody>
      </p:sp>
    </p:spTree>
    <p:extLst>
      <p:ext uri="{BB962C8B-B14F-4D97-AF65-F5344CB8AC3E}">
        <p14:creationId xmlns:p14="http://schemas.microsoft.com/office/powerpoint/2010/main" val="41227565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ED24F-D814-4F84-B45A-F1921B31709D}"/>
              </a:ext>
            </a:extLst>
          </p:cNvPr>
          <p:cNvSpPr>
            <a:spLocks noGrp="1"/>
          </p:cNvSpPr>
          <p:nvPr>
            <p:ph type="title"/>
          </p:nvPr>
        </p:nvSpPr>
        <p:spPr/>
        <p:txBody>
          <a:bodyPr/>
          <a:lstStyle/>
          <a:p>
            <a:pPr algn="ctr"/>
            <a:r>
              <a:rPr lang="en-US" dirty="0"/>
              <a:t>Questions</a:t>
            </a:r>
          </a:p>
        </p:txBody>
      </p:sp>
      <p:pic>
        <p:nvPicPr>
          <p:cNvPr id="3074" name="Picture 2" descr="Image result for question clipart">
            <a:extLst>
              <a:ext uri="{FF2B5EF4-FFF2-40B4-BE49-F238E27FC236}">
                <a16:creationId xmlns:a16="http://schemas.microsoft.com/office/drawing/2014/main" id="{1B85DB63-1B54-493B-B1B2-D1F9C10520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2591" y="1690688"/>
            <a:ext cx="4514304" cy="4514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9638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4C0B10B-D2C4-4A54-AFAD-3D27DF88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B6BADB90-C74B-40D6-86DC-503F65FCE8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710" y="635715"/>
            <a:ext cx="11142208" cy="2482136"/>
            <a:chOff x="409710" y="635715"/>
            <a:chExt cx="11142208" cy="2482136"/>
          </a:xfrm>
        </p:grpSpPr>
        <p:sp>
          <p:nvSpPr>
            <p:cNvPr id="12" name="Freeform 44">
              <a:extLst>
                <a:ext uri="{FF2B5EF4-FFF2-40B4-BE49-F238E27FC236}">
                  <a16:creationId xmlns:a16="http://schemas.microsoft.com/office/drawing/2014/main" id="{6559431D-1886-4AE0-9B87-9AD2ECAB843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45">
              <a:extLst>
                <a:ext uri="{FF2B5EF4-FFF2-40B4-BE49-F238E27FC236}">
                  <a16:creationId xmlns:a16="http://schemas.microsoft.com/office/drawing/2014/main" id="{373850A5-B04A-4FCD-9E73-EE322167FB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6">
              <a:extLst>
                <a:ext uri="{FF2B5EF4-FFF2-40B4-BE49-F238E27FC236}">
                  <a16:creationId xmlns:a16="http://schemas.microsoft.com/office/drawing/2014/main" id="{82C18C67-80FA-4738-AA53-0AF2419F98E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47">
              <a:extLst>
                <a:ext uri="{FF2B5EF4-FFF2-40B4-BE49-F238E27FC236}">
                  <a16:creationId xmlns:a16="http://schemas.microsoft.com/office/drawing/2014/main" id="{48543B1A-8BF5-4C63-8404-41B2EA70B33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Rectangle 15">
              <a:extLst>
                <a:ext uri="{FF2B5EF4-FFF2-40B4-BE49-F238E27FC236}">
                  <a16:creationId xmlns:a16="http://schemas.microsoft.com/office/drawing/2014/main" id="{92DF5096-E051-498C-A3ED-CBA77A813AA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a:extLst>
              <a:ext uri="{FF2B5EF4-FFF2-40B4-BE49-F238E27FC236}">
                <a16:creationId xmlns:a16="http://schemas.microsoft.com/office/drawing/2014/main" id="{C00D09F2-0D41-4B1E-9190-EAAD6D4E4EDF}"/>
              </a:ext>
            </a:extLst>
          </p:cNvPr>
          <p:cNvSpPr>
            <a:spLocks noGrp="1"/>
          </p:cNvSpPr>
          <p:nvPr>
            <p:ph type="title"/>
          </p:nvPr>
        </p:nvSpPr>
        <p:spPr>
          <a:xfrm>
            <a:off x="1047280" y="759805"/>
            <a:ext cx="10306520" cy="1325563"/>
          </a:xfrm>
        </p:spPr>
        <p:txBody>
          <a:bodyPr>
            <a:normAutofit/>
          </a:bodyPr>
          <a:lstStyle/>
          <a:p>
            <a:r>
              <a:rPr lang="en-US" sz="4000">
                <a:solidFill>
                  <a:srgbClr val="FFFFFF"/>
                </a:solidFill>
              </a:rPr>
              <a:t>Domestic Violence includes…</a:t>
            </a:r>
          </a:p>
        </p:txBody>
      </p:sp>
      <p:sp>
        <p:nvSpPr>
          <p:cNvPr id="3" name="Content Placeholder 2">
            <a:extLst>
              <a:ext uri="{FF2B5EF4-FFF2-40B4-BE49-F238E27FC236}">
                <a16:creationId xmlns:a16="http://schemas.microsoft.com/office/drawing/2014/main" id="{E08CEAAB-22C0-49D7-B2FE-AB698EB63BE4}"/>
              </a:ext>
            </a:extLst>
          </p:cNvPr>
          <p:cNvSpPr>
            <a:spLocks noGrp="1"/>
          </p:cNvSpPr>
          <p:nvPr>
            <p:ph idx="1"/>
          </p:nvPr>
        </p:nvSpPr>
        <p:spPr>
          <a:xfrm>
            <a:off x="1424904" y="3117851"/>
            <a:ext cx="4053545" cy="2939758"/>
          </a:xfrm>
        </p:spPr>
        <p:txBody>
          <a:bodyPr>
            <a:normAutofit/>
          </a:bodyPr>
          <a:lstStyle/>
          <a:p>
            <a:r>
              <a:rPr lang="en-US" dirty="0"/>
              <a:t>physical violence, </a:t>
            </a:r>
          </a:p>
          <a:p>
            <a:r>
              <a:rPr lang="en-US" dirty="0"/>
              <a:t>sexual violence, </a:t>
            </a:r>
          </a:p>
          <a:p>
            <a:r>
              <a:rPr lang="en-US" dirty="0"/>
              <a:t>psychological violence, </a:t>
            </a:r>
          </a:p>
          <a:p>
            <a:r>
              <a:rPr lang="en-US" dirty="0"/>
              <a:t>and emotional abuse. </a:t>
            </a:r>
          </a:p>
        </p:txBody>
      </p:sp>
      <p:pic>
        <p:nvPicPr>
          <p:cNvPr id="4" name="Picture 3">
            <a:extLst>
              <a:ext uri="{FF2B5EF4-FFF2-40B4-BE49-F238E27FC236}">
                <a16:creationId xmlns:a16="http://schemas.microsoft.com/office/drawing/2014/main" id="{62EBC0D3-E05E-419F-B91F-E47529DEA959}"/>
              </a:ext>
            </a:extLst>
          </p:cNvPr>
          <p:cNvPicPr>
            <a:picLocks noChangeAspect="1"/>
          </p:cNvPicPr>
          <p:nvPr/>
        </p:nvPicPr>
        <p:blipFill rotWithShape="1">
          <a:blip r:embed="rId2"/>
          <a:srcRect t="4354" b="10846"/>
          <a:stretch/>
        </p:blipFill>
        <p:spPr>
          <a:xfrm>
            <a:off x="6098892" y="2492376"/>
            <a:ext cx="4802404" cy="3563372"/>
          </a:xfrm>
          <a:prstGeom prst="rect">
            <a:avLst/>
          </a:prstGeom>
        </p:spPr>
      </p:pic>
      <p:pic>
        <p:nvPicPr>
          <p:cNvPr id="5" name="Picture 4">
            <a:extLst>
              <a:ext uri="{FF2B5EF4-FFF2-40B4-BE49-F238E27FC236}">
                <a16:creationId xmlns:a16="http://schemas.microsoft.com/office/drawing/2014/main" id="{CC075AA4-4047-4F86-AF56-BC5C13FD48AA}"/>
              </a:ext>
            </a:extLst>
          </p:cNvPr>
          <p:cNvPicPr>
            <a:picLocks noChangeAspect="1"/>
          </p:cNvPicPr>
          <p:nvPr/>
        </p:nvPicPr>
        <p:blipFill>
          <a:blip r:embed="rId3"/>
          <a:stretch>
            <a:fillRect/>
          </a:stretch>
        </p:blipFill>
        <p:spPr>
          <a:xfrm>
            <a:off x="8665330" y="6222284"/>
            <a:ext cx="3090940" cy="499915"/>
          </a:xfrm>
          <a:prstGeom prst="rect">
            <a:avLst/>
          </a:prstGeom>
        </p:spPr>
      </p:pic>
    </p:spTree>
    <p:extLst>
      <p:ext uri="{BB962C8B-B14F-4D97-AF65-F5344CB8AC3E}">
        <p14:creationId xmlns:p14="http://schemas.microsoft.com/office/powerpoint/2010/main" val="6768373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77AEC-73CE-4B21-B363-D878A9162D6E}"/>
              </a:ext>
            </a:extLst>
          </p:cNvPr>
          <p:cNvSpPr>
            <a:spLocks noGrp="1"/>
          </p:cNvSpPr>
          <p:nvPr>
            <p:ph type="title"/>
          </p:nvPr>
        </p:nvSpPr>
        <p:spPr/>
        <p:txBody>
          <a:bodyPr/>
          <a:lstStyle/>
          <a:p>
            <a:r>
              <a:rPr lang="en-US" dirty="0"/>
              <a:t>What is Domestic Violence?</a:t>
            </a:r>
          </a:p>
        </p:txBody>
      </p:sp>
      <p:pic>
        <p:nvPicPr>
          <p:cNvPr id="4" name="Content Placeholder 4">
            <a:extLst>
              <a:ext uri="{FF2B5EF4-FFF2-40B4-BE49-F238E27FC236}">
                <a16:creationId xmlns:a16="http://schemas.microsoft.com/office/drawing/2014/main" id="{D28B175C-75CB-C84D-BC94-A1A58ECD8A3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496" b="8871"/>
          <a:stretch/>
        </p:blipFill>
        <p:spPr>
          <a:xfrm>
            <a:off x="2708543" y="1358472"/>
            <a:ext cx="7502257" cy="4818491"/>
          </a:xfrm>
          <a:prstGeom prst="rect">
            <a:avLst/>
          </a:prstGeom>
        </p:spPr>
      </p:pic>
      <p:sp>
        <p:nvSpPr>
          <p:cNvPr id="5" name="Flowchart: Connector 4">
            <a:extLst>
              <a:ext uri="{FF2B5EF4-FFF2-40B4-BE49-F238E27FC236}">
                <a16:creationId xmlns:a16="http://schemas.microsoft.com/office/drawing/2014/main" id="{A995B161-AAFE-401E-9791-8DB46A090B3B}"/>
              </a:ext>
            </a:extLst>
          </p:cNvPr>
          <p:cNvSpPr/>
          <p:nvPr/>
        </p:nvSpPr>
        <p:spPr>
          <a:xfrm>
            <a:off x="2162081" y="5109783"/>
            <a:ext cx="1463040" cy="1251792"/>
          </a:xfrm>
          <a:prstGeom prst="flowChartConnector">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6" name="TextBox 5">
            <a:extLst>
              <a:ext uri="{FF2B5EF4-FFF2-40B4-BE49-F238E27FC236}">
                <a16:creationId xmlns:a16="http://schemas.microsoft.com/office/drawing/2014/main" id="{D4B7152E-6E4D-48F9-B8C1-87EFFFF2CA7A}"/>
              </a:ext>
            </a:extLst>
          </p:cNvPr>
          <p:cNvSpPr txBox="1"/>
          <p:nvPr/>
        </p:nvSpPr>
        <p:spPr>
          <a:xfrm>
            <a:off x="2267012" y="6361575"/>
            <a:ext cx="1780332"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Human Trafficking</a:t>
            </a:r>
          </a:p>
        </p:txBody>
      </p:sp>
      <p:pic>
        <p:nvPicPr>
          <p:cNvPr id="1026" name="Picture 2" descr="Image result for human trafficking cartoon">
            <a:extLst>
              <a:ext uri="{FF2B5EF4-FFF2-40B4-BE49-F238E27FC236}">
                <a16:creationId xmlns:a16="http://schemas.microsoft.com/office/drawing/2014/main" id="{DEEE1E6D-C8C2-4BE5-9C8E-5431558235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5383" y="5289730"/>
            <a:ext cx="887233" cy="887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1838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7259BC-711D-4C93-813E-0C5633B8E6DD}"/>
              </a:ext>
            </a:extLst>
          </p:cNvPr>
          <p:cNvSpPr>
            <a:spLocks noGrp="1"/>
          </p:cNvSpPr>
          <p:nvPr>
            <p:ph idx="1"/>
          </p:nvPr>
        </p:nvSpPr>
        <p:spPr>
          <a:xfrm>
            <a:off x="520149" y="579057"/>
            <a:ext cx="9889944" cy="5699885"/>
          </a:xfrm>
        </p:spPr>
        <p:txBody>
          <a:bodyPr>
            <a:normAutofit/>
          </a:bodyPr>
          <a:lstStyle/>
          <a:p>
            <a:r>
              <a:rPr lang="en-US" dirty="0"/>
              <a:t>The party that is protected by the IDVA is any person abused by a family or household member and any child or dependent that is in the care of such person. 750 ILCS 60/201(a)(</a:t>
            </a:r>
            <a:r>
              <a:rPr lang="en-US" dirty="0" err="1"/>
              <a:t>i,iii</a:t>
            </a:r>
            <a:r>
              <a:rPr lang="en-US" dirty="0"/>
              <a:t>). </a:t>
            </a:r>
          </a:p>
          <a:p>
            <a:r>
              <a:rPr lang="en-US" dirty="0"/>
              <a:t>The definition of family and household members includes:</a:t>
            </a:r>
          </a:p>
          <a:p>
            <a:pPr lvl="1"/>
            <a:r>
              <a:rPr lang="en-US" dirty="0"/>
              <a:t>spouses, </a:t>
            </a:r>
          </a:p>
          <a:p>
            <a:pPr lvl="1"/>
            <a:r>
              <a:rPr lang="en-US" dirty="0"/>
              <a:t>former spouses, </a:t>
            </a:r>
          </a:p>
          <a:p>
            <a:pPr lvl="1"/>
            <a:r>
              <a:rPr lang="en-US" dirty="0"/>
              <a:t>parents, </a:t>
            </a:r>
          </a:p>
          <a:p>
            <a:pPr lvl="1"/>
            <a:r>
              <a:rPr lang="en-US" dirty="0"/>
              <a:t>grandparents, </a:t>
            </a:r>
          </a:p>
          <a:p>
            <a:pPr lvl="1"/>
            <a:r>
              <a:rPr lang="en-US" dirty="0"/>
              <a:t>siblings, </a:t>
            </a:r>
          </a:p>
          <a:p>
            <a:pPr lvl="1"/>
            <a:r>
              <a:rPr lang="en-US" dirty="0"/>
              <a:t>children, </a:t>
            </a:r>
          </a:p>
          <a:p>
            <a:pPr lvl="1"/>
            <a:r>
              <a:rPr lang="en-US" dirty="0"/>
              <a:t>stepchildren </a:t>
            </a:r>
          </a:p>
          <a:p>
            <a:pPr lvl="1"/>
            <a:r>
              <a:rPr lang="en-US" dirty="0"/>
              <a:t>and other relatives, by either blood or marriage, both former and current. 750 ILCS 60/103(6). </a:t>
            </a:r>
          </a:p>
        </p:txBody>
      </p:sp>
    </p:spTree>
    <p:extLst>
      <p:ext uri="{BB962C8B-B14F-4D97-AF65-F5344CB8AC3E}">
        <p14:creationId xmlns:p14="http://schemas.microsoft.com/office/powerpoint/2010/main" val="16279809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2495D-E35A-480B-82C8-5F89AAA8D8A8}"/>
              </a:ext>
            </a:extLst>
          </p:cNvPr>
          <p:cNvSpPr>
            <a:spLocks noGrp="1"/>
          </p:cNvSpPr>
          <p:nvPr>
            <p:ph type="title"/>
          </p:nvPr>
        </p:nvSpPr>
        <p:spPr/>
        <p:txBody>
          <a:bodyPr/>
          <a:lstStyle/>
          <a:p>
            <a:r>
              <a:rPr lang="en-US" dirty="0"/>
              <a:t>Illinois Domestic Violence Act</a:t>
            </a:r>
          </a:p>
        </p:txBody>
      </p:sp>
      <p:sp>
        <p:nvSpPr>
          <p:cNvPr id="3" name="Content Placeholder 2">
            <a:extLst>
              <a:ext uri="{FF2B5EF4-FFF2-40B4-BE49-F238E27FC236}">
                <a16:creationId xmlns:a16="http://schemas.microsoft.com/office/drawing/2014/main" id="{1D4C579C-18EF-4AE9-BA29-E68B8F72CB55}"/>
              </a:ext>
            </a:extLst>
          </p:cNvPr>
          <p:cNvSpPr>
            <a:spLocks noGrp="1"/>
          </p:cNvSpPr>
          <p:nvPr>
            <p:ph idx="1"/>
          </p:nvPr>
        </p:nvSpPr>
        <p:spPr/>
        <p:txBody>
          <a:bodyPr/>
          <a:lstStyle/>
          <a:p>
            <a:r>
              <a:rPr lang="en-US" dirty="0"/>
              <a:t>The Illinois Domestic Violence Act (IDVA) recognizes the many forms of violence as abuse. </a:t>
            </a:r>
          </a:p>
          <a:p>
            <a:r>
              <a:rPr lang="en-US" dirty="0"/>
              <a:t>The IDVA defines abuse as physical abuse, harassment, intimidation of a dependent, interference with personal liberty or willful deprivation. 750 ILCS 60/103(1).</a:t>
            </a:r>
          </a:p>
        </p:txBody>
      </p:sp>
    </p:spTree>
    <p:extLst>
      <p:ext uri="{BB962C8B-B14F-4D97-AF65-F5344CB8AC3E}">
        <p14:creationId xmlns:p14="http://schemas.microsoft.com/office/powerpoint/2010/main" val="9099426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pic>
        <p:nvPicPr>
          <p:cNvPr id="7" name="Content Placeholder 6">
            <a:extLst>
              <a:ext uri="{FF2B5EF4-FFF2-40B4-BE49-F238E27FC236}">
                <a16:creationId xmlns:a16="http://schemas.microsoft.com/office/drawing/2014/main" id="{FD9FC6CA-DC5A-4F27-B7CE-FA2AD6E737C7}"/>
              </a:ext>
            </a:extLst>
          </p:cNvPr>
          <p:cNvPicPr>
            <a:picLocks noGrp="1" noChangeAspect="1"/>
          </p:cNvPicPr>
          <p:nvPr>
            <p:ph idx="1"/>
          </p:nvPr>
        </p:nvPicPr>
        <p:blipFill rotWithShape="1">
          <a:blip r:embed="rId4">
            <a:alphaModFix/>
          </a:blip>
          <a:srcRect l="26591" r="-2" b="-2"/>
          <a:stretch/>
        </p:blipFill>
        <p:spPr>
          <a:xfrm>
            <a:off x="5797543" y="10"/>
            <a:ext cx="6394152" cy="6857990"/>
          </a:xfrm>
          <a:prstGeom prst="rect">
            <a:avLst/>
          </a:prstGeom>
        </p:spPr>
      </p:pic>
      <p:sp>
        <p:nvSpPr>
          <p:cNvPr id="6" name="Text Placeholder 5">
            <a:extLst>
              <a:ext uri="{FF2B5EF4-FFF2-40B4-BE49-F238E27FC236}">
                <a16:creationId xmlns:a16="http://schemas.microsoft.com/office/drawing/2014/main" id="{7A3F8A66-9927-4DF6-9AD5-C596BAF3EBDA}"/>
              </a:ext>
            </a:extLst>
          </p:cNvPr>
          <p:cNvSpPr>
            <a:spLocks noGrp="1"/>
          </p:cNvSpPr>
          <p:nvPr>
            <p:ph type="body" sz="half" idx="2"/>
          </p:nvPr>
        </p:nvSpPr>
        <p:spPr>
          <a:xfrm>
            <a:off x="804997" y="715617"/>
            <a:ext cx="4706803" cy="5345356"/>
          </a:xfrm>
        </p:spPr>
        <p:txBody>
          <a:bodyPr vert="horz" lIns="91440" tIns="45720" rIns="91440" bIns="45720" rtlCol="0" anchor="ctr">
            <a:normAutofit/>
          </a:bodyPr>
          <a:lstStyle/>
          <a:p>
            <a:r>
              <a:rPr lang="en-US" sz="3600" dirty="0">
                <a:solidFill>
                  <a:srgbClr val="000000"/>
                </a:solidFill>
              </a:rPr>
              <a:t>More than 1 in 3 women (35.6%) and more than 1 in 4 men (28.5%) in the United States have experienced rape, physical violence and/or stalking by an intimate partner in their lifetime. </a:t>
            </a:r>
          </a:p>
          <a:p>
            <a:pPr indent="-228600">
              <a:buFont typeface="Arial" panose="020B0604020202020204" pitchFamily="34" charset="0"/>
              <a:buChar char="•"/>
            </a:pPr>
            <a:endParaRPr lang="en-US" sz="2000" dirty="0">
              <a:solidFill>
                <a:srgbClr val="000000"/>
              </a:solidFill>
              <a:latin typeface="+mn-lt"/>
              <a:ea typeface="+mn-ea"/>
              <a:cs typeface="+mn-cs"/>
            </a:endParaRPr>
          </a:p>
        </p:txBody>
      </p:sp>
      <p:sp>
        <p:nvSpPr>
          <p:cNvPr id="8" name="TextBox 7">
            <a:extLst>
              <a:ext uri="{FF2B5EF4-FFF2-40B4-BE49-F238E27FC236}">
                <a16:creationId xmlns:a16="http://schemas.microsoft.com/office/drawing/2014/main" id="{DB398353-2542-48AC-A525-A91FB0A563AE}"/>
              </a:ext>
            </a:extLst>
          </p:cNvPr>
          <p:cNvSpPr txBox="1"/>
          <p:nvPr/>
        </p:nvSpPr>
        <p:spPr>
          <a:xfrm>
            <a:off x="4651512" y="6380922"/>
            <a:ext cx="6877879" cy="369332"/>
          </a:xfrm>
          <a:prstGeom prst="rect">
            <a:avLst/>
          </a:prstGeom>
          <a:noFill/>
        </p:spPr>
        <p:txBody>
          <a:bodyPr wrap="square" rtlCol="0">
            <a:spAutoFit/>
          </a:bodyPr>
          <a:lstStyle/>
          <a:p>
            <a:r>
              <a:rPr lang="en-US" dirty="0"/>
              <a:t>https://www.cdc.gov/violenceprevention/pdf/nisvs_report2010-a.pdf</a:t>
            </a:r>
          </a:p>
        </p:txBody>
      </p:sp>
    </p:spTree>
    <p:extLst>
      <p:ext uri="{BB962C8B-B14F-4D97-AF65-F5344CB8AC3E}">
        <p14:creationId xmlns:p14="http://schemas.microsoft.com/office/powerpoint/2010/main" val="3945442134"/>
      </p:ext>
    </p:extLst>
  </p:cSld>
  <p:clrMapOvr>
    <a:masterClrMapping/>
  </p:clrMapOvr>
</p:sld>
</file>

<file path=ppt/theme/theme1.xml><?xml version="1.0" encoding="utf-8"?>
<a:theme xmlns:a="http://schemas.openxmlformats.org/drawingml/2006/main" name="Office Them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1211</TotalTime>
  <Words>3799</Words>
  <Application>Microsoft Office PowerPoint</Application>
  <PresentationFormat>Widescreen</PresentationFormat>
  <Paragraphs>301</Paragraphs>
  <Slides>42</Slides>
  <Notes>28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-apple-system</vt:lpstr>
      <vt:lpstr>Arial</vt:lpstr>
      <vt:lpstr>Calibri</vt:lpstr>
      <vt:lpstr>Segoe UI</vt:lpstr>
      <vt:lpstr>Tahoma</vt:lpstr>
      <vt:lpstr>Times New Roman</vt:lpstr>
      <vt:lpstr>Wingdings</vt:lpstr>
      <vt:lpstr>Office Theme</vt:lpstr>
      <vt:lpstr>Dynamics of Domestic Violence</vt:lpstr>
      <vt:lpstr>Objectives</vt:lpstr>
      <vt:lpstr>What is  Domestic Violence?</vt:lpstr>
      <vt:lpstr>What is Domestic Violence?</vt:lpstr>
      <vt:lpstr>Domestic Violence includes…</vt:lpstr>
      <vt:lpstr>What is Domestic Violence?</vt:lpstr>
      <vt:lpstr>PowerPoint Presentation</vt:lpstr>
      <vt:lpstr>Illinois Domestic Violence Act</vt:lpstr>
      <vt:lpstr>PowerPoint Presentation</vt:lpstr>
      <vt:lpstr>Numbers to Consider</vt:lpstr>
      <vt:lpstr>PowerPoint Presentation</vt:lpstr>
      <vt:lpstr>The scope of the problem in Illinois</vt:lpstr>
      <vt:lpstr>What causes domestic violence?</vt:lpstr>
      <vt:lpstr>What domestic violence is NOT caused by:</vt:lpstr>
      <vt:lpstr>Power and Control</vt:lpstr>
      <vt:lpstr>Power &amp; Control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Pattern of Abuse</vt:lpstr>
      <vt:lpstr>PowerPoint Presentation</vt:lpstr>
      <vt:lpstr>PowerPoint Presentation</vt:lpstr>
      <vt:lpstr>PowerPoint Presentation</vt:lpstr>
      <vt:lpstr>Barriers to Leaving</vt:lpstr>
      <vt:lpstr>PowerPoint Presentation</vt:lpstr>
      <vt:lpstr>The Person Causing Harm in Domestic Violence</vt:lpstr>
      <vt:lpstr>The Person Causing Harm in Domestic Violence</vt:lpstr>
      <vt:lpstr>Common traits found in a person causing harm include…</vt:lpstr>
      <vt:lpstr>PowerPoint Presentation</vt:lpstr>
      <vt:lpstr>PowerPoint Presentation</vt:lpstr>
      <vt:lpstr>Domestic Violence Victims</vt:lpstr>
      <vt:lpstr>Effects commonly experienced by those who experience domestic violence include: </vt:lpstr>
      <vt:lpstr>True or False?</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Dynamics of Domestic Violence</dc:title>
  <dc:creator>Ratliff, Mary</dc:creator>
  <cp:lastModifiedBy>Ratliff, Mary</cp:lastModifiedBy>
  <cp:revision>36</cp:revision>
  <dcterms:created xsi:type="dcterms:W3CDTF">2021-01-25T22:09:31Z</dcterms:created>
  <dcterms:modified xsi:type="dcterms:W3CDTF">2022-02-08T22:25:13Z</dcterms:modified>
</cp:coreProperties>
</file>