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44"/>
  </p:notesMasterIdLst>
  <p:handoutMasterIdLst>
    <p:handoutMasterId r:id="rId45"/>
  </p:handoutMasterIdLst>
  <p:sldIdLst>
    <p:sldId id="256" r:id="rId2"/>
    <p:sldId id="257" r:id="rId3"/>
    <p:sldId id="258" r:id="rId4"/>
    <p:sldId id="262" r:id="rId5"/>
    <p:sldId id="279" r:id="rId6"/>
    <p:sldId id="280" r:id="rId7"/>
    <p:sldId id="273" r:id="rId8"/>
    <p:sldId id="274" r:id="rId9"/>
    <p:sldId id="264" r:id="rId10"/>
    <p:sldId id="265" r:id="rId11"/>
    <p:sldId id="261" r:id="rId12"/>
    <p:sldId id="266" r:id="rId13"/>
    <p:sldId id="267" r:id="rId14"/>
    <p:sldId id="285" r:id="rId15"/>
    <p:sldId id="286" r:id="rId16"/>
    <p:sldId id="287" r:id="rId17"/>
    <p:sldId id="259" r:id="rId18"/>
    <p:sldId id="271" r:id="rId19"/>
    <p:sldId id="281" r:id="rId20"/>
    <p:sldId id="282" r:id="rId21"/>
    <p:sldId id="283" r:id="rId22"/>
    <p:sldId id="284" r:id="rId23"/>
    <p:sldId id="260" r:id="rId24"/>
    <p:sldId id="270" r:id="rId25"/>
    <p:sldId id="268" r:id="rId26"/>
    <p:sldId id="276" r:id="rId27"/>
    <p:sldId id="299" r:id="rId28"/>
    <p:sldId id="269" r:id="rId29"/>
    <p:sldId id="277" r:id="rId30"/>
    <p:sldId id="289" r:id="rId31"/>
    <p:sldId id="278" r:id="rId32"/>
    <p:sldId id="275" r:id="rId33"/>
    <p:sldId id="296" r:id="rId34"/>
    <p:sldId id="297" r:id="rId35"/>
    <p:sldId id="298" r:id="rId36"/>
    <p:sldId id="288" r:id="rId37"/>
    <p:sldId id="290" r:id="rId38"/>
    <p:sldId id="292" r:id="rId39"/>
    <p:sldId id="293" r:id="rId40"/>
    <p:sldId id="295" r:id="rId41"/>
    <p:sldId id="294" r:id="rId42"/>
    <p:sldId id="301"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48" autoAdjust="0"/>
    <p:restoredTop sz="79035" autoAdjust="0"/>
  </p:normalViewPr>
  <p:slideViewPr>
    <p:cSldViewPr snapToGrid="0">
      <p:cViewPr varScale="1">
        <p:scale>
          <a:sx n="100" d="100"/>
          <a:sy n="100" d="100"/>
        </p:scale>
        <p:origin x="990" y="84"/>
      </p:cViewPr>
      <p:guideLst/>
    </p:cSldViewPr>
  </p:slideViewPr>
  <p:outlineViewPr>
    <p:cViewPr>
      <p:scale>
        <a:sx n="33" d="100"/>
        <a:sy n="33" d="100"/>
      </p:scale>
      <p:origin x="0" y="-1590"/>
    </p:cViewPr>
  </p:outlineViewPr>
  <p:notesTextViewPr>
    <p:cViewPr>
      <p:scale>
        <a:sx n="1" d="1"/>
        <a:sy n="1" d="1"/>
      </p:scale>
      <p:origin x="0" y="0"/>
    </p:cViewPr>
  </p:notesTextViewPr>
  <p:notesViewPr>
    <p:cSldViewPr snapToGrid="0">
      <p:cViewPr varScale="1">
        <p:scale>
          <a:sx n="55" d="100"/>
          <a:sy n="55" d="100"/>
        </p:scale>
        <p:origin x="1950"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31.sv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svg"/><Relationship Id="rId1" Type="http://schemas.openxmlformats.org/officeDocument/2006/relationships/image" Target="../media/image24.png"/><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27.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87AC04-A84B-47AB-92E7-B98B9FABAA8B}"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52EB458C-7858-423F-8E8A-C93498FD63F8}">
      <dgm:prSet/>
      <dgm:spPr/>
      <dgm:t>
        <a:bodyPr/>
        <a:lstStyle/>
        <a:p>
          <a:r>
            <a:rPr lang="en-US"/>
            <a:t>Emotional</a:t>
          </a:r>
        </a:p>
      </dgm:t>
    </dgm:pt>
    <dgm:pt modelId="{C031C6F7-09D4-4E4D-B147-E6305456A18E}" type="parTrans" cxnId="{AAADAE2B-FF75-4439-A53E-1CF7EFC7B16E}">
      <dgm:prSet/>
      <dgm:spPr/>
      <dgm:t>
        <a:bodyPr/>
        <a:lstStyle/>
        <a:p>
          <a:endParaRPr lang="en-US"/>
        </a:p>
      </dgm:t>
    </dgm:pt>
    <dgm:pt modelId="{993FC415-56D1-4CF5-8299-FA909E6404F0}" type="sibTrans" cxnId="{AAADAE2B-FF75-4439-A53E-1CF7EFC7B16E}">
      <dgm:prSet/>
      <dgm:spPr/>
      <dgm:t>
        <a:bodyPr/>
        <a:lstStyle/>
        <a:p>
          <a:endParaRPr lang="en-US"/>
        </a:p>
      </dgm:t>
    </dgm:pt>
    <dgm:pt modelId="{271939F3-4170-428B-9FC3-017544F3DA2E}">
      <dgm:prSet/>
      <dgm:spPr/>
      <dgm:t>
        <a:bodyPr/>
        <a:lstStyle/>
        <a:p>
          <a:r>
            <a:rPr lang="en-US"/>
            <a:t>Cognitive </a:t>
          </a:r>
        </a:p>
      </dgm:t>
    </dgm:pt>
    <dgm:pt modelId="{A5ADBE96-ECFA-4704-A927-F92E2FCA2A3D}" type="parTrans" cxnId="{AD4996BA-4D3F-40D4-B536-EA42FD85BB59}">
      <dgm:prSet/>
      <dgm:spPr/>
      <dgm:t>
        <a:bodyPr/>
        <a:lstStyle/>
        <a:p>
          <a:endParaRPr lang="en-US"/>
        </a:p>
      </dgm:t>
    </dgm:pt>
    <dgm:pt modelId="{7145A39B-5EF3-4AE5-9788-8C3F2F1030D0}" type="sibTrans" cxnId="{AD4996BA-4D3F-40D4-B536-EA42FD85BB59}">
      <dgm:prSet/>
      <dgm:spPr/>
      <dgm:t>
        <a:bodyPr/>
        <a:lstStyle/>
        <a:p>
          <a:endParaRPr lang="en-US"/>
        </a:p>
      </dgm:t>
    </dgm:pt>
    <dgm:pt modelId="{7BF2FFF2-773A-44BA-832D-9E78BEA7965A}">
      <dgm:prSet/>
      <dgm:spPr/>
      <dgm:t>
        <a:bodyPr/>
        <a:lstStyle/>
        <a:p>
          <a:r>
            <a:rPr lang="en-US"/>
            <a:t>Physical</a:t>
          </a:r>
        </a:p>
      </dgm:t>
    </dgm:pt>
    <dgm:pt modelId="{8594BA28-357C-4758-8D63-16219A8A59C8}" type="parTrans" cxnId="{DFF5EDB5-8594-4180-8197-C4E2735CA0AE}">
      <dgm:prSet/>
      <dgm:spPr/>
      <dgm:t>
        <a:bodyPr/>
        <a:lstStyle/>
        <a:p>
          <a:endParaRPr lang="en-US"/>
        </a:p>
      </dgm:t>
    </dgm:pt>
    <dgm:pt modelId="{30A283C0-0B6D-42A8-B3F1-39FE32E8CA4E}" type="sibTrans" cxnId="{DFF5EDB5-8594-4180-8197-C4E2735CA0AE}">
      <dgm:prSet/>
      <dgm:spPr/>
      <dgm:t>
        <a:bodyPr/>
        <a:lstStyle/>
        <a:p>
          <a:endParaRPr lang="en-US"/>
        </a:p>
      </dgm:t>
    </dgm:pt>
    <dgm:pt modelId="{E02C19BD-C227-48C4-865B-16DD3F9FF7F7}">
      <dgm:prSet/>
      <dgm:spPr/>
      <dgm:t>
        <a:bodyPr/>
        <a:lstStyle/>
        <a:p>
          <a:r>
            <a:rPr lang="en-US"/>
            <a:t>Interpersonal</a:t>
          </a:r>
        </a:p>
      </dgm:t>
    </dgm:pt>
    <dgm:pt modelId="{BE1D9B20-7206-43B6-976F-1FD9FDA650B8}" type="parTrans" cxnId="{9A393388-FB72-4A73-9B7E-706F080FD612}">
      <dgm:prSet/>
      <dgm:spPr/>
      <dgm:t>
        <a:bodyPr/>
        <a:lstStyle/>
        <a:p>
          <a:endParaRPr lang="en-US"/>
        </a:p>
      </dgm:t>
    </dgm:pt>
    <dgm:pt modelId="{F928F522-9190-4DE2-9B10-4F45D3E64F83}" type="sibTrans" cxnId="{9A393388-FB72-4A73-9B7E-706F080FD612}">
      <dgm:prSet/>
      <dgm:spPr/>
      <dgm:t>
        <a:bodyPr/>
        <a:lstStyle/>
        <a:p>
          <a:endParaRPr lang="en-US"/>
        </a:p>
      </dgm:t>
    </dgm:pt>
    <dgm:pt modelId="{E17048A8-B8B0-40AF-8BA3-825436BD74E8}" type="pres">
      <dgm:prSet presAssocID="{7087AC04-A84B-47AB-92E7-B98B9FABAA8B}" presName="root" presStyleCnt="0">
        <dgm:presLayoutVars>
          <dgm:dir/>
          <dgm:resizeHandles val="exact"/>
        </dgm:presLayoutVars>
      </dgm:prSet>
      <dgm:spPr/>
    </dgm:pt>
    <dgm:pt modelId="{7357F06C-C32A-45DC-ADE1-41B1554E7B64}" type="pres">
      <dgm:prSet presAssocID="{52EB458C-7858-423F-8E8A-C93498FD63F8}" presName="compNode" presStyleCnt="0"/>
      <dgm:spPr/>
    </dgm:pt>
    <dgm:pt modelId="{D33F7C79-AC7F-47E1-9517-1B3FF6F8EC3B}" type="pres">
      <dgm:prSet presAssocID="{52EB458C-7858-423F-8E8A-C93498FD63F8}" presName="bgRect" presStyleLbl="bgShp" presStyleIdx="0" presStyleCnt="4"/>
      <dgm:spPr/>
    </dgm:pt>
    <dgm:pt modelId="{514A33DC-D03F-4205-8835-5B7C52A63880}" type="pres">
      <dgm:prSet presAssocID="{52EB458C-7858-423F-8E8A-C93498FD63F8}"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art"/>
        </a:ext>
      </dgm:extLst>
    </dgm:pt>
    <dgm:pt modelId="{51160B43-6478-4585-A12F-F2262EFD0E8D}" type="pres">
      <dgm:prSet presAssocID="{52EB458C-7858-423F-8E8A-C93498FD63F8}" presName="spaceRect" presStyleCnt="0"/>
      <dgm:spPr/>
    </dgm:pt>
    <dgm:pt modelId="{7A7B31DA-4EB1-47B8-A042-82E64ECD215B}" type="pres">
      <dgm:prSet presAssocID="{52EB458C-7858-423F-8E8A-C93498FD63F8}" presName="parTx" presStyleLbl="revTx" presStyleIdx="0" presStyleCnt="4">
        <dgm:presLayoutVars>
          <dgm:chMax val="0"/>
          <dgm:chPref val="0"/>
        </dgm:presLayoutVars>
      </dgm:prSet>
      <dgm:spPr/>
    </dgm:pt>
    <dgm:pt modelId="{045A4049-376C-4C6D-ABD5-DC609D75C8D3}" type="pres">
      <dgm:prSet presAssocID="{993FC415-56D1-4CF5-8299-FA909E6404F0}" presName="sibTrans" presStyleCnt="0"/>
      <dgm:spPr/>
    </dgm:pt>
    <dgm:pt modelId="{94A85DFD-DED9-4154-9571-6689028FD0A8}" type="pres">
      <dgm:prSet presAssocID="{271939F3-4170-428B-9FC3-017544F3DA2E}" presName="compNode" presStyleCnt="0"/>
      <dgm:spPr/>
    </dgm:pt>
    <dgm:pt modelId="{D45E1ECA-A1F5-4D6B-96D7-B784B1075177}" type="pres">
      <dgm:prSet presAssocID="{271939F3-4170-428B-9FC3-017544F3DA2E}" presName="bgRect" presStyleLbl="bgShp" presStyleIdx="1" presStyleCnt="4"/>
      <dgm:spPr/>
    </dgm:pt>
    <dgm:pt modelId="{246D63DC-44FD-4509-B6BE-3E066225469C}" type="pres">
      <dgm:prSet presAssocID="{271939F3-4170-428B-9FC3-017544F3DA2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86F705CE-88F9-412D-9D89-467AE07BAD23}" type="pres">
      <dgm:prSet presAssocID="{271939F3-4170-428B-9FC3-017544F3DA2E}" presName="spaceRect" presStyleCnt="0"/>
      <dgm:spPr/>
    </dgm:pt>
    <dgm:pt modelId="{C6146100-4A9B-42AE-BA2D-94C55A1E2F16}" type="pres">
      <dgm:prSet presAssocID="{271939F3-4170-428B-9FC3-017544F3DA2E}" presName="parTx" presStyleLbl="revTx" presStyleIdx="1" presStyleCnt="4">
        <dgm:presLayoutVars>
          <dgm:chMax val="0"/>
          <dgm:chPref val="0"/>
        </dgm:presLayoutVars>
      </dgm:prSet>
      <dgm:spPr/>
    </dgm:pt>
    <dgm:pt modelId="{098DDF43-4EC7-453B-86A8-97CC6E759945}" type="pres">
      <dgm:prSet presAssocID="{7145A39B-5EF3-4AE5-9788-8C3F2F1030D0}" presName="sibTrans" presStyleCnt="0"/>
      <dgm:spPr/>
    </dgm:pt>
    <dgm:pt modelId="{32DE4E47-A845-435E-B8B4-C75FC4CAF5B6}" type="pres">
      <dgm:prSet presAssocID="{7BF2FFF2-773A-44BA-832D-9E78BEA7965A}" presName="compNode" presStyleCnt="0"/>
      <dgm:spPr/>
    </dgm:pt>
    <dgm:pt modelId="{70F4FED9-3832-4551-B6A7-A3C5A86F7B78}" type="pres">
      <dgm:prSet presAssocID="{7BF2FFF2-773A-44BA-832D-9E78BEA7965A}" presName="bgRect" presStyleLbl="bgShp" presStyleIdx="2" presStyleCnt="4"/>
      <dgm:spPr/>
    </dgm:pt>
    <dgm:pt modelId="{3A5ABA39-FDC7-44A5-9756-FAAC8B8618ED}" type="pres">
      <dgm:prSet presAssocID="{7BF2FFF2-773A-44BA-832D-9E78BEA7965A}"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ody Builder"/>
        </a:ext>
      </dgm:extLst>
    </dgm:pt>
    <dgm:pt modelId="{6D4FDEA4-2555-4FDA-867C-1E42F6A17392}" type="pres">
      <dgm:prSet presAssocID="{7BF2FFF2-773A-44BA-832D-9E78BEA7965A}" presName="spaceRect" presStyleCnt="0"/>
      <dgm:spPr/>
    </dgm:pt>
    <dgm:pt modelId="{C5CCAB54-A296-4AC4-951B-9736E22E1808}" type="pres">
      <dgm:prSet presAssocID="{7BF2FFF2-773A-44BA-832D-9E78BEA7965A}" presName="parTx" presStyleLbl="revTx" presStyleIdx="2" presStyleCnt="4">
        <dgm:presLayoutVars>
          <dgm:chMax val="0"/>
          <dgm:chPref val="0"/>
        </dgm:presLayoutVars>
      </dgm:prSet>
      <dgm:spPr/>
    </dgm:pt>
    <dgm:pt modelId="{0980CC94-4CC4-4D11-9D3D-378A5703A2B6}" type="pres">
      <dgm:prSet presAssocID="{30A283C0-0B6D-42A8-B3F1-39FE32E8CA4E}" presName="sibTrans" presStyleCnt="0"/>
      <dgm:spPr/>
    </dgm:pt>
    <dgm:pt modelId="{698215E4-5C31-4F1E-A19B-1522A54693CA}" type="pres">
      <dgm:prSet presAssocID="{E02C19BD-C227-48C4-865B-16DD3F9FF7F7}" presName="compNode" presStyleCnt="0"/>
      <dgm:spPr/>
    </dgm:pt>
    <dgm:pt modelId="{43089FB7-26B0-43B2-B50D-D3B6DE9A8EA2}" type="pres">
      <dgm:prSet presAssocID="{E02C19BD-C227-48C4-865B-16DD3F9FF7F7}" presName="bgRect" presStyleLbl="bgShp" presStyleIdx="3" presStyleCnt="4"/>
      <dgm:spPr/>
    </dgm:pt>
    <dgm:pt modelId="{D3C2BCB5-776B-4766-A0A6-6A128FB27C43}" type="pres">
      <dgm:prSet presAssocID="{E02C19BD-C227-48C4-865B-16DD3F9FF7F7}"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Group"/>
        </a:ext>
      </dgm:extLst>
    </dgm:pt>
    <dgm:pt modelId="{5AA42E0F-E2EA-440E-8B4C-71A40B7497ED}" type="pres">
      <dgm:prSet presAssocID="{E02C19BD-C227-48C4-865B-16DD3F9FF7F7}" presName="spaceRect" presStyleCnt="0"/>
      <dgm:spPr/>
    </dgm:pt>
    <dgm:pt modelId="{D7640BC0-4A94-4AD1-A42D-39E84C3A9E64}" type="pres">
      <dgm:prSet presAssocID="{E02C19BD-C227-48C4-865B-16DD3F9FF7F7}" presName="parTx" presStyleLbl="revTx" presStyleIdx="3" presStyleCnt="4">
        <dgm:presLayoutVars>
          <dgm:chMax val="0"/>
          <dgm:chPref val="0"/>
        </dgm:presLayoutVars>
      </dgm:prSet>
      <dgm:spPr/>
    </dgm:pt>
  </dgm:ptLst>
  <dgm:cxnLst>
    <dgm:cxn modelId="{8A58D512-C95A-4C57-BA71-C4E0B93C3479}" type="presOf" srcId="{52EB458C-7858-423F-8E8A-C93498FD63F8}" destId="{7A7B31DA-4EB1-47B8-A042-82E64ECD215B}" srcOrd="0" destOrd="0" presId="urn:microsoft.com/office/officeart/2018/2/layout/IconVerticalSolidList"/>
    <dgm:cxn modelId="{AAADAE2B-FF75-4439-A53E-1CF7EFC7B16E}" srcId="{7087AC04-A84B-47AB-92E7-B98B9FABAA8B}" destId="{52EB458C-7858-423F-8E8A-C93498FD63F8}" srcOrd="0" destOrd="0" parTransId="{C031C6F7-09D4-4E4D-B147-E6305456A18E}" sibTransId="{993FC415-56D1-4CF5-8299-FA909E6404F0}"/>
    <dgm:cxn modelId="{7F3AC52D-7D16-429A-AAC9-649460CEE889}" type="presOf" srcId="{E02C19BD-C227-48C4-865B-16DD3F9FF7F7}" destId="{D7640BC0-4A94-4AD1-A42D-39E84C3A9E64}" srcOrd="0" destOrd="0" presId="urn:microsoft.com/office/officeart/2018/2/layout/IconVerticalSolidList"/>
    <dgm:cxn modelId="{7DC1A070-CF67-40FA-B5BF-382BF94391AF}" type="presOf" srcId="{7087AC04-A84B-47AB-92E7-B98B9FABAA8B}" destId="{E17048A8-B8B0-40AF-8BA3-825436BD74E8}" srcOrd="0" destOrd="0" presId="urn:microsoft.com/office/officeart/2018/2/layout/IconVerticalSolidList"/>
    <dgm:cxn modelId="{9A393388-FB72-4A73-9B7E-706F080FD612}" srcId="{7087AC04-A84B-47AB-92E7-B98B9FABAA8B}" destId="{E02C19BD-C227-48C4-865B-16DD3F9FF7F7}" srcOrd="3" destOrd="0" parTransId="{BE1D9B20-7206-43B6-976F-1FD9FDA650B8}" sibTransId="{F928F522-9190-4DE2-9B10-4F45D3E64F83}"/>
    <dgm:cxn modelId="{4B535199-A2EC-4011-B118-6C299D1220C0}" type="presOf" srcId="{7BF2FFF2-773A-44BA-832D-9E78BEA7965A}" destId="{C5CCAB54-A296-4AC4-951B-9736E22E1808}" srcOrd="0" destOrd="0" presId="urn:microsoft.com/office/officeart/2018/2/layout/IconVerticalSolidList"/>
    <dgm:cxn modelId="{9CF9B7AA-2BBB-4767-A56A-F8ADDA6D1314}" type="presOf" srcId="{271939F3-4170-428B-9FC3-017544F3DA2E}" destId="{C6146100-4A9B-42AE-BA2D-94C55A1E2F16}" srcOrd="0" destOrd="0" presId="urn:microsoft.com/office/officeart/2018/2/layout/IconVerticalSolidList"/>
    <dgm:cxn modelId="{DFF5EDB5-8594-4180-8197-C4E2735CA0AE}" srcId="{7087AC04-A84B-47AB-92E7-B98B9FABAA8B}" destId="{7BF2FFF2-773A-44BA-832D-9E78BEA7965A}" srcOrd="2" destOrd="0" parTransId="{8594BA28-357C-4758-8D63-16219A8A59C8}" sibTransId="{30A283C0-0B6D-42A8-B3F1-39FE32E8CA4E}"/>
    <dgm:cxn modelId="{AD4996BA-4D3F-40D4-B536-EA42FD85BB59}" srcId="{7087AC04-A84B-47AB-92E7-B98B9FABAA8B}" destId="{271939F3-4170-428B-9FC3-017544F3DA2E}" srcOrd="1" destOrd="0" parTransId="{A5ADBE96-ECFA-4704-A927-F92E2FCA2A3D}" sibTransId="{7145A39B-5EF3-4AE5-9788-8C3F2F1030D0}"/>
    <dgm:cxn modelId="{E1926303-FA25-4F6E-ADB8-A8EBE24CEB82}" type="presParOf" srcId="{E17048A8-B8B0-40AF-8BA3-825436BD74E8}" destId="{7357F06C-C32A-45DC-ADE1-41B1554E7B64}" srcOrd="0" destOrd="0" presId="urn:microsoft.com/office/officeart/2018/2/layout/IconVerticalSolidList"/>
    <dgm:cxn modelId="{B28E31A0-71F9-4FA8-84BE-4970B9221E21}" type="presParOf" srcId="{7357F06C-C32A-45DC-ADE1-41B1554E7B64}" destId="{D33F7C79-AC7F-47E1-9517-1B3FF6F8EC3B}" srcOrd="0" destOrd="0" presId="urn:microsoft.com/office/officeart/2018/2/layout/IconVerticalSolidList"/>
    <dgm:cxn modelId="{1F435C70-92FE-43BB-83D6-DE90D7BC5593}" type="presParOf" srcId="{7357F06C-C32A-45DC-ADE1-41B1554E7B64}" destId="{514A33DC-D03F-4205-8835-5B7C52A63880}" srcOrd="1" destOrd="0" presId="urn:microsoft.com/office/officeart/2018/2/layout/IconVerticalSolidList"/>
    <dgm:cxn modelId="{FFC48C46-BCAD-4F1E-B615-4338AA2FB128}" type="presParOf" srcId="{7357F06C-C32A-45DC-ADE1-41B1554E7B64}" destId="{51160B43-6478-4585-A12F-F2262EFD0E8D}" srcOrd="2" destOrd="0" presId="urn:microsoft.com/office/officeart/2018/2/layout/IconVerticalSolidList"/>
    <dgm:cxn modelId="{FF8FCE44-E861-41F0-9ACD-390EA0653DA6}" type="presParOf" srcId="{7357F06C-C32A-45DC-ADE1-41B1554E7B64}" destId="{7A7B31DA-4EB1-47B8-A042-82E64ECD215B}" srcOrd="3" destOrd="0" presId="urn:microsoft.com/office/officeart/2018/2/layout/IconVerticalSolidList"/>
    <dgm:cxn modelId="{0CEF786D-9A45-4203-9270-083E173513ED}" type="presParOf" srcId="{E17048A8-B8B0-40AF-8BA3-825436BD74E8}" destId="{045A4049-376C-4C6D-ABD5-DC609D75C8D3}" srcOrd="1" destOrd="0" presId="urn:microsoft.com/office/officeart/2018/2/layout/IconVerticalSolidList"/>
    <dgm:cxn modelId="{2A4DE71C-8AD6-460F-BD2C-8F89B896C0B7}" type="presParOf" srcId="{E17048A8-B8B0-40AF-8BA3-825436BD74E8}" destId="{94A85DFD-DED9-4154-9571-6689028FD0A8}" srcOrd="2" destOrd="0" presId="urn:microsoft.com/office/officeart/2018/2/layout/IconVerticalSolidList"/>
    <dgm:cxn modelId="{D1A40E76-2AB9-4185-A2ED-110E25BFABEB}" type="presParOf" srcId="{94A85DFD-DED9-4154-9571-6689028FD0A8}" destId="{D45E1ECA-A1F5-4D6B-96D7-B784B1075177}" srcOrd="0" destOrd="0" presId="urn:microsoft.com/office/officeart/2018/2/layout/IconVerticalSolidList"/>
    <dgm:cxn modelId="{75D8D314-C16D-40B1-B37C-A4A738691FA2}" type="presParOf" srcId="{94A85DFD-DED9-4154-9571-6689028FD0A8}" destId="{246D63DC-44FD-4509-B6BE-3E066225469C}" srcOrd="1" destOrd="0" presId="urn:microsoft.com/office/officeart/2018/2/layout/IconVerticalSolidList"/>
    <dgm:cxn modelId="{AD681579-9601-44B6-BC73-1391C9C27D0B}" type="presParOf" srcId="{94A85DFD-DED9-4154-9571-6689028FD0A8}" destId="{86F705CE-88F9-412D-9D89-467AE07BAD23}" srcOrd="2" destOrd="0" presId="urn:microsoft.com/office/officeart/2018/2/layout/IconVerticalSolidList"/>
    <dgm:cxn modelId="{1998FA4A-3BB3-4251-A5D3-F41160610A3E}" type="presParOf" srcId="{94A85DFD-DED9-4154-9571-6689028FD0A8}" destId="{C6146100-4A9B-42AE-BA2D-94C55A1E2F16}" srcOrd="3" destOrd="0" presId="urn:microsoft.com/office/officeart/2018/2/layout/IconVerticalSolidList"/>
    <dgm:cxn modelId="{03AEB33D-ACA4-446E-B21D-CCA4106E330F}" type="presParOf" srcId="{E17048A8-B8B0-40AF-8BA3-825436BD74E8}" destId="{098DDF43-4EC7-453B-86A8-97CC6E759945}" srcOrd="3" destOrd="0" presId="urn:microsoft.com/office/officeart/2018/2/layout/IconVerticalSolidList"/>
    <dgm:cxn modelId="{0D5541D7-33E9-44AF-A19D-9DB72E32BC82}" type="presParOf" srcId="{E17048A8-B8B0-40AF-8BA3-825436BD74E8}" destId="{32DE4E47-A845-435E-B8B4-C75FC4CAF5B6}" srcOrd="4" destOrd="0" presId="urn:microsoft.com/office/officeart/2018/2/layout/IconVerticalSolidList"/>
    <dgm:cxn modelId="{C21F850E-064C-4A8B-86A9-86EA8D471D05}" type="presParOf" srcId="{32DE4E47-A845-435E-B8B4-C75FC4CAF5B6}" destId="{70F4FED9-3832-4551-B6A7-A3C5A86F7B78}" srcOrd="0" destOrd="0" presId="urn:microsoft.com/office/officeart/2018/2/layout/IconVerticalSolidList"/>
    <dgm:cxn modelId="{75DDC422-ECA4-4E1F-9E0A-42DE4A1205EE}" type="presParOf" srcId="{32DE4E47-A845-435E-B8B4-C75FC4CAF5B6}" destId="{3A5ABA39-FDC7-44A5-9756-FAAC8B8618ED}" srcOrd="1" destOrd="0" presId="urn:microsoft.com/office/officeart/2018/2/layout/IconVerticalSolidList"/>
    <dgm:cxn modelId="{CB45CFC9-1F50-4E26-8366-C16C400B2F27}" type="presParOf" srcId="{32DE4E47-A845-435E-B8B4-C75FC4CAF5B6}" destId="{6D4FDEA4-2555-4FDA-867C-1E42F6A17392}" srcOrd="2" destOrd="0" presId="urn:microsoft.com/office/officeart/2018/2/layout/IconVerticalSolidList"/>
    <dgm:cxn modelId="{AD6546A5-308E-4191-8613-B3BDE4065BA8}" type="presParOf" srcId="{32DE4E47-A845-435E-B8B4-C75FC4CAF5B6}" destId="{C5CCAB54-A296-4AC4-951B-9736E22E1808}" srcOrd="3" destOrd="0" presId="urn:microsoft.com/office/officeart/2018/2/layout/IconVerticalSolidList"/>
    <dgm:cxn modelId="{D8D3A84C-1202-4F83-999F-C44B13A6A2C1}" type="presParOf" srcId="{E17048A8-B8B0-40AF-8BA3-825436BD74E8}" destId="{0980CC94-4CC4-4D11-9D3D-378A5703A2B6}" srcOrd="5" destOrd="0" presId="urn:microsoft.com/office/officeart/2018/2/layout/IconVerticalSolidList"/>
    <dgm:cxn modelId="{FB39E85D-F6A3-4327-ACFC-1EB8F299214F}" type="presParOf" srcId="{E17048A8-B8B0-40AF-8BA3-825436BD74E8}" destId="{698215E4-5C31-4F1E-A19B-1522A54693CA}" srcOrd="6" destOrd="0" presId="urn:microsoft.com/office/officeart/2018/2/layout/IconVerticalSolidList"/>
    <dgm:cxn modelId="{9F375D12-A266-4492-9987-C442899C2DDB}" type="presParOf" srcId="{698215E4-5C31-4F1E-A19B-1522A54693CA}" destId="{43089FB7-26B0-43B2-B50D-D3B6DE9A8EA2}" srcOrd="0" destOrd="0" presId="urn:microsoft.com/office/officeart/2018/2/layout/IconVerticalSolidList"/>
    <dgm:cxn modelId="{43B91515-E83D-42FA-92FD-4F54C49FBCBA}" type="presParOf" srcId="{698215E4-5C31-4F1E-A19B-1522A54693CA}" destId="{D3C2BCB5-776B-4766-A0A6-6A128FB27C43}" srcOrd="1" destOrd="0" presId="urn:microsoft.com/office/officeart/2018/2/layout/IconVerticalSolidList"/>
    <dgm:cxn modelId="{211F6940-3051-42D8-8031-05BF0EEA5827}" type="presParOf" srcId="{698215E4-5C31-4F1E-A19B-1522A54693CA}" destId="{5AA42E0F-E2EA-440E-8B4C-71A40B7497ED}" srcOrd="2" destOrd="0" presId="urn:microsoft.com/office/officeart/2018/2/layout/IconVerticalSolidList"/>
    <dgm:cxn modelId="{B9A4FA72-38E5-4D04-94D0-EC01C0B37945}" type="presParOf" srcId="{698215E4-5C31-4F1E-A19B-1522A54693CA}" destId="{D7640BC0-4A94-4AD1-A42D-39E84C3A9E64}"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3F7C79-AC7F-47E1-9517-1B3FF6F8EC3B}">
      <dsp:nvSpPr>
        <dsp:cNvPr id="0" name=""/>
        <dsp:cNvSpPr/>
      </dsp:nvSpPr>
      <dsp:spPr>
        <a:xfrm>
          <a:off x="0" y="2442"/>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14A33DC-D03F-4205-8835-5B7C52A63880}">
      <dsp:nvSpPr>
        <dsp:cNvPr id="0" name=""/>
        <dsp:cNvSpPr/>
      </dsp:nvSpPr>
      <dsp:spPr>
        <a:xfrm>
          <a:off x="374497" y="280994"/>
          <a:ext cx="680904" cy="68090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A7B31DA-4EB1-47B8-A042-82E64ECD215B}">
      <dsp:nvSpPr>
        <dsp:cNvPr id="0" name=""/>
        <dsp:cNvSpPr/>
      </dsp:nvSpPr>
      <dsp:spPr>
        <a:xfrm>
          <a:off x="1429899" y="2442"/>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Emotional</a:t>
          </a:r>
        </a:p>
      </dsp:txBody>
      <dsp:txXfrm>
        <a:off x="1429899" y="2442"/>
        <a:ext cx="5083704" cy="1238008"/>
      </dsp:txXfrm>
    </dsp:sp>
    <dsp:sp modelId="{D45E1ECA-A1F5-4D6B-96D7-B784B1075177}">
      <dsp:nvSpPr>
        <dsp:cNvPr id="0" name=""/>
        <dsp:cNvSpPr/>
      </dsp:nvSpPr>
      <dsp:spPr>
        <a:xfrm>
          <a:off x="0" y="1549953"/>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46D63DC-44FD-4509-B6BE-3E066225469C}">
      <dsp:nvSpPr>
        <dsp:cNvPr id="0" name=""/>
        <dsp:cNvSpPr/>
      </dsp:nvSpPr>
      <dsp:spPr>
        <a:xfrm>
          <a:off x="374497" y="1828505"/>
          <a:ext cx="680904" cy="68090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6146100-4A9B-42AE-BA2D-94C55A1E2F16}">
      <dsp:nvSpPr>
        <dsp:cNvPr id="0" name=""/>
        <dsp:cNvSpPr/>
      </dsp:nvSpPr>
      <dsp:spPr>
        <a:xfrm>
          <a:off x="1429899" y="1549953"/>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Cognitive </a:t>
          </a:r>
        </a:p>
      </dsp:txBody>
      <dsp:txXfrm>
        <a:off x="1429899" y="1549953"/>
        <a:ext cx="5083704" cy="1238008"/>
      </dsp:txXfrm>
    </dsp:sp>
    <dsp:sp modelId="{70F4FED9-3832-4551-B6A7-A3C5A86F7B78}">
      <dsp:nvSpPr>
        <dsp:cNvPr id="0" name=""/>
        <dsp:cNvSpPr/>
      </dsp:nvSpPr>
      <dsp:spPr>
        <a:xfrm>
          <a:off x="0" y="309746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A5ABA39-FDC7-44A5-9756-FAAC8B8618ED}">
      <dsp:nvSpPr>
        <dsp:cNvPr id="0" name=""/>
        <dsp:cNvSpPr/>
      </dsp:nvSpPr>
      <dsp:spPr>
        <a:xfrm>
          <a:off x="374497" y="3376015"/>
          <a:ext cx="680904" cy="68090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5CCAB54-A296-4AC4-951B-9736E22E1808}">
      <dsp:nvSpPr>
        <dsp:cNvPr id="0" name=""/>
        <dsp:cNvSpPr/>
      </dsp:nvSpPr>
      <dsp:spPr>
        <a:xfrm>
          <a:off x="1429899" y="309746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Physical</a:t>
          </a:r>
        </a:p>
      </dsp:txBody>
      <dsp:txXfrm>
        <a:off x="1429899" y="3097464"/>
        <a:ext cx="5083704" cy="1238008"/>
      </dsp:txXfrm>
    </dsp:sp>
    <dsp:sp modelId="{43089FB7-26B0-43B2-B50D-D3B6DE9A8EA2}">
      <dsp:nvSpPr>
        <dsp:cNvPr id="0" name=""/>
        <dsp:cNvSpPr/>
      </dsp:nvSpPr>
      <dsp:spPr>
        <a:xfrm>
          <a:off x="0" y="4644974"/>
          <a:ext cx="6513603" cy="1238008"/>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3C2BCB5-776B-4766-A0A6-6A128FB27C43}">
      <dsp:nvSpPr>
        <dsp:cNvPr id="0" name=""/>
        <dsp:cNvSpPr/>
      </dsp:nvSpPr>
      <dsp:spPr>
        <a:xfrm>
          <a:off x="374497" y="4923526"/>
          <a:ext cx="680904" cy="68090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7640BC0-4A94-4AD1-A42D-39E84C3A9E64}">
      <dsp:nvSpPr>
        <dsp:cNvPr id="0" name=""/>
        <dsp:cNvSpPr/>
      </dsp:nvSpPr>
      <dsp:spPr>
        <a:xfrm>
          <a:off x="1429899" y="4644974"/>
          <a:ext cx="5083704" cy="12380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1023" tIns="131023" rIns="131023" bIns="131023" numCol="1" spcCol="1270" anchor="ctr" anchorCtr="0">
          <a:noAutofit/>
        </a:bodyPr>
        <a:lstStyle/>
        <a:p>
          <a:pPr marL="0" lvl="0" indent="0" algn="l" defTabSz="977900">
            <a:lnSpc>
              <a:spcPct val="90000"/>
            </a:lnSpc>
            <a:spcBef>
              <a:spcPct val="0"/>
            </a:spcBef>
            <a:spcAft>
              <a:spcPct val="35000"/>
            </a:spcAft>
            <a:buNone/>
          </a:pPr>
          <a:r>
            <a:rPr lang="en-US" sz="2200" kern="1200"/>
            <a:t>Interpersonal</a:t>
          </a:r>
        </a:p>
      </dsp:txBody>
      <dsp:txXfrm>
        <a:off x="1429899" y="4644974"/>
        <a:ext cx="5083704" cy="1238008"/>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4BE7F20-5881-415C-9A35-22C3D045A8F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20B9B02-7107-40D6-B6D2-8663150D12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EE61B41-DE52-492E-950A-C4B9E870E7F8}" type="datetimeFigureOut">
              <a:rPr lang="en-US" smtClean="0"/>
              <a:t>2/15/2022</a:t>
            </a:fld>
            <a:endParaRPr lang="en-US"/>
          </a:p>
        </p:txBody>
      </p:sp>
      <p:sp>
        <p:nvSpPr>
          <p:cNvPr id="4" name="Footer Placeholder 3">
            <a:extLst>
              <a:ext uri="{FF2B5EF4-FFF2-40B4-BE49-F238E27FC236}">
                <a16:creationId xmlns:a16="http://schemas.microsoft.com/office/drawing/2014/main" id="{ED59A848-0FA0-4B99-9968-84686235B0E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88CBD-C341-4444-9C11-3D4487F2D6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E8C92BC-E434-425B-8B51-74558CDB6FD1}" type="slidenum">
              <a:rPr lang="en-US" smtClean="0"/>
              <a:t>‹#›</a:t>
            </a:fld>
            <a:endParaRPr lang="en-US"/>
          </a:p>
        </p:txBody>
      </p:sp>
    </p:spTree>
    <p:extLst>
      <p:ext uri="{BB962C8B-B14F-4D97-AF65-F5344CB8AC3E}">
        <p14:creationId xmlns:p14="http://schemas.microsoft.com/office/powerpoint/2010/main" val="3787333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AF2F22-3247-4900-8A31-D94A70F1268A}" type="datetimeFigureOut">
              <a:rPr lang="en-US" smtClean="0"/>
              <a:t>2/15/2022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E187DB-4E9B-42A8-8A7A-C00A15F68996}" type="slidenum">
              <a:rPr lang="en-US" smtClean="0"/>
              <a:t>‹#›</a:t>
            </a:fld>
            <a:endParaRPr lang="en-US"/>
          </a:p>
        </p:txBody>
      </p:sp>
    </p:spTree>
    <p:extLst>
      <p:ext uri="{BB962C8B-B14F-4D97-AF65-F5344CB8AC3E}">
        <p14:creationId xmlns:p14="http://schemas.microsoft.com/office/powerpoint/2010/main" val="32830918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3" Type="http://schemas.openxmlformats.org/officeDocument/2006/relationships/hyperlink" Target="https://www.youtube.com/watch?v=7VvamTvntoc" TargetMode="External"/><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5</a:t>
            </a:fld>
            <a:endParaRPr lang="en-US"/>
          </a:p>
        </p:txBody>
      </p:sp>
    </p:spTree>
    <p:extLst>
      <p:ext uri="{BB962C8B-B14F-4D97-AF65-F5344CB8AC3E}">
        <p14:creationId xmlns:p14="http://schemas.microsoft.com/office/powerpoint/2010/main" val="31504264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video is 8:44 minutes.</a:t>
            </a:r>
          </a:p>
        </p:txBody>
      </p:sp>
      <p:sp>
        <p:nvSpPr>
          <p:cNvPr id="4" name="Slide Number Placeholder 3"/>
          <p:cNvSpPr>
            <a:spLocks noGrp="1"/>
          </p:cNvSpPr>
          <p:nvPr>
            <p:ph type="sldNum" sz="quarter" idx="5"/>
          </p:nvPr>
        </p:nvSpPr>
        <p:spPr/>
        <p:txBody>
          <a:bodyPr/>
          <a:lstStyle/>
          <a:p>
            <a:fld id="{8BE187DB-4E9B-42A8-8A7A-C00A15F68996}" type="slidenum">
              <a:rPr lang="en-US" smtClean="0"/>
              <a:t>17</a:t>
            </a:fld>
            <a:endParaRPr lang="en-US"/>
          </a:p>
        </p:txBody>
      </p:sp>
    </p:spTree>
    <p:extLst>
      <p:ext uri="{BB962C8B-B14F-4D97-AF65-F5344CB8AC3E}">
        <p14:creationId xmlns:p14="http://schemas.microsoft.com/office/powerpoint/2010/main" val="34351677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Each person reacts to trauma in his or her own unique way.  Nonetheless, there are common reactions which many people share.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18</a:t>
            </a:fld>
            <a:endParaRPr lang="en-US"/>
          </a:p>
        </p:txBody>
      </p:sp>
    </p:spTree>
    <p:extLst>
      <p:ext uri="{BB962C8B-B14F-4D97-AF65-F5344CB8AC3E}">
        <p14:creationId xmlns:p14="http://schemas.microsoft.com/office/powerpoint/2010/main" val="4023246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way a person reacts to trauma depends on many things, such as the type and severity of the traumatic event, the amount of available support for the person following the incident, other stressors currently being experienced in the person’s life, the existence of certain personality traits, natural levels of resilience, and whether the person has had any traumatic experiences before. Common reactions include a range of mental, emotional, physical and behavioral responses. These reactions are normal, and, in most cases, they subside as a part of the body’s natural healing and recovery process.</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19</a:t>
            </a:fld>
            <a:endParaRPr lang="en-US"/>
          </a:p>
        </p:txBody>
      </p:sp>
    </p:spTree>
    <p:extLst>
      <p:ext uri="{BB962C8B-B14F-4D97-AF65-F5344CB8AC3E}">
        <p14:creationId xmlns:p14="http://schemas.microsoft.com/office/powerpoint/2010/main" val="33849578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dirty="0"/>
              <a:t>Events </a:t>
            </a:r>
            <a:r>
              <a:rPr lang="en-US" sz="1200" dirty="0"/>
              <a:t>and circumstances may include the actual or extreme threat of physical or psychological harm.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events and circumstances may beliefs (e.g., the subjugation of women and the occur as a single occurrence or repeatedly over time.</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20</a:t>
            </a:fld>
            <a:endParaRPr lang="en-US"/>
          </a:p>
        </p:txBody>
      </p:sp>
    </p:spTree>
    <p:extLst>
      <p:ext uri="{BB962C8B-B14F-4D97-AF65-F5344CB8AC3E}">
        <p14:creationId xmlns:p14="http://schemas.microsoft.com/office/powerpoint/2010/main" val="29330903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individual’s </a:t>
            </a:r>
            <a:r>
              <a:rPr lang="en-US" b="0" dirty="0"/>
              <a:t>experience</a:t>
            </a:r>
            <a:r>
              <a:rPr lang="en-US" dirty="0"/>
              <a:t> of these events or circumstances helps to determine whether it is a traumatic event.  A particular event may be experienced as traumatic for one individual and not for another.  How the individual labels, assigns meaning to, and is disrupted physically and psychologically by an event will contribute to whether or not it is experienced as traumatic.  How the event is experienced may be linked to a range of factors including the individual’s cultural beliefs, availability of social support, or to developmental stage of the individual.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21</a:t>
            </a:fld>
            <a:endParaRPr lang="en-US"/>
          </a:p>
        </p:txBody>
      </p:sp>
    </p:spTree>
    <p:extLst>
      <p:ext uri="{BB962C8B-B14F-4D97-AF65-F5344CB8AC3E}">
        <p14:creationId xmlns:p14="http://schemas.microsoft.com/office/powerpoint/2010/main" val="1879678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long-lasting adverse</a:t>
            </a:r>
            <a:r>
              <a:rPr lang="en-US" b="1" dirty="0"/>
              <a:t> </a:t>
            </a:r>
            <a:r>
              <a:rPr lang="en-US" b="0" dirty="0"/>
              <a:t>effects </a:t>
            </a:r>
            <a:r>
              <a:rPr lang="en-US" dirty="0"/>
              <a:t>of the event are a critical component of trauma.  These adverse effects may occur immediately or may have a delayed onset.  The duration of the effects can be short to long term.  In some situations, the individual may not recognize the connection between the traumatic events and the effects.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22</a:t>
            </a:fld>
            <a:endParaRPr lang="en-US"/>
          </a:p>
        </p:txBody>
      </p:sp>
    </p:spTree>
    <p:extLst>
      <p:ext uri="{BB962C8B-B14F-4D97-AF65-F5344CB8AC3E}">
        <p14:creationId xmlns:p14="http://schemas.microsoft.com/office/powerpoint/2010/main" val="24348063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Pass out handout – Common Trauma Reactions.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23</a:t>
            </a:fld>
            <a:endParaRPr lang="en-US"/>
          </a:p>
        </p:txBody>
      </p:sp>
    </p:spTree>
    <p:extLst>
      <p:ext uri="{BB962C8B-B14F-4D97-AF65-F5344CB8AC3E}">
        <p14:creationId xmlns:p14="http://schemas.microsoft.com/office/powerpoint/2010/main" val="32691907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common experience for people who experience domestic violence has a way of impacting their mental health wellness is a loss of agency. “Agency is the technical term for the feeling of being in charge of your life: knowing where you stand, knowing that you have a say in what happens to you, knowing that you have some ability to shape your circumstances. Trauma can shut down the person who experiences harm’s inner compass and rob them of the imagination they need to create something better. </a:t>
            </a:r>
          </a:p>
          <a:p>
            <a:endParaRPr lang="en-US" dirty="0"/>
          </a:p>
          <a:p>
            <a:r>
              <a:rPr lang="en-US" dirty="0"/>
              <a:t>https://www.wadvocates.org/2020/05/26/loss-of-agency-how-domestic-violence-impacts-mental-health/ </a:t>
            </a:r>
          </a:p>
        </p:txBody>
      </p:sp>
      <p:sp>
        <p:nvSpPr>
          <p:cNvPr id="4" name="Slide Number Placeholder 3"/>
          <p:cNvSpPr>
            <a:spLocks noGrp="1"/>
          </p:cNvSpPr>
          <p:nvPr>
            <p:ph type="sldNum" sz="quarter" idx="5"/>
          </p:nvPr>
        </p:nvSpPr>
        <p:spPr/>
        <p:txBody>
          <a:bodyPr/>
          <a:lstStyle/>
          <a:p>
            <a:fld id="{8BE187DB-4E9B-42A8-8A7A-C00A15F68996}" type="slidenum">
              <a:rPr lang="en-US" smtClean="0"/>
              <a:t>24</a:t>
            </a:fld>
            <a:endParaRPr lang="en-US"/>
          </a:p>
        </p:txBody>
      </p:sp>
    </p:spTree>
    <p:extLst>
      <p:ext uri="{BB962C8B-B14F-4D97-AF65-F5344CB8AC3E}">
        <p14:creationId xmlns:p14="http://schemas.microsoft.com/office/powerpoint/2010/main" val="805152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25</a:t>
            </a:fld>
            <a:endParaRPr lang="en-US"/>
          </a:p>
        </p:txBody>
      </p:sp>
    </p:spTree>
    <p:extLst>
      <p:ext uri="{BB962C8B-B14F-4D97-AF65-F5344CB8AC3E}">
        <p14:creationId xmlns:p14="http://schemas.microsoft.com/office/powerpoint/2010/main" val="24822598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Reference Trauma and the Brain video – </a:t>
            </a:r>
          </a:p>
          <a:p>
            <a:pPr marL="171450" indent="-171450">
              <a:buFont typeface="Arial" panose="020B0604020202020204" pitchFamily="34" charset="0"/>
              <a:buChar char="•"/>
            </a:pPr>
            <a:r>
              <a:rPr lang="en-US" dirty="0"/>
              <a:t>How was the experience of being questioned in the beginning of the video?  </a:t>
            </a:r>
          </a:p>
          <a:p>
            <a:pPr marL="171450" indent="-171450">
              <a:buFont typeface="Arial" panose="020B0604020202020204" pitchFamily="34" charset="0"/>
              <a:buChar char="•"/>
            </a:pPr>
            <a:r>
              <a:rPr lang="en-US" dirty="0"/>
              <a:t>What might the person who experienced harm feel and think?</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26</a:t>
            </a:fld>
            <a:endParaRPr lang="en-US"/>
          </a:p>
        </p:txBody>
      </p:sp>
    </p:spTree>
    <p:extLst>
      <p:ext uri="{BB962C8B-B14F-4D97-AF65-F5344CB8AC3E}">
        <p14:creationId xmlns:p14="http://schemas.microsoft.com/office/powerpoint/2010/main" val="19798068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4A4A4A"/>
                </a:solidFill>
                <a:effectLst/>
                <a:latin typeface="Tahoma" panose="020B0604030504040204" pitchFamily="34" charset="0"/>
              </a:rPr>
              <a:t>Trauma is a common experience for adults and children in American communities, and it is especially common in the lives of people with mental and substance use disorders. For this reason, the need to address trauma is increasingly seen as an important part of effective behavioral health care and an integral part of the healing and recovery process.</a:t>
            </a:r>
          </a:p>
          <a:p>
            <a:endParaRPr lang="en-US" b="0" i="0" dirty="0">
              <a:solidFill>
                <a:srgbClr val="4A4A4A"/>
              </a:solidFill>
              <a:effectLst/>
              <a:latin typeface="Tahoma" panose="020B0604030504040204" pitchFamily="34" charset="0"/>
            </a:endParaRPr>
          </a:p>
          <a:p>
            <a:r>
              <a:rPr lang="en-US" dirty="0"/>
              <a:t>https://www.samhsa.gov/trauma-violence </a:t>
            </a:r>
          </a:p>
        </p:txBody>
      </p:sp>
      <p:sp>
        <p:nvSpPr>
          <p:cNvPr id="4" name="Slide Number Placeholder 3"/>
          <p:cNvSpPr>
            <a:spLocks noGrp="1"/>
          </p:cNvSpPr>
          <p:nvPr>
            <p:ph type="sldNum" sz="quarter" idx="5"/>
          </p:nvPr>
        </p:nvSpPr>
        <p:spPr/>
        <p:txBody>
          <a:bodyPr/>
          <a:lstStyle/>
          <a:p>
            <a:fld id="{8BE187DB-4E9B-42A8-8A7A-C00A15F68996}" type="slidenum">
              <a:rPr lang="en-US" smtClean="0"/>
              <a:t>7</a:t>
            </a:fld>
            <a:endParaRPr lang="en-US"/>
          </a:p>
        </p:txBody>
      </p:sp>
    </p:spTree>
    <p:extLst>
      <p:ext uri="{BB962C8B-B14F-4D97-AF65-F5344CB8AC3E}">
        <p14:creationId xmlns:p14="http://schemas.microsoft.com/office/powerpoint/2010/main" val="16405190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Activity Packet </a:t>
            </a:r>
          </a:p>
        </p:txBody>
      </p:sp>
      <p:sp>
        <p:nvSpPr>
          <p:cNvPr id="4" name="Slide Number Placeholder 3"/>
          <p:cNvSpPr>
            <a:spLocks noGrp="1"/>
          </p:cNvSpPr>
          <p:nvPr>
            <p:ph type="sldNum" sz="quarter" idx="5"/>
          </p:nvPr>
        </p:nvSpPr>
        <p:spPr/>
        <p:txBody>
          <a:bodyPr/>
          <a:lstStyle/>
          <a:p>
            <a:fld id="{8BE187DB-4E9B-42A8-8A7A-C00A15F68996}" type="slidenum">
              <a:rPr lang="en-US" smtClean="0"/>
              <a:t>27</a:t>
            </a:fld>
            <a:endParaRPr lang="en-US"/>
          </a:p>
        </p:txBody>
      </p:sp>
    </p:spTree>
    <p:extLst>
      <p:ext uri="{BB962C8B-B14F-4D97-AF65-F5344CB8AC3E}">
        <p14:creationId xmlns:p14="http://schemas.microsoft.com/office/powerpoint/2010/main" val="9973151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trauma informed response involves having a basic understanding of trauma and how trauma impacts people who experience harm, understanding trauma triggers and unique vulnerabilities of trauma survivors, and designing services to acknowledge the impact of violence and trauma on people's lives. </a:t>
            </a:r>
          </a:p>
          <a:p>
            <a:endParaRPr lang="en-US" dirty="0"/>
          </a:p>
          <a:p>
            <a:r>
              <a:rPr lang="en-US" dirty="0"/>
              <a:t>A trauma-informed approach is sensitive and respectful: seek to respond to traumatized individuals with supportive intent and consciously avoid re-traumatization. </a:t>
            </a:r>
          </a:p>
          <a:p>
            <a:endParaRPr lang="en-US" dirty="0"/>
          </a:p>
          <a:p>
            <a:r>
              <a:rPr lang="en-US" sz="950" baseline="0" dirty="0"/>
              <a:t>http://www.ncdsv.org/images/odvn_trauma-informedcarebestpracticesandprotocols.pdf </a:t>
            </a:r>
          </a:p>
        </p:txBody>
      </p:sp>
      <p:sp>
        <p:nvSpPr>
          <p:cNvPr id="4" name="Slide Number Placeholder 3"/>
          <p:cNvSpPr>
            <a:spLocks noGrp="1"/>
          </p:cNvSpPr>
          <p:nvPr>
            <p:ph type="sldNum" sz="quarter" idx="5"/>
          </p:nvPr>
        </p:nvSpPr>
        <p:spPr/>
        <p:txBody>
          <a:bodyPr/>
          <a:lstStyle/>
          <a:p>
            <a:fld id="{8BE187DB-4E9B-42A8-8A7A-C00A15F68996}" type="slidenum">
              <a:rPr lang="en-US" smtClean="0"/>
              <a:t>28</a:t>
            </a:fld>
            <a:endParaRPr lang="en-US"/>
          </a:p>
        </p:txBody>
      </p:sp>
    </p:spTree>
    <p:extLst>
      <p:ext uri="{BB962C8B-B14F-4D97-AF65-F5344CB8AC3E}">
        <p14:creationId xmlns:p14="http://schemas.microsoft.com/office/powerpoint/2010/main" val="332509739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000000"/>
                </a:solidFill>
                <a:effectLst/>
                <a:latin typeface="Open Sans" panose="020B0606030504020204" pitchFamily="34" charset="0"/>
              </a:rPr>
              <a:t>“Adopting a trauma-informed approach is not accomplished through any single particular technique or checklist. It requires constant attention, caring awareness, sensitivity, and possibly a cultural change at an organizational level. On-going internal organizational assessment and quality improvement, as well as engagement with community stakeholders, will help to imbed this approach which can be augmented with organizational development and practice improvement.”</a:t>
            </a: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29</a:t>
            </a:fld>
            <a:endParaRPr lang="en-US"/>
          </a:p>
        </p:txBody>
      </p:sp>
    </p:spTree>
    <p:extLst>
      <p:ext uri="{BB962C8B-B14F-4D97-AF65-F5344CB8AC3E}">
        <p14:creationId xmlns:p14="http://schemas.microsoft.com/office/powerpoint/2010/main" val="6366915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Six Key Principles (from slide 29):</a:t>
            </a:r>
          </a:p>
          <a:p>
            <a:pPr marL="171450" indent="-171450">
              <a:buFont typeface="Arial" panose="020B0604020202020204" pitchFamily="34" charset="0"/>
              <a:buChar char="•"/>
            </a:pPr>
            <a:r>
              <a:rPr lang="en-US" dirty="0"/>
              <a:t>Safety</a:t>
            </a:r>
          </a:p>
          <a:p>
            <a:pPr marL="171450" indent="-171450">
              <a:buFont typeface="Arial" panose="020B0604020202020204" pitchFamily="34" charset="0"/>
              <a:buChar char="•"/>
            </a:pPr>
            <a:r>
              <a:rPr lang="en-US" dirty="0"/>
              <a:t>Trustworthiness and Transparency</a:t>
            </a:r>
          </a:p>
          <a:p>
            <a:pPr marL="171450" indent="-171450">
              <a:buFont typeface="Arial" panose="020B0604020202020204" pitchFamily="34" charset="0"/>
              <a:buChar char="•"/>
            </a:pPr>
            <a:r>
              <a:rPr lang="en-US" dirty="0"/>
              <a:t>Peer Support</a:t>
            </a:r>
          </a:p>
          <a:p>
            <a:pPr marL="171450" indent="-171450">
              <a:buFont typeface="Arial" panose="020B0604020202020204" pitchFamily="34" charset="0"/>
              <a:buChar char="•"/>
            </a:pPr>
            <a:r>
              <a:rPr lang="en-US" dirty="0"/>
              <a:t>Collaboration and Mutuality</a:t>
            </a:r>
          </a:p>
          <a:p>
            <a:pPr marL="171450" indent="-171450">
              <a:buFont typeface="Arial" panose="020B0604020202020204" pitchFamily="34" charset="0"/>
              <a:buChar char="•"/>
            </a:pPr>
            <a:r>
              <a:rPr lang="en-US" dirty="0"/>
              <a:t>Empowerment Voice and Choice</a:t>
            </a:r>
          </a:p>
          <a:p>
            <a:pPr marL="171450" indent="-171450">
              <a:buFont typeface="Arial" panose="020B0604020202020204" pitchFamily="34" charset="0"/>
              <a:buChar char="•"/>
            </a:pPr>
            <a:r>
              <a:rPr lang="en-US" dirty="0"/>
              <a:t>Cultural, Historical, and Gender Issues</a:t>
            </a:r>
          </a:p>
          <a:p>
            <a:pPr marL="0" indent="0">
              <a:buFont typeface="Arial" panose="020B0604020202020204" pitchFamily="34" charset="0"/>
              <a:buNone/>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31</a:t>
            </a:fld>
            <a:endParaRPr lang="en-US"/>
          </a:p>
        </p:txBody>
      </p:sp>
    </p:spTree>
    <p:extLst>
      <p:ext uri="{BB962C8B-B14F-4D97-AF65-F5344CB8AC3E}">
        <p14:creationId xmlns:p14="http://schemas.microsoft.com/office/powerpoint/2010/main" val="14223774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dirty="0">
                <a:solidFill>
                  <a:srgbClr val="333333"/>
                </a:solidFill>
                <a:effectLst/>
                <a:latin typeface="Calibri" panose="020F0502020204030204" pitchFamily="34" charset="0"/>
              </a:rPr>
              <a:t>For example, it leads to more effective interviews of victims and witnesses; it maximizes the chances of cooperation with law enforcement; and it helps structure the search for evidence to present a trauma-informed story in court to the fact-finder (judge/jury) and for the purposes of pretrial litigation. In the end, the jury will need to understand the effects of trauma to properly evaluate testimony and credibility in reaching a just verdict.</a:t>
            </a: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32</a:t>
            </a:fld>
            <a:endParaRPr lang="en-US"/>
          </a:p>
        </p:txBody>
      </p:sp>
    </p:spTree>
    <p:extLst>
      <p:ext uri="{BB962C8B-B14F-4D97-AF65-F5344CB8AC3E}">
        <p14:creationId xmlns:p14="http://schemas.microsoft.com/office/powerpoint/2010/main" val="303472589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hlinkClick r:id="rId3"/>
              </a:rPr>
              <a:t>Play the video below – Russell Strand will explain the slide in his own words.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hlinkClick r:id="rId3"/>
              </a:rPr>
              <a:t>https://www.youtube.com/watch?v=7VvamTvntoc</a:t>
            </a:r>
            <a:r>
              <a:rPr lang="en-US" dirty="0"/>
              <a:t>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34</a:t>
            </a:fld>
            <a:endParaRPr lang="en-US"/>
          </a:p>
        </p:txBody>
      </p:sp>
    </p:spTree>
    <p:extLst>
      <p:ext uri="{BB962C8B-B14F-4D97-AF65-F5344CB8AC3E}">
        <p14:creationId xmlns:p14="http://schemas.microsoft.com/office/powerpoint/2010/main" val="8533568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Click link to play video.</a:t>
            </a:r>
          </a:p>
        </p:txBody>
      </p:sp>
      <p:sp>
        <p:nvSpPr>
          <p:cNvPr id="4" name="Slide Number Placeholder 3"/>
          <p:cNvSpPr>
            <a:spLocks noGrp="1"/>
          </p:cNvSpPr>
          <p:nvPr>
            <p:ph type="sldNum" sz="quarter" idx="5"/>
          </p:nvPr>
        </p:nvSpPr>
        <p:spPr/>
        <p:txBody>
          <a:bodyPr/>
          <a:lstStyle/>
          <a:p>
            <a:fld id="{8BE187DB-4E9B-42A8-8A7A-C00A15F68996}" type="slidenum">
              <a:rPr lang="en-US" smtClean="0"/>
              <a:t>35</a:t>
            </a:fld>
            <a:endParaRPr lang="en-US"/>
          </a:p>
        </p:txBody>
      </p:sp>
    </p:spTree>
    <p:extLst>
      <p:ext uri="{BB962C8B-B14F-4D97-AF65-F5344CB8AC3E}">
        <p14:creationId xmlns:p14="http://schemas.microsoft.com/office/powerpoint/2010/main" val="38902644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a:t>
            </a:r>
            <a:r>
              <a:rPr lang="en-US" b="0" dirty="0"/>
              <a:t>activity:  </a:t>
            </a:r>
            <a:r>
              <a:rPr lang="en-US" sz="1800" b="0" dirty="0">
                <a:effectLst/>
                <a:latin typeface="Tahoma" panose="020B0604030504040204" pitchFamily="34" charset="0"/>
                <a:ea typeface="Calibri" panose="020F0502020204030204" pitchFamily="34" charset="0"/>
              </a:rPr>
              <a:t>Transitioning to Trauma Informed Practices</a:t>
            </a:r>
            <a:r>
              <a:rPr lang="en-US" sz="1800" b="1" dirty="0">
                <a:effectLst/>
                <a:latin typeface="Tahoma" panose="020B0604030504040204" pitchFamily="34" charset="0"/>
                <a:ea typeface="Calibri" panose="020F0502020204030204" pitchFamily="34" charset="0"/>
              </a:rPr>
              <a:t>	</a:t>
            </a:r>
          </a:p>
          <a:p>
            <a:endParaRPr lang="en-US" sz="1800" b="1" dirty="0">
              <a:effectLst/>
              <a:latin typeface="Tahoma" panose="020B0604030504040204" pitchFamily="34" charset="0"/>
            </a:endParaRPr>
          </a:p>
          <a:p>
            <a:r>
              <a:rPr lang="en-US" dirty="0"/>
              <a:t>Use break out rooms (virtually) or small group work (in person).  Give each group a topic:</a:t>
            </a:r>
          </a:p>
          <a:p>
            <a:pPr marL="171450" indent="-171450">
              <a:buFont typeface="Arial" panose="020B0604020202020204" pitchFamily="34" charset="0"/>
              <a:buChar char="•"/>
            </a:pPr>
            <a:r>
              <a:rPr lang="en-US" dirty="0"/>
              <a:t>Environment</a:t>
            </a:r>
          </a:p>
          <a:p>
            <a:pPr marL="171450" indent="-171450">
              <a:buFont typeface="Arial" panose="020B0604020202020204" pitchFamily="34" charset="0"/>
              <a:buChar char="•"/>
            </a:pPr>
            <a:r>
              <a:rPr lang="en-US" dirty="0"/>
              <a:t>Policy</a:t>
            </a:r>
          </a:p>
          <a:p>
            <a:pPr marL="171450" indent="-171450">
              <a:buFont typeface="Arial" panose="020B0604020202020204" pitchFamily="34" charset="0"/>
              <a:buChar char="•"/>
            </a:pPr>
            <a:r>
              <a:rPr lang="en-US" dirty="0"/>
              <a:t>Services</a:t>
            </a:r>
          </a:p>
          <a:p>
            <a:pPr marL="171450" indent="-171450">
              <a:buFont typeface="Arial" panose="020B0604020202020204" pitchFamily="34" charset="0"/>
              <a:buChar char="•"/>
            </a:pPr>
            <a:r>
              <a:rPr lang="en-US" dirty="0"/>
              <a:t>Community</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Each group will discuss how to make their category more trauma informed.  Give group approximately 10 – 15 minutes.  When the groups reconvene as a large group, have each group report out.  The facilitator should write key points on a flip chart, white board, or interactive online tool.</a:t>
            </a:r>
          </a:p>
        </p:txBody>
      </p:sp>
      <p:sp>
        <p:nvSpPr>
          <p:cNvPr id="4" name="Slide Number Placeholder 3"/>
          <p:cNvSpPr>
            <a:spLocks noGrp="1"/>
          </p:cNvSpPr>
          <p:nvPr>
            <p:ph type="sldNum" sz="quarter" idx="5"/>
          </p:nvPr>
        </p:nvSpPr>
        <p:spPr/>
        <p:txBody>
          <a:bodyPr/>
          <a:lstStyle/>
          <a:p>
            <a:fld id="{8BE187DB-4E9B-42A8-8A7A-C00A15F68996}" type="slidenum">
              <a:rPr lang="en-US" smtClean="0"/>
              <a:t>36</a:t>
            </a:fld>
            <a:endParaRPr lang="en-US"/>
          </a:p>
        </p:txBody>
      </p:sp>
    </p:spTree>
    <p:extLst>
      <p:ext uri="{BB962C8B-B14F-4D97-AF65-F5344CB8AC3E}">
        <p14:creationId xmlns:p14="http://schemas.microsoft.com/office/powerpoint/2010/main" val="35438444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Distribute Action Plan – Becoming Trauma Informed Handout to participants.  Allow about 10 -15 minutes for participants to work on the plan individually or in their local group.  After they have worked on their action plan, ask for volunteers to share what they wrote down.</a:t>
            </a:r>
          </a:p>
        </p:txBody>
      </p:sp>
      <p:sp>
        <p:nvSpPr>
          <p:cNvPr id="4" name="Slide Number Placeholder 3"/>
          <p:cNvSpPr>
            <a:spLocks noGrp="1"/>
          </p:cNvSpPr>
          <p:nvPr>
            <p:ph type="sldNum" sz="quarter" idx="5"/>
          </p:nvPr>
        </p:nvSpPr>
        <p:spPr/>
        <p:txBody>
          <a:bodyPr/>
          <a:lstStyle/>
          <a:p>
            <a:fld id="{8BE187DB-4E9B-42A8-8A7A-C00A15F68996}" type="slidenum">
              <a:rPr lang="en-US" smtClean="0"/>
              <a:t>40</a:t>
            </a:fld>
            <a:endParaRPr lang="en-US"/>
          </a:p>
        </p:txBody>
      </p:sp>
    </p:spTree>
    <p:extLst>
      <p:ext uri="{BB962C8B-B14F-4D97-AF65-F5344CB8AC3E}">
        <p14:creationId xmlns:p14="http://schemas.microsoft.com/office/powerpoint/2010/main" val="14795613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up questions from participants.</a:t>
            </a:r>
          </a:p>
        </p:txBody>
      </p:sp>
      <p:sp>
        <p:nvSpPr>
          <p:cNvPr id="4" name="Slide Number Placeholder 3"/>
          <p:cNvSpPr>
            <a:spLocks noGrp="1"/>
          </p:cNvSpPr>
          <p:nvPr>
            <p:ph type="sldNum" sz="quarter" idx="5"/>
          </p:nvPr>
        </p:nvSpPr>
        <p:spPr/>
        <p:txBody>
          <a:bodyPr/>
          <a:lstStyle/>
          <a:p>
            <a:fld id="{8BE187DB-4E9B-42A8-8A7A-C00A15F68996}" type="slidenum">
              <a:rPr lang="en-US" smtClean="0"/>
              <a:t>41</a:t>
            </a:fld>
            <a:endParaRPr lang="en-US"/>
          </a:p>
        </p:txBody>
      </p:sp>
    </p:spTree>
    <p:extLst>
      <p:ext uri="{BB962C8B-B14F-4D97-AF65-F5344CB8AC3E}">
        <p14:creationId xmlns:p14="http://schemas.microsoft.com/office/powerpoint/2010/main" val="3716221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dirty="0">
                <a:solidFill>
                  <a:srgbClr val="4A4A4A"/>
                </a:solidFill>
                <a:effectLst/>
                <a:latin typeface="Tahoma" panose="020B0604030504040204" pitchFamily="34" charset="0"/>
              </a:rPr>
              <a:t>Although many people who experience a traumatic event will go on with their lives without lasting negative effects, others will have difficulties and experience traumatic stress reactions.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solidFill>
                  <a:srgbClr val="4A4A4A"/>
                </a:solidFill>
                <a:effectLst/>
                <a:latin typeface="Tahoma" panose="020B0604030504040204" pitchFamily="34" charset="0"/>
              </a:rPr>
              <a:t>If there is a strong support system in place, little or no prior traumatic experiences, and if the individual has many resilient qualities, it may not affect his or her mental health.</a:t>
            </a:r>
            <a:endParaRPr lang="en-US" dirty="0"/>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8</a:t>
            </a:fld>
            <a:endParaRPr lang="en-US"/>
          </a:p>
        </p:txBody>
      </p:sp>
    </p:spTree>
    <p:extLst>
      <p:ext uri="{BB962C8B-B14F-4D97-AF65-F5344CB8AC3E}">
        <p14:creationId xmlns:p14="http://schemas.microsoft.com/office/powerpoint/2010/main" val="28964996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the participants for any other examples.</a:t>
            </a:r>
          </a:p>
        </p:txBody>
      </p:sp>
      <p:sp>
        <p:nvSpPr>
          <p:cNvPr id="4" name="Slide Number Placeholder 3"/>
          <p:cNvSpPr>
            <a:spLocks noGrp="1"/>
          </p:cNvSpPr>
          <p:nvPr>
            <p:ph type="sldNum" sz="quarter" idx="5"/>
          </p:nvPr>
        </p:nvSpPr>
        <p:spPr/>
        <p:txBody>
          <a:bodyPr/>
          <a:lstStyle/>
          <a:p>
            <a:fld id="{8BE187DB-4E9B-42A8-8A7A-C00A15F68996}" type="slidenum">
              <a:rPr lang="en-US" smtClean="0"/>
              <a:t>9</a:t>
            </a:fld>
            <a:endParaRPr lang="en-US"/>
          </a:p>
        </p:txBody>
      </p:sp>
    </p:spTree>
    <p:extLst>
      <p:ext uri="{BB962C8B-B14F-4D97-AF65-F5344CB8AC3E}">
        <p14:creationId xmlns:p14="http://schemas.microsoft.com/office/powerpoint/2010/main" val="478553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b="0" i="0" u="none" strike="noStrike" baseline="0" dirty="0">
              <a:solidFill>
                <a:srgbClr val="000000"/>
              </a:solidFill>
              <a:latin typeface="Gill Sans MT" panose="020B0502020104020203" pitchFamily="34" charset="0"/>
            </a:endParaRPr>
          </a:p>
          <a:p>
            <a:endParaRPr lang="en-US" sz="1800" b="0" i="0" u="none" strike="noStrike" baseline="0" dirty="0">
              <a:latin typeface="Gill Sans MT" panose="020B0502020104020203" pitchFamily="34" charset="0"/>
            </a:endParaRPr>
          </a:p>
          <a:p>
            <a:r>
              <a:rPr lang="en-US" sz="1800" b="1" i="0" u="none" strike="noStrike" baseline="0" dirty="0">
                <a:solidFill>
                  <a:srgbClr val="323299"/>
                </a:solidFill>
                <a:latin typeface="Gill Sans MT" panose="020B0502020104020203" pitchFamily="34" charset="0"/>
              </a:rPr>
              <a:t>Hyperarousal: </a:t>
            </a:r>
            <a:r>
              <a:rPr lang="en-US" sz="1800" b="0" i="0" u="none" strike="noStrike" baseline="0" dirty="0">
                <a:solidFill>
                  <a:srgbClr val="323299"/>
                </a:solidFill>
                <a:latin typeface="Gill Sans MT" panose="020B0502020104020203" pitchFamily="34" charset="0"/>
              </a:rPr>
              <a:t>This refers to the physiological (body) changes that occur in the brains and bodies of trauma in those who experience harm, which prepare them to respond to perceived danger. You might feel like you are constantly on the alert for danger, startle easily, and feel like you are “on” all the time. These physical </a:t>
            </a:r>
          </a:p>
          <a:p>
            <a:r>
              <a:rPr lang="en-US" sz="1800" b="0" i="0" u="none" strike="noStrike" baseline="0" dirty="0">
                <a:solidFill>
                  <a:srgbClr val="323299"/>
                </a:solidFill>
                <a:latin typeface="Gill Sans MT" panose="020B0502020104020203" pitchFamily="34" charset="0"/>
              </a:rPr>
              <a:t>responses can occur weeks, months or years after the event, when a person is reminded of the trauma. </a:t>
            </a:r>
          </a:p>
          <a:p>
            <a:r>
              <a:rPr lang="en-US" sz="1800" b="1" i="0" u="none" strike="noStrike" baseline="0" dirty="0">
                <a:solidFill>
                  <a:srgbClr val="323299"/>
                </a:solidFill>
                <a:latin typeface="Gill Sans MT" panose="020B0502020104020203" pitchFamily="34" charset="0"/>
              </a:rPr>
              <a:t>Intrusion or re-experiencing events: </a:t>
            </a:r>
            <a:r>
              <a:rPr lang="en-US" sz="1800" b="0" i="0" u="none" strike="noStrike" baseline="0" dirty="0">
                <a:solidFill>
                  <a:srgbClr val="323299"/>
                </a:solidFill>
                <a:latin typeface="Gill Sans MT" panose="020B0502020104020203" pitchFamily="34" charset="0"/>
              </a:rPr>
              <a:t>These symptoms refer to the experience of the trauma “intruding” upon your life after a traumatic event is over. This involves having memories of a dis-</a:t>
            </a:r>
            <a:r>
              <a:rPr lang="en-US" sz="1800" b="0" i="0" u="none" strike="noStrike" baseline="0" dirty="0" err="1">
                <a:solidFill>
                  <a:srgbClr val="323299"/>
                </a:solidFill>
                <a:latin typeface="Gill Sans MT" panose="020B0502020104020203" pitchFamily="34" charset="0"/>
              </a:rPr>
              <a:t>turbing</a:t>
            </a:r>
            <a:r>
              <a:rPr lang="en-US" sz="1800" b="0" i="0" u="none" strike="noStrike" baseline="0" dirty="0">
                <a:solidFill>
                  <a:srgbClr val="323299"/>
                </a:solidFill>
                <a:latin typeface="Gill Sans MT" panose="020B0502020104020203" pitchFamily="34" charset="0"/>
              </a:rPr>
              <a:t> event when you don’t want to or weren’t even thinking about it. This often makes people feel that they aren’t in control. </a:t>
            </a:r>
          </a:p>
          <a:p>
            <a:r>
              <a:rPr lang="en-US" sz="1800" b="1" i="0" u="none" strike="noStrike" baseline="0" dirty="0">
                <a:solidFill>
                  <a:srgbClr val="323299"/>
                </a:solidFill>
                <a:latin typeface="Gill Sans MT" panose="020B0502020104020203" pitchFamily="34" charset="0"/>
              </a:rPr>
              <a:t>Constriction or avoidance reactions: </a:t>
            </a:r>
            <a:r>
              <a:rPr lang="en-US" sz="1800" b="0" i="0" u="none" strike="noStrike" baseline="0" dirty="0">
                <a:solidFill>
                  <a:srgbClr val="323299"/>
                </a:solidFill>
                <a:latin typeface="Gill Sans MT" panose="020B0502020104020203" pitchFamily="34" charset="0"/>
              </a:rPr>
              <a:t>Often our brain responds to stress by trying to keep us safe through ignoring or avoiding anything related to the trauma. This can include “numbing” of feelings and thoughts connected with the traumatic situation. You might feel the urge to avoid all circumstances associated with the trauma and may withdraw from others as a way of seeking emotional safety. </a:t>
            </a:r>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10</a:t>
            </a:fld>
            <a:endParaRPr lang="en-US"/>
          </a:p>
        </p:txBody>
      </p:sp>
    </p:spTree>
    <p:extLst>
      <p:ext uri="{BB962C8B-B14F-4D97-AF65-F5344CB8AC3E}">
        <p14:creationId xmlns:p14="http://schemas.microsoft.com/office/powerpoint/2010/main" val="2178046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sz="800" b="0" i="0" u="none" strike="noStrike" baseline="0" dirty="0">
                <a:solidFill>
                  <a:srgbClr val="000000"/>
                </a:solidFill>
                <a:latin typeface="CIDFont+F5"/>
              </a:rPr>
              <a:t>When trauma occurs, the prefrontal cortex will frequently shut down leaving the more primitive portions</a:t>
            </a:r>
          </a:p>
          <a:p>
            <a:pPr algn="l"/>
            <a:r>
              <a:rPr lang="en-US" sz="800" b="0" i="0" u="none" strike="noStrike" baseline="0" dirty="0">
                <a:solidFill>
                  <a:srgbClr val="000000"/>
                </a:solidFill>
                <a:latin typeface="CIDFont+F5"/>
              </a:rPr>
              <a:t>of the brain to experience and record the event.</a:t>
            </a:r>
          </a:p>
          <a:p>
            <a:pPr algn="l"/>
            <a:r>
              <a:rPr lang="en-US" sz="800" b="0" i="0" u="none" strike="noStrike" baseline="0" dirty="0">
                <a:solidFill>
                  <a:srgbClr val="000000"/>
                </a:solidFill>
                <a:latin typeface="CIDFont+F5"/>
              </a:rPr>
              <a:t>The more primitive areas of the brain do a great job recording experiential and sensory information.</a:t>
            </a:r>
          </a:p>
          <a:p>
            <a:pPr algn="l"/>
            <a:r>
              <a:rPr lang="en-US" sz="800" b="0" i="0" u="none" strike="noStrike" baseline="0" dirty="0">
                <a:solidFill>
                  <a:srgbClr val="000000"/>
                </a:solidFill>
                <a:latin typeface="CIDFont+F5"/>
              </a:rPr>
              <a:t>It does not do so well with other types of memory.</a:t>
            </a:r>
          </a:p>
        </p:txBody>
      </p:sp>
      <p:sp>
        <p:nvSpPr>
          <p:cNvPr id="4" name="Slide Number Placeholder 3"/>
          <p:cNvSpPr>
            <a:spLocks noGrp="1"/>
          </p:cNvSpPr>
          <p:nvPr>
            <p:ph type="sldNum" sz="quarter" idx="5"/>
          </p:nvPr>
        </p:nvSpPr>
        <p:spPr/>
        <p:txBody>
          <a:bodyPr/>
          <a:lstStyle/>
          <a:p>
            <a:fld id="{8BE187DB-4E9B-42A8-8A7A-C00A15F68996}" type="slidenum">
              <a:rPr lang="en-US" smtClean="0"/>
              <a:t>11</a:t>
            </a:fld>
            <a:endParaRPr lang="en-US"/>
          </a:p>
        </p:txBody>
      </p:sp>
    </p:spTree>
    <p:extLst>
      <p:ext uri="{BB962C8B-B14F-4D97-AF65-F5344CB8AC3E}">
        <p14:creationId xmlns:p14="http://schemas.microsoft.com/office/powerpoint/2010/main" val="23756006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12</a:t>
            </a:fld>
            <a:endParaRPr lang="en-US"/>
          </a:p>
        </p:txBody>
      </p:sp>
    </p:spTree>
    <p:extLst>
      <p:ext uri="{BB962C8B-B14F-4D97-AF65-F5344CB8AC3E}">
        <p14:creationId xmlns:p14="http://schemas.microsoft.com/office/powerpoint/2010/main" val="1405525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US" b="0" i="0" dirty="0">
                <a:effectLst/>
                <a:latin typeface="adobe-garamond-pro"/>
              </a:rPr>
              <a:t>The most well-known responses to trauma are the fight, flight, or freeze responses. However, there is a fourth possible response, the fawn response. Flight includes running or fleeing the situation, fight is to become aggressive, and freeze is to literally become incapable of moving or making a choice. The fawn response involves immediately moving to try to please a person to avoid any conflict. </a:t>
            </a:r>
          </a:p>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13</a:t>
            </a:fld>
            <a:endParaRPr lang="en-US"/>
          </a:p>
        </p:txBody>
      </p:sp>
    </p:spTree>
    <p:extLst>
      <p:ext uri="{BB962C8B-B14F-4D97-AF65-F5344CB8AC3E}">
        <p14:creationId xmlns:p14="http://schemas.microsoft.com/office/powerpoint/2010/main" val="4064590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BE187DB-4E9B-42A8-8A7A-C00A15F68996}" type="slidenum">
              <a:rPr lang="en-US" smtClean="0"/>
              <a:t>15</a:t>
            </a:fld>
            <a:endParaRPr lang="en-US"/>
          </a:p>
        </p:txBody>
      </p:sp>
    </p:spTree>
    <p:extLst>
      <p:ext uri="{BB962C8B-B14F-4D97-AF65-F5344CB8AC3E}">
        <p14:creationId xmlns:p14="http://schemas.microsoft.com/office/powerpoint/2010/main" val="18898139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dirty="0"/>
              <a:t>Click to edit Master title style</a:t>
            </a:r>
          </a:p>
        </p:txBody>
      </p:sp>
      <p:sp>
        <p:nvSpPr>
          <p:cNvPr id="4" name="Date Placeholder 3"/>
          <p:cNvSpPr>
            <a:spLocks noGrp="1"/>
          </p:cNvSpPr>
          <p:nvPr>
            <p:ph type="dt" sz="half" idx="10"/>
          </p:nvPr>
        </p:nvSpPr>
        <p:spPr/>
        <p:txBody>
          <a:bodyPr/>
          <a:lstStyle/>
          <a:p>
            <a:fld id="{49E8F1E7-1040-4AFD-9906-0752DE0FF22D}"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
        <p:nvSpPr>
          <p:cNvPr id="8" name="TextBox 7">
            <a:extLst>
              <a:ext uri="{FF2B5EF4-FFF2-40B4-BE49-F238E27FC236}">
                <a16:creationId xmlns:a16="http://schemas.microsoft.com/office/drawing/2014/main" id="{354C3932-E066-4E64-8F80-3E2743C1C75E}"/>
              </a:ext>
            </a:extLst>
          </p:cNvPr>
          <p:cNvSpPr txBox="1"/>
          <p:nvPr userDrawn="1"/>
        </p:nvSpPr>
        <p:spPr>
          <a:xfrm>
            <a:off x="838200" y="5458638"/>
            <a:ext cx="10682287" cy="553998"/>
          </a:xfrm>
          <a:prstGeom prst="rect">
            <a:avLst/>
          </a:prstGeom>
          <a:noFill/>
        </p:spPr>
        <p:txBody>
          <a:bodyPr wrap="square">
            <a:spAutoFit/>
          </a:bodyPr>
          <a:lstStyle/>
          <a:p>
            <a:pPr marL="0" marR="0">
              <a:spcBef>
                <a:spcPts val="0"/>
              </a:spcBef>
              <a:spcAft>
                <a:spcPts val="0"/>
              </a:spcAft>
            </a:pPr>
            <a:r>
              <a:rPr lang="en-US" sz="1000" baseline="0" dirty="0">
                <a:effectLst/>
                <a:latin typeface="Arial" panose="020B0604020202020204" pitchFamily="34" charset="0"/>
                <a:ea typeface="Times New Roman" panose="02020603050405020304" pitchFamily="18" charset="0"/>
              </a:rPr>
              <a:t>This project was supported by Grant No. 2019-WE-AX-0009 awarded by the Office on Violence Against Women, U.S. Department of Justice.  The opinions, findings, conclusions, and recommendations expressed in this publication/program/exhibition are those of the author(s) and do not necessarily reflect the views of the Department of Justice, Office on Violence Against Women.</a:t>
            </a:r>
            <a:endParaRPr lang="en-US" sz="1000" baseline="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50097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5459126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9E8F1E7-1040-4AFD-9906-0752DE0FF22D}"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868375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2524661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1782052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771921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8D60AF-C9C1-4A49-91CF-76292BD0958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BA9D1BF-CE9A-4F99-8B43-75B60DAC0775}"/>
              </a:ext>
            </a:extLst>
          </p:cNvPr>
          <p:cNvSpPr>
            <a:spLocks noGrp="1"/>
          </p:cNvSpPr>
          <p:nvPr>
            <p:ph type="dt" sz="half" idx="10"/>
          </p:nvPr>
        </p:nvSpPr>
        <p:spPr/>
        <p:txBody>
          <a:bodyPr/>
          <a:lstStyle/>
          <a:p>
            <a:fld id="{49E8F1E7-1040-4AFD-9906-0752DE0FF22D}" type="datetimeFigureOut">
              <a:rPr lang="en-US" smtClean="0"/>
              <a:t>2/15/2022</a:t>
            </a:fld>
            <a:endParaRPr lang="en-US"/>
          </a:p>
        </p:txBody>
      </p:sp>
      <p:sp>
        <p:nvSpPr>
          <p:cNvPr id="4" name="Footer Placeholder 3">
            <a:extLst>
              <a:ext uri="{FF2B5EF4-FFF2-40B4-BE49-F238E27FC236}">
                <a16:creationId xmlns:a16="http://schemas.microsoft.com/office/drawing/2014/main" id="{7A9422B2-5DC6-4BEF-A758-33DB5E08991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56F4C9E3-8C9C-4E29-8A38-E3439713E7B1}"/>
              </a:ext>
            </a:extLst>
          </p:cNvPr>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3147984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14F7DD-DEED-47E6-ABDA-F485179088C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8B6E9D3-9BDF-4631-B742-F59B8E0512C8}"/>
              </a:ext>
            </a:extLst>
          </p:cNvPr>
          <p:cNvSpPr>
            <a:spLocks noGrp="1"/>
          </p:cNvSpPr>
          <p:nvPr>
            <p:ph type="dt" sz="half" idx="10"/>
          </p:nvPr>
        </p:nvSpPr>
        <p:spPr/>
        <p:txBody>
          <a:bodyPr/>
          <a:lstStyle/>
          <a:p>
            <a:fld id="{49E8F1E7-1040-4AFD-9906-0752DE0FF22D}" type="datetimeFigureOut">
              <a:rPr lang="en-US" smtClean="0"/>
              <a:t>2/15/2022</a:t>
            </a:fld>
            <a:endParaRPr lang="en-US"/>
          </a:p>
        </p:txBody>
      </p:sp>
      <p:sp>
        <p:nvSpPr>
          <p:cNvPr id="4" name="Footer Placeholder 3">
            <a:extLst>
              <a:ext uri="{FF2B5EF4-FFF2-40B4-BE49-F238E27FC236}">
                <a16:creationId xmlns:a16="http://schemas.microsoft.com/office/drawing/2014/main" id="{3F4B5EBB-1BE0-4033-AABB-D1B11B908FF5}"/>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8EBFF54D-FC63-4397-BFA8-3B59BA1E4348}"/>
              </a:ext>
            </a:extLst>
          </p:cNvPr>
          <p:cNvSpPr>
            <a:spLocks noGrp="1"/>
          </p:cNvSpPr>
          <p:nvPr>
            <p:ph type="sldNum" sz="quarter" idx="12"/>
          </p:nvPr>
        </p:nvSpPr>
        <p:spPr/>
        <p:txBody>
          <a:bodyPr/>
          <a:lstStyle/>
          <a:p>
            <a:fld id="{907EE2FE-E20A-4FB2-A552-E007F7439DCA}" type="slidenum">
              <a:rPr lang="en-US" smtClean="0"/>
              <a:t>‹#›</a:t>
            </a:fld>
            <a:endParaRPr lang="en-US" dirty="0"/>
          </a:p>
        </p:txBody>
      </p:sp>
    </p:spTree>
    <p:extLst>
      <p:ext uri="{BB962C8B-B14F-4D97-AF65-F5344CB8AC3E}">
        <p14:creationId xmlns:p14="http://schemas.microsoft.com/office/powerpoint/2010/main" val="4099631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E8F1E7-1040-4AFD-9906-0752DE0FF22D}"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1395557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9E8F1E7-1040-4AFD-9906-0752DE0FF22D}" type="datetimeFigureOut">
              <a:rPr lang="en-US" smtClean="0"/>
              <a:t>2/15/2022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2042158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9E8F1E7-1040-4AFD-9906-0752DE0FF22D}" type="datetimeFigureOut">
              <a:rPr lang="en-US" smtClean="0"/>
              <a:t>2/15/2022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8303922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9E8F1E7-1040-4AFD-9906-0752DE0FF22D}" type="datetimeFigureOut">
              <a:rPr lang="en-US" smtClean="0"/>
              <a:t>2/15/2022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19359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9E8F1E7-1040-4AFD-9906-0752DE0FF22D}" type="datetimeFigureOut">
              <a:rPr lang="en-US" smtClean="0"/>
              <a:t>2/15/2022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847275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E8F1E7-1040-4AFD-9906-0752DE0FF22D}" type="datetimeFigureOut">
              <a:rPr lang="en-US" smtClean="0"/>
              <a:t>2/15/2022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07EE2FE-E20A-4FB2-A552-E007F7439DCA}" type="slidenum">
              <a:rPr lang="en-US" smtClean="0"/>
              <a:t>‹#›</a:t>
            </a:fld>
            <a:endParaRPr lang="en-US"/>
          </a:p>
        </p:txBody>
      </p:sp>
    </p:spTree>
    <p:extLst>
      <p:ext uri="{BB962C8B-B14F-4D97-AF65-F5344CB8AC3E}">
        <p14:creationId xmlns:p14="http://schemas.microsoft.com/office/powerpoint/2010/main" val="3350851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9372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E8F1E7-1040-4AFD-9906-0752DE0FF22D}" type="datetimeFigureOut">
              <a:rPr lang="en-US" smtClean="0"/>
              <a:t>2/15/2022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EE2FE-E20A-4FB2-A552-E007F7439DCA}" type="slidenum">
              <a:rPr lang="en-US" smtClean="0"/>
              <a:t>‹#›</a:t>
            </a:fld>
            <a:endParaRPr lang="en-US" dirty="0"/>
          </a:p>
        </p:txBody>
      </p:sp>
      <p:pic>
        <p:nvPicPr>
          <p:cNvPr id="9" name="Picture 8" descr="A picture containing icon&#10;&#10;Description automatically generated">
            <a:extLst>
              <a:ext uri="{FF2B5EF4-FFF2-40B4-BE49-F238E27FC236}">
                <a16:creationId xmlns:a16="http://schemas.microsoft.com/office/drawing/2014/main" id="{9014180F-5A4F-462E-9440-9F37830DC82C}"/>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331327" y="182562"/>
            <a:ext cx="1690688" cy="1690688"/>
          </a:xfrm>
          <a:prstGeom prst="rect">
            <a:avLst/>
          </a:prstGeom>
        </p:spPr>
      </p:pic>
    </p:spTree>
    <p:extLst>
      <p:ext uri="{BB962C8B-B14F-4D97-AF65-F5344CB8AC3E}">
        <p14:creationId xmlns:p14="http://schemas.microsoft.com/office/powerpoint/2010/main" val="1069100163"/>
      </p:ext>
    </p:extLst>
  </p:cSld>
  <p:clrMap bg1="lt1" tx1="dk1" bg2="lt2" tx2="dk2" accent1="accent1" accent2="accent2" accent3="accent3" accent4="accent4" accent5="accent5" accent6="accent6" hlink="hlink" folHlink="folHlink"/>
  <p:sldLayoutIdLst>
    <p:sldLayoutId id="2147483674" r:id="rId1"/>
    <p:sldLayoutId id="2147483685" r:id="rId2"/>
    <p:sldLayoutId id="2147483686"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60"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vimeo.com/126501517"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18.jpeg"/><Relationship Id="rId4" Type="http://schemas.openxmlformats.org/officeDocument/2006/relationships/image" Target="../media/image17.jpeg"/></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hyperlink" Target="https://www.traumainformedcare.chcs.org/what-is-trauma/#:~:text=Trauma%20is%20a%20pervasive%20problem,%2For%20spiritual%20well%2Dbeing" TargetMode="External"/><Relationship Id="rId2" Type="http://schemas.openxmlformats.org/officeDocument/2006/relationships/hyperlink" Target="https://www.samhsa.gov/trauma-violence" TargetMode="Externa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hyperlink" Target="https://vimeo.com/249563924"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6"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550746-9AE4-4F49-A949-65EAC75A5645}"/>
              </a:ext>
            </a:extLst>
          </p:cNvPr>
          <p:cNvSpPr>
            <a:spLocks noGrp="1"/>
          </p:cNvSpPr>
          <p:nvPr>
            <p:ph type="ctrTitle"/>
          </p:nvPr>
        </p:nvSpPr>
        <p:spPr>
          <a:xfrm>
            <a:off x="1028700" y="1967266"/>
            <a:ext cx="2628900" cy="2547257"/>
          </a:xfrm>
          <a:noFill/>
        </p:spPr>
        <p:txBody>
          <a:bodyPr vert="horz" lIns="91440" tIns="45720" rIns="91440" bIns="45720" rtlCol="0" anchor="ctr">
            <a:normAutofit/>
          </a:bodyPr>
          <a:lstStyle/>
          <a:p>
            <a:r>
              <a:rPr lang="en-US" sz="2500" kern="1200" dirty="0">
                <a:solidFill>
                  <a:srgbClr val="FFFFFF"/>
                </a:solidFill>
                <a:latin typeface="+mj-lt"/>
                <a:ea typeface="+mj-ea"/>
                <a:cs typeface="+mj-cs"/>
              </a:rPr>
              <a:t>Working with People Who Experience Domestic Violence:  Trauma Informed Response</a:t>
            </a:r>
          </a:p>
        </p:txBody>
      </p:sp>
      <p:pic>
        <p:nvPicPr>
          <p:cNvPr id="5122" name="Picture 2" descr="GoodTherapy | Trauma">
            <a:extLst>
              <a:ext uri="{FF2B5EF4-FFF2-40B4-BE49-F238E27FC236}">
                <a16:creationId xmlns:a16="http://schemas.microsoft.com/office/drawing/2014/main" id="{C4AC459D-9F75-4749-B3BB-936C9E473A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23" r="2" b="19150"/>
          <a:stretch/>
        </p:blipFill>
        <p:spPr bwMode="auto">
          <a:xfrm>
            <a:off x="4777316" y="1603522"/>
            <a:ext cx="6780700" cy="36486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67854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66F20-6ADC-4B0F-8966-3E1D6D99020B}"/>
              </a:ext>
            </a:extLst>
          </p:cNvPr>
          <p:cNvSpPr>
            <a:spLocks noGrp="1"/>
          </p:cNvSpPr>
          <p:nvPr>
            <p:ph type="title"/>
          </p:nvPr>
        </p:nvSpPr>
        <p:spPr>
          <a:xfrm>
            <a:off x="838200" y="365125"/>
            <a:ext cx="9372600" cy="2416175"/>
          </a:xfrm>
        </p:spPr>
        <p:txBody>
          <a:bodyPr>
            <a:noAutofit/>
          </a:bodyPr>
          <a:lstStyle/>
          <a:p>
            <a:r>
              <a:rPr lang="en-US" b="0" i="0" u="none" strike="noStrike" baseline="0" dirty="0">
                <a:latin typeface="Tahoma" panose="020B0604030504040204" pitchFamily="34" charset="0"/>
                <a:ea typeface="Tahoma" panose="020B0604030504040204" pitchFamily="34" charset="0"/>
                <a:cs typeface="Tahoma" panose="020B0604030504040204" pitchFamily="34" charset="0"/>
              </a:rPr>
              <a:t>There are three common “clusters” of the body and brain’s response to trauma:</a:t>
            </a:r>
            <a:endParaRPr lang="en-US" dirty="0">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a:extLst>
              <a:ext uri="{FF2B5EF4-FFF2-40B4-BE49-F238E27FC236}">
                <a16:creationId xmlns:a16="http://schemas.microsoft.com/office/drawing/2014/main" id="{5F8EF574-AE7A-441E-B13C-C5CC9BF2C88A}"/>
              </a:ext>
            </a:extLst>
          </p:cNvPr>
          <p:cNvSpPr>
            <a:spLocks noGrp="1"/>
          </p:cNvSpPr>
          <p:nvPr>
            <p:ph idx="1"/>
          </p:nvPr>
        </p:nvSpPr>
        <p:spPr>
          <a:xfrm>
            <a:off x="838200" y="3086099"/>
            <a:ext cx="10515600" cy="3090863"/>
          </a:xfrm>
        </p:spPr>
        <p:txBody>
          <a:bodyPr>
            <a:normAutofit/>
          </a:bodyPr>
          <a:lstStyle/>
          <a:p>
            <a:r>
              <a:rPr lang="en-US" sz="4400" dirty="0">
                <a:latin typeface="Tahoma" panose="020B0604030504040204" pitchFamily="34" charset="0"/>
                <a:ea typeface="Tahoma" panose="020B0604030504040204" pitchFamily="34" charset="0"/>
                <a:cs typeface="Tahoma" panose="020B0604030504040204" pitchFamily="34" charset="0"/>
              </a:rPr>
              <a:t>Hyperarousal</a:t>
            </a:r>
          </a:p>
          <a:p>
            <a:r>
              <a:rPr lang="en-US" sz="4400" dirty="0">
                <a:latin typeface="Tahoma" panose="020B0604030504040204" pitchFamily="34" charset="0"/>
                <a:ea typeface="Tahoma" panose="020B0604030504040204" pitchFamily="34" charset="0"/>
                <a:cs typeface="Tahoma" panose="020B0604030504040204" pitchFamily="34" charset="0"/>
              </a:rPr>
              <a:t>Intrusion or re-experiencing events</a:t>
            </a:r>
          </a:p>
          <a:p>
            <a:r>
              <a:rPr lang="en-US" sz="4400" dirty="0">
                <a:latin typeface="Tahoma" panose="020B0604030504040204" pitchFamily="34" charset="0"/>
                <a:ea typeface="Tahoma" panose="020B0604030504040204" pitchFamily="34" charset="0"/>
                <a:cs typeface="Tahoma" panose="020B0604030504040204" pitchFamily="34" charset="0"/>
              </a:rPr>
              <a:t>Constriction or avoidance reactions</a:t>
            </a:r>
          </a:p>
        </p:txBody>
      </p:sp>
    </p:spTree>
    <p:extLst>
      <p:ext uri="{BB962C8B-B14F-4D97-AF65-F5344CB8AC3E}">
        <p14:creationId xmlns:p14="http://schemas.microsoft.com/office/powerpoint/2010/main" val="3097875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2050" name="Picture 2" descr="Trauma to the brain – The limbic system - Pivotal Education">
            <a:extLst>
              <a:ext uri="{FF2B5EF4-FFF2-40B4-BE49-F238E27FC236}">
                <a16:creationId xmlns:a16="http://schemas.microsoft.com/office/drawing/2014/main" id="{58CBB6CF-23F0-4C4D-B6BE-D8694E159A3C}"/>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t="8944" r="-2" b="15846"/>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68669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2B4C1-2E0F-4A2A-9E7A-E66FB04398AB}"/>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Amygdala</a:t>
            </a:r>
          </a:p>
        </p:txBody>
      </p:sp>
      <p:sp>
        <p:nvSpPr>
          <p:cNvPr id="3" name="Content Placeholder 2">
            <a:extLst>
              <a:ext uri="{FF2B5EF4-FFF2-40B4-BE49-F238E27FC236}">
                <a16:creationId xmlns:a16="http://schemas.microsoft.com/office/drawing/2014/main" id="{D8AB6388-6EDC-4699-BEF7-B5B6B7FFFF38}"/>
              </a:ext>
            </a:extLst>
          </p:cNvPr>
          <p:cNvSpPr>
            <a:spLocks noGrp="1"/>
          </p:cNvSpPr>
          <p:nvPr>
            <p:ph idx="1"/>
          </p:nvPr>
        </p:nvSpPr>
        <p:spPr>
          <a:xfrm>
            <a:off x="4476750" y="1458913"/>
            <a:ext cx="6496050" cy="5033962"/>
          </a:xfrm>
        </p:spPr>
        <p:txBody>
          <a:bodyPr>
            <a:normAutofit fontScale="92500"/>
          </a:bodyPr>
          <a:lstStyle/>
          <a:p>
            <a:r>
              <a:rPr lang="en-US" sz="3600" dirty="0">
                <a:solidFill>
                  <a:srgbClr val="3A3A3A"/>
                </a:solidFill>
                <a:latin typeface="Tahoma" panose="020B0604030504040204" pitchFamily="34" charset="0"/>
                <a:ea typeface="Tahoma" panose="020B0604030504040204" pitchFamily="34" charset="0"/>
                <a:cs typeface="Tahoma" panose="020B0604030504040204" pitchFamily="34" charset="0"/>
              </a:rPr>
              <a:t>E</a:t>
            </a:r>
            <a:r>
              <a:rPr lang="en-US" sz="3600" b="0" i="0" dirty="0">
                <a:solidFill>
                  <a:srgbClr val="3A3A3A"/>
                </a:solidFill>
                <a:effectLst/>
                <a:latin typeface="Tahoma" panose="020B0604030504040204" pitchFamily="34" charset="0"/>
                <a:ea typeface="Tahoma" panose="020B0604030504040204" pitchFamily="34" charset="0"/>
                <a:cs typeface="Tahoma" panose="020B0604030504040204" pitchFamily="34" charset="0"/>
              </a:rPr>
              <a:t>motional response center of the brain that helps people perceive and control their emotions  </a:t>
            </a:r>
          </a:p>
          <a:p>
            <a:r>
              <a:rPr lang="en-US" sz="3600" b="0" i="0" dirty="0">
                <a:solidFill>
                  <a:srgbClr val="3A3A3A"/>
                </a:solidFill>
                <a:effectLst/>
                <a:latin typeface="Tahoma" panose="020B0604030504040204" pitchFamily="34" charset="0"/>
                <a:ea typeface="Tahoma" panose="020B0604030504040204" pitchFamily="34" charset="0"/>
                <a:cs typeface="Tahoma" panose="020B0604030504040204" pitchFamily="34" charset="0"/>
              </a:rPr>
              <a:t>Plays a role in emotional memories and fear response. </a:t>
            </a:r>
          </a:p>
          <a:p>
            <a:r>
              <a:rPr lang="en-US" sz="3600" b="0" i="0" dirty="0">
                <a:solidFill>
                  <a:srgbClr val="3A3A3A"/>
                </a:solidFill>
                <a:effectLst/>
                <a:latin typeface="Tahoma" panose="020B0604030504040204" pitchFamily="34" charset="0"/>
                <a:ea typeface="Tahoma" panose="020B0604030504040204" pitchFamily="34" charset="0"/>
                <a:cs typeface="Tahoma" panose="020B0604030504040204" pitchFamily="34" charset="0"/>
              </a:rPr>
              <a:t>When someone experiences a traumatic event, their amygdala often becomes more active than it normally would. </a:t>
            </a:r>
            <a:endParaRPr lang="en-US" sz="3600" dirty="0">
              <a:latin typeface="Tahoma" panose="020B0604030504040204" pitchFamily="34" charset="0"/>
              <a:ea typeface="Tahoma" panose="020B0604030504040204" pitchFamily="34" charset="0"/>
              <a:cs typeface="Tahoma" panose="020B0604030504040204" pitchFamily="34" charset="0"/>
            </a:endParaRPr>
          </a:p>
        </p:txBody>
      </p:sp>
      <p:pic>
        <p:nvPicPr>
          <p:cNvPr id="7172" name="Picture 4" descr="Amygdala">
            <a:extLst>
              <a:ext uri="{FF2B5EF4-FFF2-40B4-BE49-F238E27FC236}">
                <a16:creationId xmlns:a16="http://schemas.microsoft.com/office/drawing/2014/main" id="{67045143-C167-4FBF-963F-0D4574E552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786" y="2080605"/>
            <a:ext cx="4055314" cy="3177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82338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woman in fighting pose - Clipart World">
            <a:extLst>
              <a:ext uri="{FF2B5EF4-FFF2-40B4-BE49-F238E27FC236}">
                <a16:creationId xmlns:a16="http://schemas.microsoft.com/office/drawing/2014/main" id="{CAE98867-7C60-47F4-B014-BF5B0D0E95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47397" y="667785"/>
            <a:ext cx="2143125" cy="2962225"/>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People Running Away Scared Stock Illustrations – 225 People Running Away  Scared Stock Illustrations, Vectors &amp; Clipart - Dreamstime">
            <a:extLst>
              <a:ext uri="{FF2B5EF4-FFF2-40B4-BE49-F238E27FC236}">
                <a16:creationId xmlns:a16="http://schemas.microsoft.com/office/drawing/2014/main" id="{9B8ABD0F-BCAF-4293-B285-FBA942881E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3821" y="778073"/>
            <a:ext cx="2505075" cy="2505075"/>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Short Haired Girl In Blue Skirt Freezing Showing Scared Expression On Her  Face Vector Illustration. Kid Character Standing With Fear Feeling Royalty  Free Cliparts, Vectors, And Stock Illustration. Image 146333246.">
            <a:extLst>
              <a:ext uri="{FF2B5EF4-FFF2-40B4-BE49-F238E27FC236}">
                <a16:creationId xmlns:a16="http://schemas.microsoft.com/office/drawing/2014/main" id="{39FD9FEB-5F0C-4E40-9584-E29001C13E8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52636" y="3493605"/>
            <a:ext cx="2796209" cy="2796209"/>
          </a:xfrm>
          <a:prstGeom prst="rect">
            <a:avLst/>
          </a:prstGeom>
          <a:noFill/>
          <a:extLst>
            <a:ext uri="{909E8E84-426E-40DD-AFC4-6F175D3DCCD1}">
              <a14:hiddenFill xmlns:a14="http://schemas.microsoft.com/office/drawing/2010/main">
                <a:solidFill>
                  <a:srgbClr val="FFFFFF"/>
                </a:solidFill>
              </a14:hiddenFill>
            </a:ext>
          </a:extLst>
        </p:spPr>
      </p:pic>
      <p:pic>
        <p:nvPicPr>
          <p:cNvPr id="8204" name="Picture 12" descr="cartoon yess - Clip Art Library">
            <a:extLst>
              <a:ext uri="{FF2B5EF4-FFF2-40B4-BE49-F238E27FC236}">
                <a16:creationId xmlns:a16="http://schemas.microsoft.com/office/drawing/2014/main" id="{8BAC1459-700E-4583-A715-47855948FF7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24763" y="3537652"/>
            <a:ext cx="2166937" cy="296825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99CBD17-B393-40A1-9707-EE07089DF864}"/>
              </a:ext>
            </a:extLst>
          </p:cNvPr>
          <p:cNvSpPr txBox="1"/>
          <p:nvPr/>
        </p:nvSpPr>
        <p:spPr>
          <a:xfrm>
            <a:off x="297137" y="313842"/>
            <a:ext cx="2143125" cy="707886"/>
          </a:xfrm>
          <a:prstGeom prst="rect">
            <a:avLst/>
          </a:prstGeom>
          <a:noFill/>
        </p:spPr>
        <p:txBody>
          <a:bodyPr wrap="square" rtlCol="0">
            <a:spAutoFit/>
          </a:bodyPr>
          <a:lstStyle/>
          <a:p>
            <a:r>
              <a:rPr lang="en-US" sz="4000" b="1" dirty="0">
                <a:latin typeface="Tahoma" panose="020B0604030504040204" pitchFamily="34" charset="0"/>
                <a:ea typeface="Tahoma" panose="020B0604030504040204" pitchFamily="34" charset="0"/>
                <a:cs typeface="Tahoma" panose="020B0604030504040204" pitchFamily="34" charset="0"/>
              </a:rPr>
              <a:t>Fight</a:t>
            </a:r>
          </a:p>
        </p:txBody>
      </p:sp>
      <p:sp>
        <p:nvSpPr>
          <p:cNvPr id="5" name="TextBox 4">
            <a:extLst>
              <a:ext uri="{FF2B5EF4-FFF2-40B4-BE49-F238E27FC236}">
                <a16:creationId xmlns:a16="http://schemas.microsoft.com/office/drawing/2014/main" id="{1350F81C-B34F-465A-8E18-E5827E2776B8}"/>
              </a:ext>
            </a:extLst>
          </p:cNvPr>
          <p:cNvSpPr txBox="1"/>
          <p:nvPr/>
        </p:nvSpPr>
        <p:spPr>
          <a:xfrm>
            <a:off x="5290930" y="383415"/>
            <a:ext cx="3597966" cy="769441"/>
          </a:xfrm>
          <a:prstGeom prst="rect">
            <a:avLst/>
          </a:prstGeom>
          <a:noFill/>
        </p:spPr>
        <p:txBody>
          <a:bodyPr wrap="square" rtlCol="0">
            <a:spAutoFit/>
          </a:bodyPr>
          <a:lstStyle/>
          <a:p>
            <a:r>
              <a:rPr lang="en-US" sz="4400" b="1" dirty="0">
                <a:latin typeface="Tahoma" panose="020B0604030504040204" pitchFamily="34" charset="0"/>
                <a:ea typeface="Tahoma" panose="020B0604030504040204" pitchFamily="34" charset="0"/>
                <a:cs typeface="Tahoma" panose="020B0604030504040204" pitchFamily="34" charset="0"/>
              </a:rPr>
              <a:t>Flight</a:t>
            </a:r>
          </a:p>
        </p:txBody>
      </p:sp>
      <p:sp>
        <p:nvSpPr>
          <p:cNvPr id="6" name="TextBox 5">
            <a:extLst>
              <a:ext uri="{FF2B5EF4-FFF2-40B4-BE49-F238E27FC236}">
                <a16:creationId xmlns:a16="http://schemas.microsoft.com/office/drawing/2014/main" id="{6A912EDA-8D7F-458B-A2C9-DAEDD117696F}"/>
              </a:ext>
            </a:extLst>
          </p:cNvPr>
          <p:cNvSpPr txBox="1"/>
          <p:nvPr/>
        </p:nvSpPr>
        <p:spPr>
          <a:xfrm>
            <a:off x="297137" y="3769836"/>
            <a:ext cx="2796209" cy="769441"/>
          </a:xfrm>
          <a:prstGeom prst="rect">
            <a:avLst/>
          </a:prstGeom>
          <a:noFill/>
        </p:spPr>
        <p:txBody>
          <a:bodyPr wrap="square" rtlCol="0">
            <a:spAutoFit/>
          </a:bodyPr>
          <a:lstStyle/>
          <a:p>
            <a:r>
              <a:rPr lang="en-US" sz="4400" b="1" dirty="0">
                <a:latin typeface="Tahoma" panose="020B0604030504040204" pitchFamily="34" charset="0"/>
                <a:ea typeface="Tahoma" panose="020B0604030504040204" pitchFamily="34" charset="0"/>
                <a:cs typeface="Tahoma" panose="020B0604030504040204" pitchFamily="34" charset="0"/>
              </a:rPr>
              <a:t>Freeze</a:t>
            </a:r>
          </a:p>
        </p:txBody>
      </p:sp>
      <p:sp>
        <p:nvSpPr>
          <p:cNvPr id="7" name="TextBox 6">
            <a:extLst>
              <a:ext uri="{FF2B5EF4-FFF2-40B4-BE49-F238E27FC236}">
                <a16:creationId xmlns:a16="http://schemas.microsoft.com/office/drawing/2014/main" id="{D210571A-27C2-49AA-9094-1D537C6BFB81}"/>
              </a:ext>
            </a:extLst>
          </p:cNvPr>
          <p:cNvSpPr txBox="1"/>
          <p:nvPr/>
        </p:nvSpPr>
        <p:spPr>
          <a:xfrm>
            <a:off x="5570885" y="3493605"/>
            <a:ext cx="2869096" cy="769441"/>
          </a:xfrm>
          <a:prstGeom prst="rect">
            <a:avLst/>
          </a:prstGeom>
          <a:noFill/>
        </p:spPr>
        <p:txBody>
          <a:bodyPr wrap="square" rtlCol="0">
            <a:spAutoFit/>
          </a:bodyPr>
          <a:lstStyle/>
          <a:p>
            <a:r>
              <a:rPr lang="en-US" sz="4400" b="1" dirty="0">
                <a:latin typeface="Tahoma" panose="020B0604030504040204" pitchFamily="34" charset="0"/>
                <a:ea typeface="Tahoma" panose="020B0604030504040204" pitchFamily="34" charset="0"/>
                <a:cs typeface="Tahoma" panose="020B0604030504040204" pitchFamily="34" charset="0"/>
              </a:rPr>
              <a:t>Fawn</a:t>
            </a:r>
          </a:p>
        </p:txBody>
      </p:sp>
    </p:spTree>
    <p:extLst>
      <p:ext uri="{BB962C8B-B14F-4D97-AF65-F5344CB8AC3E}">
        <p14:creationId xmlns:p14="http://schemas.microsoft.com/office/powerpoint/2010/main" val="35394738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4" name="Rectangle 73">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4D34FF7-0527-4322-AD3A-0CE4693575C6}"/>
              </a:ext>
            </a:extLst>
          </p:cNvPr>
          <p:cNvSpPr>
            <a:spLocks noGrp="1"/>
          </p:cNvSpPr>
          <p:nvPr>
            <p:ph type="title"/>
          </p:nvPr>
        </p:nvSpPr>
        <p:spPr>
          <a:xfrm>
            <a:off x="572493" y="238539"/>
            <a:ext cx="11018520" cy="1434415"/>
          </a:xfrm>
        </p:spPr>
        <p:txBody>
          <a:bodyPr anchor="b">
            <a:normAutofit/>
          </a:bodyPr>
          <a:lstStyle/>
          <a:p>
            <a:r>
              <a:rPr lang="en-US" sz="5400" dirty="0" err="1"/>
              <a:t>Hipppocampus</a:t>
            </a:r>
            <a:endParaRPr lang="en-US" sz="5400" dirty="0"/>
          </a:p>
        </p:txBody>
      </p:sp>
      <p:sp>
        <p:nvSpPr>
          <p:cNvPr id="7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E2B3B7A-E89E-4DAF-AA6B-3E5892B9298D}"/>
              </a:ext>
            </a:extLst>
          </p:cNvPr>
          <p:cNvSpPr>
            <a:spLocks noGrp="1"/>
          </p:cNvSpPr>
          <p:nvPr>
            <p:ph idx="1"/>
          </p:nvPr>
        </p:nvSpPr>
        <p:spPr>
          <a:xfrm>
            <a:off x="572493" y="2071316"/>
            <a:ext cx="6713552" cy="4119172"/>
          </a:xfrm>
        </p:spPr>
        <p:txBody>
          <a:bodyPr anchor="t">
            <a:normAutofit/>
          </a:bodyPr>
          <a:lstStyle/>
          <a:p>
            <a:r>
              <a:rPr lang="en-US" sz="3200" b="0" i="0" dirty="0">
                <a:effectLst/>
                <a:latin typeface="Tahoma" panose="020B0604030504040204" pitchFamily="34" charset="0"/>
                <a:ea typeface="Tahoma" panose="020B0604030504040204" pitchFamily="34" charset="0"/>
                <a:cs typeface="Tahoma" panose="020B0604030504040204" pitchFamily="34" charset="0"/>
              </a:rPr>
              <a:t>Hippocampus is a complex brain structure embedded deep into temporal lobe. It has a major </a:t>
            </a:r>
            <a:r>
              <a:rPr lang="en-US" sz="3200" b="1" i="0" dirty="0">
                <a:effectLst/>
                <a:latin typeface="Tahoma" panose="020B0604030504040204" pitchFamily="34" charset="0"/>
                <a:ea typeface="Tahoma" panose="020B0604030504040204" pitchFamily="34" charset="0"/>
                <a:cs typeface="Tahoma" panose="020B0604030504040204" pitchFamily="34" charset="0"/>
              </a:rPr>
              <a:t>role in learning and memory</a:t>
            </a:r>
            <a:r>
              <a:rPr lang="en-US" sz="3200" b="0" i="0" dirty="0">
                <a:effectLst/>
                <a:latin typeface="Tahoma" panose="020B0604030504040204" pitchFamily="34" charset="0"/>
                <a:ea typeface="Tahoma" panose="020B0604030504040204" pitchFamily="34" charset="0"/>
                <a:cs typeface="Tahoma" panose="020B0604030504040204" pitchFamily="34" charset="0"/>
              </a:rPr>
              <a:t>.</a:t>
            </a:r>
          </a:p>
          <a:p>
            <a:r>
              <a:rPr lang="en-US" sz="3200" b="0" i="0" dirty="0">
                <a:effectLst/>
                <a:latin typeface="Tahoma" panose="020B0604030504040204" pitchFamily="34" charset="0"/>
                <a:ea typeface="Tahoma" panose="020B0604030504040204" pitchFamily="34" charset="0"/>
                <a:cs typeface="Tahoma" panose="020B0604030504040204" pitchFamily="34" charset="0"/>
              </a:rPr>
              <a:t>Trauma = dysfunctional emotional memory processing in that leads to symptoms like hyper-arousal or avoidance.</a:t>
            </a:r>
            <a:endParaRPr lang="en-US" sz="3200" dirty="0">
              <a:latin typeface="Tahoma" panose="020B0604030504040204" pitchFamily="34" charset="0"/>
              <a:ea typeface="Tahoma" panose="020B0604030504040204" pitchFamily="34" charset="0"/>
              <a:cs typeface="Tahoma" panose="020B0604030504040204" pitchFamily="34" charset="0"/>
            </a:endParaRPr>
          </a:p>
        </p:txBody>
      </p:sp>
      <p:pic>
        <p:nvPicPr>
          <p:cNvPr id="7170" name="Picture 2" descr="Know your brain: Hippocampus">
            <a:extLst>
              <a:ext uri="{FF2B5EF4-FFF2-40B4-BE49-F238E27FC236}">
                <a16:creationId xmlns:a16="http://schemas.microsoft.com/office/drawing/2014/main" id="{08E86499-8ECA-43C0-8A70-F558B618A6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984" r="3931"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218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F9A149-5A25-411A-844F-667D435653C1}"/>
              </a:ext>
            </a:extLst>
          </p:cNvPr>
          <p:cNvSpPr>
            <a:spLocks noGrp="1"/>
          </p:cNvSpPr>
          <p:nvPr>
            <p:ph type="title"/>
          </p:nvPr>
        </p:nvSpPr>
        <p:spPr>
          <a:xfrm>
            <a:off x="572493" y="238539"/>
            <a:ext cx="11018520" cy="1434415"/>
          </a:xfrm>
        </p:spPr>
        <p:txBody>
          <a:bodyPr anchor="b">
            <a:normAutofit/>
          </a:bodyPr>
          <a:lstStyle/>
          <a:p>
            <a:r>
              <a:rPr lang="en-US" sz="5400" dirty="0"/>
              <a:t>Thalamus</a:t>
            </a:r>
          </a:p>
        </p:txBody>
      </p:sp>
      <p:sp>
        <p:nvSpPr>
          <p:cNvPr id="73"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7434E9C-52AA-49A5-B9CC-12D749BD1849}"/>
              </a:ext>
            </a:extLst>
          </p:cNvPr>
          <p:cNvSpPr>
            <a:spLocks noGrp="1"/>
          </p:cNvSpPr>
          <p:nvPr>
            <p:ph idx="1"/>
          </p:nvPr>
        </p:nvSpPr>
        <p:spPr>
          <a:xfrm>
            <a:off x="572493" y="2071316"/>
            <a:ext cx="6713552" cy="4119172"/>
          </a:xfrm>
        </p:spPr>
        <p:txBody>
          <a:bodyPr anchor="t">
            <a:normAutofit/>
          </a:bodyPr>
          <a:lstStyle/>
          <a:p>
            <a:r>
              <a:rPr lang="en-US" b="0" i="0" dirty="0">
                <a:effectLst/>
                <a:latin typeface="Roboto" panose="02000000000000000000" pitchFamily="2" charset="0"/>
              </a:rPr>
              <a:t>The thalamus serves a unique role, ranging from </a:t>
            </a:r>
            <a:r>
              <a:rPr lang="en-US" b="1" i="0" dirty="0">
                <a:effectLst/>
                <a:latin typeface="Roboto" panose="02000000000000000000" pitchFamily="2" charset="0"/>
              </a:rPr>
              <a:t>relaying sensory and motor signals, as well as regulation of consciousness and alertness</a:t>
            </a:r>
            <a:r>
              <a:rPr lang="en-US" b="0" i="0" dirty="0">
                <a:effectLst/>
                <a:latin typeface="Roboto" panose="02000000000000000000" pitchFamily="2" charset="0"/>
              </a:rPr>
              <a:t>.</a:t>
            </a:r>
          </a:p>
          <a:p>
            <a:r>
              <a:rPr lang="en-US" b="0" i="0" dirty="0">
                <a:solidFill>
                  <a:srgbClr val="202124"/>
                </a:solidFill>
                <a:effectLst/>
                <a:latin typeface="Roboto" panose="02000000000000000000" pitchFamily="2" charset="0"/>
              </a:rPr>
              <a:t>Trauma and thalamus = less activation in the thalamus in response </a:t>
            </a:r>
            <a:r>
              <a:rPr lang="en-US" i="0" dirty="0">
                <a:solidFill>
                  <a:srgbClr val="202124"/>
                </a:solidFill>
                <a:effectLst/>
                <a:latin typeface="Roboto" panose="02000000000000000000" pitchFamily="2" charset="0"/>
              </a:rPr>
              <a:t>to script-driven imagery and</a:t>
            </a:r>
            <a:r>
              <a:rPr lang="en-US" b="0" i="0" dirty="0">
                <a:solidFill>
                  <a:srgbClr val="202124"/>
                </a:solidFill>
                <a:effectLst/>
                <a:latin typeface="Roboto" panose="02000000000000000000" pitchFamily="2" charset="0"/>
              </a:rPr>
              <a:t> suggested that this may be related to dissociation induced by trauma recall.</a:t>
            </a:r>
            <a:endParaRPr lang="en-US" dirty="0"/>
          </a:p>
        </p:txBody>
      </p:sp>
      <p:pic>
        <p:nvPicPr>
          <p:cNvPr id="8194" name="Picture 2" descr="Thalamus - The Science of Psychotherapy">
            <a:extLst>
              <a:ext uri="{FF2B5EF4-FFF2-40B4-BE49-F238E27FC236}">
                <a16:creationId xmlns:a16="http://schemas.microsoft.com/office/drawing/2014/main" id="{FA2A5E86-9241-447C-A39D-30BDC128E5C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679" r="7856"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93482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373359-0EB2-483C-B50D-A6FF113DBAC9}"/>
              </a:ext>
            </a:extLst>
          </p:cNvPr>
          <p:cNvSpPr>
            <a:spLocks noGrp="1"/>
          </p:cNvSpPr>
          <p:nvPr>
            <p:ph type="title"/>
          </p:nvPr>
        </p:nvSpPr>
        <p:spPr>
          <a:xfrm>
            <a:off x="309842" y="364588"/>
            <a:ext cx="9372600" cy="922346"/>
          </a:xfrm>
        </p:spPr>
        <p:txBody>
          <a:bodyPr/>
          <a:lstStyle/>
          <a:p>
            <a:r>
              <a:rPr lang="en-US" dirty="0"/>
              <a:t>Prefrontal Cortex</a:t>
            </a:r>
          </a:p>
        </p:txBody>
      </p:sp>
      <p:sp>
        <p:nvSpPr>
          <p:cNvPr id="3" name="Content Placeholder 2">
            <a:extLst>
              <a:ext uri="{FF2B5EF4-FFF2-40B4-BE49-F238E27FC236}">
                <a16:creationId xmlns:a16="http://schemas.microsoft.com/office/drawing/2014/main" id="{0263E45D-541A-4A94-A6FB-4E9F003090F1}"/>
              </a:ext>
            </a:extLst>
          </p:cNvPr>
          <p:cNvSpPr>
            <a:spLocks noGrp="1"/>
          </p:cNvSpPr>
          <p:nvPr>
            <p:ph idx="1"/>
          </p:nvPr>
        </p:nvSpPr>
        <p:spPr>
          <a:xfrm>
            <a:off x="309842" y="1453775"/>
            <a:ext cx="6206067" cy="4439025"/>
          </a:xfrm>
        </p:spPr>
        <p:txBody>
          <a:bodyPr>
            <a:normAutofit/>
          </a:bodyPr>
          <a:lstStyle/>
          <a:p>
            <a:r>
              <a:rPr lang="en-US" dirty="0">
                <a:solidFill>
                  <a:srgbClr val="444444"/>
                </a:solidFill>
                <a:latin typeface="Open Sans" panose="020B0606030504020204" pitchFamily="34" charset="0"/>
              </a:rPr>
              <a:t>Regulates </a:t>
            </a:r>
            <a:r>
              <a:rPr lang="en-US" b="0" i="0" dirty="0">
                <a:solidFill>
                  <a:srgbClr val="444444"/>
                </a:solidFill>
                <a:effectLst/>
                <a:latin typeface="Open Sans" panose="020B0606030504020204" pitchFamily="34" charset="0"/>
              </a:rPr>
              <a:t>negative emotions such as fear that occur when confronted with specific stimuli. </a:t>
            </a:r>
          </a:p>
          <a:p>
            <a:endParaRPr lang="en-US" sz="900" b="0" i="0" dirty="0">
              <a:solidFill>
                <a:srgbClr val="444444"/>
              </a:solidFill>
              <a:effectLst/>
              <a:latin typeface="Open Sans" panose="020B0606030504020204" pitchFamily="34" charset="0"/>
            </a:endParaRPr>
          </a:p>
          <a:p>
            <a:r>
              <a:rPr lang="en-US" b="0" i="0" dirty="0">
                <a:solidFill>
                  <a:srgbClr val="444444"/>
                </a:solidFill>
                <a:effectLst/>
                <a:latin typeface="Open Sans" panose="020B0606030504020204" pitchFamily="34" charset="0"/>
              </a:rPr>
              <a:t>This explains why people suffering from PTSD tend to exhibit fear, anxiety, and extreme stress responses even when faced with stimuli not connected—or only remotely connected—to their experiences from the past.</a:t>
            </a:r>
            <a:endParaRPr lang="en-US" dirty="0"/>
          </a:p>
        </p:txBody>
      </p:sp>
      <p:sp>
        <p:nvSpPr>
          <p:cNvPr id="5" name="TextBox 4">
            <a:extLst>
              <a:ext uri="{FF2B5EF4-FFF2-40B4-BE49-F238E27FC236}">
                <a16:creationId xmlns:a16="http://schemas.microsoft.com/office/drawing/2014/main" id="{A59A06E0-BD1C-4B95-B4EF-6E70E353D709}"/>
              </a:ext>
            </a:extLst>
          </p:cNvPr>
          <p:cNvSpPr txBox="1"/>
          <p:nvPr/>
        </p:nvSpPr>
        <p:spPr>
          <a:xfrm>
            <a:off x="1269999" y="6120108"/>
            <a:ext cx="10727267" cy="369332"/>
          </a:xfrm>
          <a:prstGeom prst="rect">
            <a:avLst/>
          </a:prstGeom>
          <a:noFill/>
        </p:spPr>
        <p:txBody>
          <a:bodyPr wrap="square">
            <a:spAutoFit/>
          </a:bodyPr>
          <a:lstStyle/>
          <a:p>
            <a:r>
              <a:rPr lang="en-US" dirty="0"/>
              <a:t>http://www.brainblogger.com/2015/01/24/how-does-post-traumatic-stress-disorder-change-the-brain/</a:t>
            </a:r>
          </a:p>
        </p:txBody>
      </p:sp>
      <p:pic>
        <p:nvPicPr>
          <p:cNvPr id="9218" name="Picture 2" descr="2-Minute Neuroscience: Prefrontal Cortex Video | Technology Networks">
            <a:extLst>
              <a:ext uri="{FF2B5EF4-FFF2-40B4-BE49-F238E27FC236}">
                <a16:creationId xmlns:a16="http://schemas.microsoft.com/office/drawing/2014/main" id="{B9E7763B-DF9C-4E47-A911-75BFCC0D37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0471" y="2082800"/>
            <a:ext cx="5007019" cy="28039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8416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964CBE2-084A-47DF-A704-CF5F6217B56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B09C75-C116-41D6-9A0D-7A6B3E8317E9}"/>
              </a:ext>
            </a:extLst>
          </p:cNvPr>
          <p:cNvSpPr>
            <a:spLocks noGrp="1"/>
          </p:cNvSpPr>
          <p:nvPr>
            <p:ph type="title"/>
          </p:nvPr>
        </p:nvSpPr>
        <p:spPr>
          <a:xfrm>
            <a:off x="838199" y="1174819"/>
            <a:ext cx="4826795" cy="2858363"/>
          </a:xfrm>
        </p:spPr>
        <p:txBody>
          <a:bodyPr vert="horz" lIns="91440" tIns="45720" rIns="91440" bIns="45720" rtlCol="0" anchor="b">
            <a:normAutofit/>
          </a:bodyPr>
          <a:lstStyle/>
          <a:p>
            <a:r>
              <a:rPr lang="en-US" sz="7200" dirty="0">
                <a:solidFill>
                  <a:schemeClr val="bg1"/>
                </a:solidFill>
              </a:rPr>
              <a:t>Trauma and the Brain</a:t>
            </a:r>
          </a:p>
        </p:txBody>
      </p:sp>
      <p:sp>
        <p:nvSpPr>
          <p:cNvPr id="3" name="Content Placeholder 2">
            <a:extLst>
              <a:ext uri="{FF2B5EF4-FFF2-40B4-BE49-F238E27FC236}">
                <a16:creationId xmlns:a16="http://schemas.microsoft.com/office/drawing/2014/main" id="{1CC6217C-3F83-4015-8AA0-D155397CDB20}"/>
              </a:ext>
            </a:extLst>
          </p:cNvPr>
          <p:cNvSpPr>
            <a:spLocks noGrp="1"/>
          </p:cNvSpPr>
          <p:nvPr>
            <p:ph idx="1"/>
          </p:nvPr>
        </p:nvSpPr>
        <p:spPr>
          <a:xfrm>
            <a:off x="835024" y="4414180"/>
            <a:ext cx="4830283" cy="1594507"/>
          </a:xfrm>
        </p:spPr>
        <p:txBody>
          <a:bodyPr vert="horz" lIns="91440" tIns="45720" rIns="91440" bIns="45720" rtlCol="0">
            <a:normAutofit/>
          </a:bodyPr>
          <a:lstStyle/>
          <a:p>
            <a:pPr marL="0" indent="0">
              <a:buNone/>
            </a:pPr>
            <a:r>
              <a:rPr lang="en-US" sz="2400" dirty="0">
                <a:solidFill>
                  <a:schemeClr val="bg1"/>
                </a:solidFill>
                <a:hlinkClick r:id="rId3"/>
              </a:rPr>
              <a:t>https://vimeo.com/126501517</a:t>
            </a:r>
            <a:r>
              <a:rPr lang="en-US" sz="2400" dirty="0">
                <a:solidFill>
                  <a:schemeClr val="bg1"/>
                </a:solidFill>
              </a:rPr>
              <a:t> </a:t>
            </a:r>
          </a:p>
        </p:txBody>
      </p:sp>
      <p:pic>
        <p:nvPicPr>
          <p:cNvPr id="3074" name="Picture 2" descr="Reflecting on Trauma">
            <a:extLst>
              <a:ext uri="{FF2B5EF4-FFF2-40B4-BE49-F238E27FC236}">
                <a16:creationId xmlns:a16="http://schemas.microsoft.com/office/drawing/2014/main" id="{3E68A7E7-AF8F-441A-AC1B-9A828675AAF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505" r="14763" b="-2"/>
          <a:stretch/>
        </p:blipFill>
        <p:spPr bwMode="auto">
          <a:xfrm>
            <a:off x="6096000" y="841375"/>
            <a:ext cx="5260975" cy="4707593"/>
          </a:xfrm>
          <a:custGeom>
            <a:avLst/>
            <a:gdLst/>
            <a:ahLst/>
            <a:cxnLst/>
            <a:rect l="l" t="t" r="r" b="b"/>
            <a:pathLst>
              <a:path w="5260975" h="4707593">
                <a:moveTo>
                  <a:pt x="0" y="0"/>
                </a:moveTo>
                <a:lnTo>
                  <a:pt x="5260975" y="0"/>
                </a:lnTo>
                <a:lnTo>
                  <a:pt x="5260975" y="3296937"/>
                </a:lnTo>
                <a:lnTo>
                  <a:pt x="5260975" y="3518571"/>
                </a:lnTo>
                <a:lnTo>
                  <a:pt x="5226503" y="3534000"/>
                </a:lnTo>
                <a:cubicBezTo>
                  <a:pt x="5219783" y="3536785"/>
                  <a:pt x="5212389" y="3538321"/>
                  <a:pt x="5206341" y="3542065"/>
                </a:cubicBezTo>
                <a:cubicBezTo>
                  <a:pt x="5178495" y="3559156"/>
                  <a:pt x="5151515" y="3577591"/>
                  <a:pt x="5123287" y="3594010"/>
                </a:cubicBezTo>
                <a:cubicBezTo>
                  <a:pt x="5094195" y="3611004"/>
                  <a:pt x="5068175" y="3631071"/>
                  <a:pt x="5048107" y="3658244"/>
                </a:cubicBezTo>
                <a:cubicBezTo>
                  <a:pt x="5029480" y="3683496"/>
                  <a:pt x="5011429" y="3709131"/>
                  <a:pt x="4992899" y="3734479"/>
                </a:cubicBezTo>
                <a:cubicBezTo>
                  <a:pt x="4988194" y="3740912"/>
                  <a:pt x="4983873" y="3748498"/>
                  <a:pt x="4977440" y="3752627"/>
                </a:cubicBezTo>
                <a:cubicBezTo>
                  <a:pt x="4964094" y="3761268"/>
                  <a:pt x="4949499" y="3768277"/>
                  <a:pt x="4935193" y="3775382"/>
                </a:cubicBezTo>
                <a:cubicBezTo>
                  <a:pt x="4922903" y="3781431"/>
                  <a:pt x="4909845" y="3785943"/>
                  <a:pt x="4897844" y="3792472"/>
                </a:cubicBezTo>
                <a:cubicBezTo>
                  <a:pt x="4888243" y="3797658"/>
                  <a:pt x="4879697" y="3804859"/>
                  <a:pt x="4870767" y="3811388"/>
                </a:cubicBezTo>
                <a:cubicBezTo>
                  <a:pt x="4862990" y="3817052"/>
                  <a:pt x="4854445" y="3821949"/>
                  <a:pt x="4847916" y="3828767"/>
                </a:cubicBezTo>
                <a:cubicBezTo>
                  <a:pt x="4831977" y="3845281"/>
                  <a:pt x="4815942" y="3861508"/>
                  <a:pt x="4796163" y="3873702"/>
                </a:cubicBezTo>
                <a:cubicBezTo>
                  <a:pt x="4776672" y="3885799"/>
                  <a:pt x="4758237" y="3899338"/>
                  <a:pt x="4738843" y="3911628"/>
                </a:cubicBezTo>
                <a:cubicBezTo>
                  <a:pt x="4719831" y="3923630"/>
                  <a:pt x="4702645" y="3936783"/>
                  <a:pt x="4692755" y="3958099"/>
                </a:cubicBezTo>
                <a:cubicBezTo>
                  <a:pt x="4688339" y="3967508"/>
                  <a:pt x="4682097" y="3977782"/>
                  <a:pt x="4673744" y="3983255"/>
                </a:cubicBezTo>
                <a:cubicBezTo>
                  <a:pt x="4661838" y="3991032"/>
                  <a:pt x="4646764" y="3993817"/>
                  <a:pt x="4633801" y="4000442"/>
                </a:cubicBezTo>
                <a:cubicBezTo>
                  <a:pt x="4618535" y="4008219"/>
                  <a:pt x="4600869" y="4014940"/>
                  <a:pt x="4590499" y="4027326"/>
                </a:cubicBezTo>
                <a:cubicBezTo>
                  <a:pt x="4581281" y="4038368"/>
                  <a:pt x="4571968" y="4047009"/>
                  <a:pt x="4559773" y="4054018"/>
                </a:cubicBezTo>
                <a:cubicBezTo>
                  <a:pt x="4551229" y="4058915"/>
                  <a:pt x="4544892" y="4067844"/>
                  <a:pt x="4536059" y="4071877"/>
                </a:cubicBezTo>
                <a:cubicBezTo>
                  <a:pt x="4524441" y="4077254"/>
                  <a:pt x="4512727" y="4081479"/>
                  <a:pt x="4502549" y="4089832"/>
                </a:cubicBezTo>
                <a:cubicBezTo>
                  <a:pt x="4491987" y="4098473"/>
                  <a:pt x="4479986" y="4105290"/>
                  <a:pt x="4468944" y="4113356"/>
                </a:cubicBezTo>
                <a:cubicBezTo>
                  <a:pt x="4463087" y="4117676"/>
                  <a:pt x="4458286" y="4123341"/>
                  <a:pt x="4452622" y="4127854"/>
                </a:cubicBezTo>
                <a:cubicBezTo>
                  <a:pt x="4442252" y="4136111"/>
                  <a:pt x="4431690" y="4144176"/>
                  <a:pt x="4421032" y="4151953"/>
                </a:cubicBezTo>
                <a:cubicBezTo>
                  <a:pt x="4410375" y="4159731"/>
                  <a:pt x="4400197" y="4168756"/>
                  <a:pt x="4388483" y="4174421"/>
                </a:cubicBezTo>
                <a:cubicBezTo>
                  <a:pt x="4368513" y="4184023"/>
                  <a:pt x="4346717" y="4189784"/>
                  <a:pt x="4327321" y="4200153"/>
                </a:cubicBezTo>
                <a:cubicBezTo>
                  <a:pt x="4307639" y="4210714"/>
                  <a:pt x="4289107" y="4223965"/>
                  <a:pt x="4271633" y="4237983"/>
                </a:cubicBezTo>
                <a:cubicBezTo>
                  <a:pt x="4257807" y="4249025"/>
                  <a:pt x="4244845" y="4259971"/>
                  <a:pt x="4227465" y="4265635"/>
                </a:cubicBezTo>
                <a:cubicBezTo>
                  <a:pt x="4217768" y="4268804"/>
                  <a:pt x="4207591" y="4275717"/>
                  <a:pt x="4201733" y="4283783"/>
                </a:cubicBezTo>
                <a:cubicBezTo>
                  <a:pt x="4189059" y="4301353"/>
                  <a:pt x="4172833" y="4313739"/>
                  <a:pt x="4154494" y="4324301"/>
                </a:cubicBezTo>
                <a:cubicBezTo>
                  <a:pt x="4130010" y="4338511"/>
                  <a:pt x="4105814" y="4353009"/>
                  <a:pt x="4081234" y="4366931"/>
                </a:cubicBezTo>
                <a:cubicBezTo>
                  <a:pt x="4066737" y="4375189"/>
                  <a:pt x="4052335" y="4383926"/>
                  <a:pt x="4036971" y="4389975"/>
                </a:cubicBezTo>
                <a:cubicBezTo>
                  <a:pt x="4005575" y="4402457"/>
                  <a:pt x="3973410" y="4413114"/>
                  <a:pt x="3941725" y="4424733"/>
                </a:cubicBezTo>
                <a:cubicBezTo>
                  <a:pt x="3931355" y="4428477"/>
                  <a:pt x="3921561" y="4433854"/>
                  <a:pt x="3910999" y="4437119"/>
                </a:cubicBezTo>
                <a:cubicBezTo>
                  <a:pt x="3899573" y="4440671"/>
                  <a:pt x="3887285" y="4441727"/>
                  <a:pt x="3875859" y="4445280"/>
                </a:cubicBezTo>
                <a:cubicBezTo>
                  <a:pt x="3856847" y="4451136"/>
                  <a:pt x="3838412" y="4458626"/>
                  <a:pt x="3819401" y="4464579"/>
                </a:cubicBezTo>
                <a:cubicBezTo>
                  <a:pt x="3782723" y="4476005"/>
                  <a:pt x="3745949" y="4486951"/>
                  <a:pt x="3709176" y="4497800"/>
                </a:cubicBezTo>
                <a:cubicBezTo>
                  <a:pt x="3701303" y="4500105"/>
                  <a:pt x="3692757" y="4500393"/>
                  <a:pt x="3684981" y="4502889"/>
                </a:cubicBezTo>
                <a:cubicBezTo>
                  <a:pt x="3664337" y="4509610"/>
                  <a:pt x="3643789" y="4516907"/>
                  <a:pt x="3623338" y="4524300"/>
                </a:cubicBezTo>
                <a:cubicBezTo>
                  <a:pt x="3610953" y="4528813"/>
                  <a:pt x="3598854" y="4534382"/>
                  <a:pt x="3586373" y="4538702"/>
                </a:cubicBezTo>
                <a:cubicBezTo>
                  <a:pt x="3576387" y="4542159"/>
                  <a:pt x="3566113" y="4544847"/>
                  <a:pt x="3555743" y="4546960"/>
                </a:cubicBezTo>
                <a:cubicBezTo>
                  <a:pt x="3546814" y="4548785"/>
                  <a:pt x="3537501" y="4548592"/>
                  <a:pt x="3528667" y="4550801"/>
                </a:cubicBezTo>
                <a:cubicBezTo>
                  <a:pt x="3504759" y="4556753"/>
                  <a:pt x="3481140" y="4563475"/>
                  <a:pt x="3457424" y="4569811"/>
                </a:cubicBezTo>
                <a:cubicBezTo>
                  <a:pt x="3447919" y="4572308"/>
                  <a:pt x="3438221" y="4574133"/>
                  <a:pt x="3429003" y="4577301"/>
                </a:cubicBezTo>
                <a:cubicBezTo>
                  <a:pt x="3404327" y="4585654"/>
                  <a:pt x="3380036" y="4595159"/>
                  <a:pt x="3355264" y="4603033"/>
                </a:cubicBezTo>
                <a:cubicBezTo>
                  <a:pt x="3334717" y="4609562"/>
                  <a:pt x="3313593" y="4614266"/>
                  <a:pt x="3292757" y="4620027"/>
                </a:cubicBezTo>
                <a:cubicBezTo>
                  <a:pt x="3283924" y="4622524"/>
                  <a:pt x="3275475" y="4626077"/>
                  <a:pt x="3266643" y="4628188"/>
                </a:cubicBezTo>
                <a:cubicBezTo>
                  <a:pt x="3246863" y="4632990"/>
                  <a:pt x="3226796" y="4637022"/>
                  <a:pt x="3206921" y="4641823"/>
                </a:cubicBezTo>
                <a:cubicBezTo>
                  <a:pt x="3195590" y="4644607"/>
                  <a:pt x="3184645" y="4649600"/>
                  <a:pt x="3173123" y="4651425"/>
                </a:cubicBezTo>
                <a:cubicBezTo>
                  <a:pt x="3145759" y="4655745"/>
                  <a:pt x="3118203" y="4658817"/>
                  <a:pt x="3090646" y="4662274"/>
                </a:cubicBezTo>
                <a:cubicBezTo>
                  <a:pt x="3062227" y="4665826"/>
                  <a:pt x="3033902" y="4669571"/>
                  <a:pt x="3005480" y="4672739"/>
                </a:cubicBezTo>
                <a:cubicBezTo>
                  <a:pt x="2989926" y="4674372"/>
                  <a:pt x="2974275" y="4674660"/>
                  <a:pt x="2958721" y="4676196"/>
                </a:cubicBezTo>
                <a:cubicBezTo>
                  <a:pt x="2945087" y="4677541"/>
                  <a:pt x="2931549" y="4680037"/>
                  <a:pt x="2917915" y="4681670"/>
                </a:cubicBezTo>
                <a:cubicBezTo>
                  <a:pt x="2906105" y="4683013"/>
                  <a:pt x="2894199" y="4683781"/>
                  <a:pt x="2882389" y="4685126"/>
                </a:cubicBezTo>
                <a:cubicBezTo>
                  <a:pt x="2863475" y="4687334"/>
                  <a:pt x="2844655" y="4689831"/>
                  <a:pt x="2825837" y="4692135"/>
                </a:cubicBezTo>
                <a:cubicBezTo>
                  <a:pt x="2817964" y="4692999"/>
                  <a:pt x="2809706" y="4695399"/>
                  <a:pt x="2802313" y="4693960"/>
                </a:cubicBezTo>
                <a:cubicBezTo>
                  <a:pt x="2783686" y="4690310"/>
                  <a:pt x="2765347" y="4691367"/>
                  <a:pt x="2746816" y="4693863"/>
                </a:cubicBezTo>
                <a:cubicBezTo>
                  <a:pt x="2740479" y="4694728"/>
                  <a:pt x="2733662" y="4694535"/>
                  <a:pt x="2727517" y="4692903"/>
                </a:cubicBezTo>
                <a:cubicBezTo>
                  <a:pt x="2714939" y="4689638"/>
                  <a:pt x="2702745" y="4685029"/>
                  <a:pt x="2690359" y="4680997"/>
                </a:cubicBezTo>
                <a:cubicBezTo>
                  <a:pt x="2689014" y="4680517"/>
                  <a:pt x="2687382" y="4680421"/>
                  <a:pt x="2685943" y="4680133"/>
                </a:cubicBezTo>
                <a:cubicBezTo>
                  <a:pt x="2677781" y="4678500"/>
                  <a:pt x="2669717" y="4676868"/>
                  <a:pt x="2661554" y="4675428"/>
                </a:cubicBezTo>
                <a:cubicBezTo>
                  <a:pt x="2657138" y="4674660"/>
                  <a:pt x="2652625" y="4674564"/>
                  <a:pt x="2648208" y="4673892"/>
                </a:cubicBezTo>
                <a:cubicBezTo>
                  <a:pt x="2631118" y="4671203"/>
                  <a:pt x="2612299" y="4675716"/>
                  <a:pt x="2597512" y="4664099"/>
                </a:cubicBezTo>
                <a:cubicBezTo>
                  <a:pt x="2587911" y="4656609"/>
                  <a:pt x="2578597" y="4658338"/>
                  <a:pt x="2568324" y="4659490"/>
                </a:cubicBezTo>
                <a:cubicBezTo>
                  <a:pt x="2560547" y="4660354"/>
                  <a:pt x="2552577" y="4660065"/>
                  <a:pt x="2544704" y="4660162"/>
                </a:cubicBezTo>
                <a:cubicBezTo>
                  <a:pt x="2530878" y="4660449"/>
                  <a:pt x="2517052" y="4660546"/>
                  <a:pt x="2503225" y="4661026"/>
                </a:cubicBezTo>
                <a:cubicBezTo>
                  <a:pt x="2498808" y="4661218"/>
                  <a:pt x="2494297" y="4663619"/>
                  <a:pt x="2489975" y="4663235"/>
                </a:cubicBezTo>
                <a:cubicBezTo>
                  <a:pt x="2470004" y="4661410"/>
                  <a:pt x="2450033" y="4658529"/>
                  <a:pt x="2430061" y="4656897"/>
                </a:cubicBezTo>
                <a:cubicBezTo>
                  <a:pt x="2418732" y="4655938"/>
                  <a:pt x="2407114" y="4657761"/>
                  <a:pt x="2395880" y="4656417"/>
                </a:cubicBezTo>
                <a:cubicBezTo>
                  <a:pt x="2382919" y="4654881"/>
                  <a:pt x="2370245" y="4650945"/>
                  <a:pt x="2357378" y="4648544"/>
                </a:cubicBezTo>
                <a:cubicBezTo>
                  <a:pt x="2353826" y="4647872"/>
                  <a:pt x="2349889" y="4648736"/>
                  <a:pt x="2346145" y="4648928"/>
                </a:cubicBezTo>
                <a:cubicBezTo>
                  <a:pt x="2341920" y="4649120"/>
                  <a:pt x="2337791" y="4649504"/>
                  <a:pt x="2333567" y="4649600"/>
                </a:cubicBezTo>
                <a:cubicBezTo>
                  <a:pt x="2320700" y="4649793"/>
                  <a:pt x="2307835" y="4649504"/>
                  <a:pt x="2294968" y="4650177"/>
                </a:cubicBezTo>
                <a:cubicBezTo>
                  <a:pt x="2287095" y="4650561"/>
                  <a:pt x="2278839" y="4654497"/>
                  <a:pt x="2271540" y="4653057"/>
                </a:cubicBezTo>
                <a:cubicBezTo>
                  <a:pt x="2256659" y="4650272"/>
                  <a:pt x="2241776" y="4656513"/>
                  <a:pt x="2226895" y="4651329"/>
                </a:cubicBezTo>
                <a:cubicBezTo>
                  <a:pt x="2222285" y="4649793"/>
                  <a:pt x="2215948" y="4653633"/>
                  <a:pt x="2210379" y="4653825"/>
                </a:cubicBezTo>
                <a:cubicBezTo>
                  <a:pt x="2196457" y="4654305"/>
                  <a:pt x="2182535" y="4654209"/>
                  <a:pt x="2168613" y="4654113"/>
                </a:cubicBezTo>
                <a:cubicBezTo>
                  <a:pt x="2156131" y="4654017"/>
                  <a:pt x="2143168" y="4655361"/>
                  <a:pt x="2131167" y="4652673"/>
                </a:cubicBezTo>
                <a:cubicBezTo>
                  <a:pt x="2118588" y="4649793"/>
                  <a:pt x="2107259" y="4650177"/>
                  <a:pt x="2095065" y="4653441"/>
                </a:cubicBezTo>
                <a:cubicBezTo>
                  <a:pt x="2086711" y="4655649"/>
                  <a:pt x="2077878" y="4655938"/>
                  <a:pt x="2069237" y="4656609"/>
                </a:cubicBezTo>
                <a:cubicBezTo>
                  <a:pt x="2059924" y="4657377"/>
                  <a:pt x="2049650" y="4655361"/>
                  <a:pt x="2041201" y="4658529"/>
                </a:cubicBezTo>
                <a:cubicBezTo>
                  <a:pt x="2016044" y="4667939"/>
                  <a:pt x="1990216" y="4669955"/>
                  <a:pt x="1963909" y="4669955"/>
                </a:cubicBezTo>
                <a:cubicBezTo>
                  <a:pt x="1959107" y="4669955"/>
                  <a:pt x="1954210" y="4668612"/>
                  <a:pt x="1949603" y="4667171"/>
                </a:cubicBezTo>
                <a:cubicBezTo>
                  <a:pt x="1922717" y="4658529"/>
                  <a:pt x="1895737" y="4659297"/>
                  <a:pt x="1868373" y="4664578"/>
                </a:cubicBezTo>
                <a:cubicBezTo>
                  <a:pt x="1862708" y="4665731"/>
                  <a:pt x="1856372" y="4665923"/>
                  <a:pt x="1850707" y="4664771"/>
                </a:cubicBezTo>
                <a:cubicBezTo>
                  <a:pt x="1834768" y="4661410"/>
                  <a:pt x="1819309" y="4655841"/>
                  <a:pt x="1803275" y="4653441"/>
                </a:cubicBezTo>
                <a:cubicBezTo>
                  <a:pt x="1776775" y="4649504"/>
                  <a:pt x="1753828" y="4662754"/>
                  <a:pt x="1730112" y="4671396"/>
                </a:cubicBezTo>
                <a:cubicBezTo>
                  <a:pt x="1707548" y="4679557"/>
                  <a:pt x="1688345" y="4697992"/>
                  <a:pt x="1661652" y="4693863"/>
                </a:cubicBezTo>
                <a:cubicBezTo>
                  <a:pt x="1658965" y="4693479"/>
                  <a:pt x="1655988" y="4696071"/>
                  <a:pt x="1653011" y="4696744"/>
                </a:cubicBezTo>
                <a:cubicBezTo>
                  <a:pt x="1644850" y="4698568"/>
                  <a:pt x="1636689" y="4700776"/>
                  <a:pt x="1628431" y="4701641"/>
                </a:cubicBezTo>
                <a:cubicBezTo>
                  <a:pt x="1618350" y="4702793"/>
                  <a:pt x="1608076" y="4702409"/>
                  <a:pt x="1597995" y="4703369"/>
                </a:cubicBezTo>
                <a:cubicBezTo>
                  <a:pt x="1585032" y="4704521"/>
                  <a:pt x="1572263" y="4707593"/>
                  <a:pt x="1559396" y="4707593"/>
                </a:cubicBezTo>
                <a:cubicBezTo>
                  <a:pt x="1549026" y="4707593"/>
                  <a:pt x="1538753" y="4704041"/>
                  <a:pt x="1528480" y="4702312"/>
                </a:cubicBezTo>
                <a:cubicBezTo>
                  <a:pt x="1513981" y="4699912"/>
                  <a:pt x="1498042" y="4700584"/>
                  <a:pt x="1485272" y="4694439"/>
                </a:cubicBezTo>
                <a:cubicBezTo>
                  <a:pt x="1471639" y="4687910"/>
                  <a:pt x="1458676" y="4684934"/>
                  <a:pt x="1444562" y="4686950"/>
                </a:cubicBezTo>
                <a:cubicBezTo>
                  <a:pt x="1439857" y="4687622"/>
                  <a:pt x="1433808" y="4691655"/>
                  <a:pt x="1431696" y="4695783"/>
                </a:cubicBezTo>
                <a:cubicBezTo>
                  <a:pt x="1426991" y="4705001"/>
                  <a:pt x="1420559" y="4706634"/>
                  <a:pt x="1411821" y="4703464"/>
                </a:cubicBezTo>
                <a:cubicBezTo>
                  <a:pt x="1404236" y="4700776"/>
                  <a:pt x="1394922" y="4699432"/>
                  <a:pt x="1389738" y="4694247"/>
                </a:cubicBezTo>
                <a:cubicBezTo>
                  <a:pt x="1375047" y="4679557"/>
                  <a:pt x="1356324" y="4679077"/>
                  <a:pt x="1338081" y="4675141"/>
                </a:cubicBezTo>
                <a:cubicBezTo>
                  <a:pt x="1326945" y="4672739"/>
                  <a:pt x="1316574" y="4672644"/>
                  <a:pt x="1305436" y="4674276"/>
                </a:cubicBezTo>
                <a:cubicBezTo>
                  <a:pt x="1281241" y="4677925"/>
                  <a:pt x="1257717" y="4672739"/>
                  <a:pt x="1234481" y="4666115"/>
                </a:cubicBezTo>
                <a:cubicBezTo>
                  <a:pt x="1219118" y="4661698"/>
                  <a:pt x="1203372" y="4659010"/>
                  <a:pt x="1188106" y="4654497"/>
                </a:cubicBezTo>
                <a:cubicBezTo>
                  <a:pt x="1176680" y="4651041"/>
                  <a:pt x="1165255" y="4646912"/>
                  <a:pt x="1154790" y="4641343"/>
                </a:cubicBezTo>
                <a:cubicBezTo>
                  <a:pt x="1139618" y="4633181"/>
                  <a:pt x="1126369" y="4620891"/>
                  <a:pt x="1107069" y="4624156"/>
                </a:cubicBezTo>
                <a:cubicBezTo>
                  <a:pt x="1090074" y="4627036"/>
                  <a:pt x="1074713" y="4620988"/>
                  <a:pt x="1059158" y="4615227"/>
                </a:cubicBezTo>
                <a:cubicBezTo>
                  <a:pt x="1047732" y="4611002"/>
                  <a:pt x="1036308" y="4606681"/>
                  <a:pt x="1024496" y="4603993"/>
                </a:cubicBezTo>
                <a:cubicBezTo>
                  <a:pt x="1010478" y="4600824"/>
                  <a:pt x="994635" y="4602169"/>
                  <a:pt x="982153" y="4596311"/>
                </a:cubicBezTo>
                <a:cubicBezTo>
                  <a:pt x="969095" y="4590166"/>
                  <a:pt x="958246" y="4594295"/>
                  <a:pt x="946628" y="4596024"/>
                </a:cubicBezTo>
                <a:cubicBezTo>
                  <a:pt x="928097" y="4598712"/>
                  <a:pt x="909661" y="4603705"/>
                  <a:pt x="890939" y="4597368"/>
                </a:cubicBezTo>
                <a:cubicBezTo>
                  <a:pt x="868184" y="4589687"/>
                  <a:pt x="845620" y="4581430"/>
                  <a:pt x="822769" y="4574133"/>
                </a:cubicBezTo>
                <a:cubicBezTo>
                  <a:pt x="813934" y="4571347"/>
                  <a:pt x="804431" y="4570195"/>
                  <a:pt x="795212" y="4568947"/>
                </a:cubicBezTo>
                <a:cubicBezTo>
                  <a:pt x="786476" y="4567891"/>
                  <a:pt x="776010" y="4570579"/>
                  <a:pt x="769288" y="4566547"/>
                </a:cubicBezTo>
                <a:cubicBezTo>
                  <a:pt x="752005" y="4556178"/>
                  <a:pt x="734243" y="4551089"/>
                  <a:pt x="714271" y="4551089"/>
                </a:cubicBezTo>
                <a:cubicBezTo>
                  <a:pt x="706781" y="4551089"/>
                  <a:pt x="699484" y="4546768"/>
                  <a:pt x="691900" y="4545999"/>
                </a:cubicBezTo>
                <a:cubicBezTo>
                  <a:pt x="681529" y="4545040"/>
                  <a:pt x="669623" y="4542447"/>
                  <a:pt x="660598" y="4546096"/>
                </a:cubicBezTo>
                <a:cubicBezTo>
                  <a:pt x="639379" y="4554737"/>
                  <a:pt x="622193" y="4547536"/>
                  <a:pt x="603662" y="4538991"/>
                </a:cubicBezTo>
                <a:cubicBezTo>
                  <a:pt x="585418" y="4530541"/>
                  <a:pt x="566215" y="4523821"/>
                  <a:pt x="546821" y="4518251"/>
                </a:cubicBezTo>
                <a:cubicBezTo>
                  <a:pt x="539524" y="4516235"/>
                  <a:pt x="530787" y="4519596"/>
                  <a:pt x="522721" y="4520267"/>
                </a:cubicBezTo>
                <a:cubicBezTo>
                  <a:pt x="519840" y="4520460"/>
                  <a:pt x="516671" y="4520748"/>
                  <a:pt x="514080" y="4519788"/>
                </a:cubicBezTo>
                <a:cubicBezTo>
                  <a:pt x="489020" y="4510570"/>
                  <a:pt x="463575" y="4503561"/>
                  <a:pt x="436404" y="4508361"/>
                </a:cubicBezTo>
                <a:cubicBezTo>
                  <a:pt x="433908" y="4508842"/>
                  <a:pt x="431123" y="4507786"/>
                  <a:pt x="428626" y="4507114"/>
                </a:cubicBezTo>
                <a:cubicBezTo>
                  <a:pt x="416432" y="4503657"/>
                  <a:pt x="404526" y="4498184"/>
                  <a:pt x="392141" y="4496936"/>
                </a:cubicBezTo>
                <a:cubicBezTo>
                  <a:pt x="361608" y="4493864"/>
                  <a:pt x="330884" y="4492615"/>
                  <a:pt x="300157" y="4490599"/>
                </a:cubicBezTo>
                <a:cubicBezTo>
                  <a:pt x="298237" y="4490503"/>
                  <a:pt x="296221" y="4490503"/>
                  <a:pt x="294493" y="4489831"/>
                </a:cubicBezTo>
                <a:cubicBezTo>
                  <a:pt x="283163" y="4485702"/>
                  <a:pt x="273274" y="4487047"/>
                  <a:pt x="263671" y="4494919"/>
                </a:cubicBezTo>
                <a:cubicBezTo>
                  <a:pt x="259447" y="4498376"/>
                  <a:pt x="253686" y="4500200"/>
                  <a:pt x="248406" y="4502121"/>
                </a:cubicBezTo>
                <a:cubicBezTo>
                  <a:pt x="240628" y="4505002"/>
                  <a:pt x="232659" y="4507786"/>
                  <a:pt x="224594" y="4509610"/>
                </a:cubicBezTo>
                <a:cubicBezTo>
                  <a:pt x="216624" y="4511338"/>
                  <a:pt x="208079" y="4513738"/>
                  <a:pt x="200398" y="4512395"/>
                </a:cubicBezTo>
                <a:cubicBezTo>
                  <a:pt x="186572" y="4509994"/>
                  <a:pt x="173417" y="4504618"/>
                  <a:pt x="159783" y="4501064"/>
                </a:cubicBezTo>
                <a:cubicBezTo>
                  <a:pt x="155079" y="4499816"/>
                  <a:pt x="149893" y="4500009"/>
                  <a:pt x="144997" y="4499912"/>
                </a:cubicBezTo>
                <a:cubicBezTo>
                  <a:pt x="133763" y="4499625"/>
                  <a:pt x="122241" y="4502409"/>
                  <a:pt x="112064" y="4494440"/>
                </a:cubicBezTo>
                <a:cubicBezTo>
                  <a:pt x="102655" y="4486951"/>
                  <a:pt x="93148" y="4489158"/>
                  <a:pt x="83259" y="4494824"/>
                </a:cubicBezTo>
                <a:cubicBezTo>
                  <a:pt x="76154" y="4498857"/>
                  <a:pt x="68090" y="4502025"/>
                  <a:pt x="60120" y="4503561"/>
                </a:cubicBezTo>
                <a:cubicBezTo>
                  <a:pt x="49174" y="4505673"/>
                  <a:pt x="38324" y="4506538"/>
                  <a:pt x="26514" y="4505289"/>
                </a:cubicBezTo>
                <a:cubicBezTo>
                  <a:pt x="18161" y="4504425"/>
                  <a:pt x="11343" y="4504041"/>
                  <a:pt x="4814" y="4498952"/>
                </a:cubicBezTo>
                <a:cubicBezTo>
                  <a:pt x="3759" y="4498184"/>
                  <a:pt x="1839" y="4497992"/>
                  <a:pt x="398" y="4498089"/>
                </a:cubicBezTo>
                <a:lnTo>
                  <a:pt x="0" y="4498087"/>
                </a:lnTo>
                <a:close/>
              </a:path>
            </a:pathLst>
          </a:custGeom>
          <a:noFill/>
          <a:effectLst>
            <a:outerShdw blurRad="381000" dist="152400" dir="5400000" algn="t" rotWithShape="0">
              <a:prstClr val="black">
                <a:alpha val="10000"/>
              </a:prstClr>
            </a:outerShdw>
          </a:effectLst>
          <a:extLst>
            <a:ext uri="{909E8E84-426E-40DD-AFC4-6F175D3DCCD1}">
              <a14:hiddenFill xmlns:a14="http://schemas.microsoft.com/office/drawing/2010/main">
                <a:solidFill>
                  <a:srgbClr val="FFFFFF"/>
                </a:solidFill>
              </a14:hiddenFill>
            </a:ext>
          </a:extLst>
        </p:spPr>
      </p:pic>
      <p:sp>
        <p:nvSpPr>
          <p:cNvPr id="73" name="Freeform: Shape 72">
            <a:extLst>
              <a:ext uri="{FF2B5EF4-FFF2-40B4-BE49-F238E27FC236}">
                <a16:creationId xmlns:a16="http://schemas.microsoft.com/office/drawing/2014/main" id="{686A5CBB-E03B-4019-8BCD-78975D39E4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75" name="Freeform: Shape 74">
            <a:extLst>
              <a:ext uri="{FF2B5EF4-FFF2-40B4-BE49-F238E27FC236}">
                <a16:creationId xmlns:a16="http://schemas.microsoft.com/office/drawing/2014/main" id="{94993204-9792-4E61-A83C-73D4379E2B1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4138312"/>
            <a:ext cx="5260975" cy="1410656"/>
          </a:xfrm>
          <a:custGeom>
            <a:avLst/>
            <a:gdLst>
              <a:gd name="connsiteX0" fmla="*/ 5260975 w 5260975"/>
              <a:gd name="connsiteY0" fmla="*/ 0 h 1410656"/>
              <a:gd name="connsiteX1" fmla="*/ 5260975 w 5260975"/>
              <a:gd name="connsiteY1" fmla="*/ 221634 h 1410656"/>
              <a:gd name="connsiteX2" fmla="*/ 5226503 w 5260975"/>
              <a:gd name="connsiteY2" fmla="*/ 237063 h 1410656"/>
              <a:gd name="connsiteX3" fmla="*/ 5206341 w 5260975"/>
              <a:gd name="connsiteY3" fmla="*/ 245128 h 1410656"/>
              <a:gd name="connsiteX4" fmla="*/ 5123287 w 5260975"/>
              <a:gd name="connsiteY4" fmla="*/ 297073 h 1410656"/>
              <a:gd name="connsiteX5" fmla="*/ 5048107 w 5260975"/>
              <a:gd name="connsiteY5" fmla="*/ 361307 h 1410656"/>
              <a:gd name="connsiteX6" fmla="*/ 4992899 w 5260975"/>
              <a:gd name="connsiteY6" fmla="*/ 437542 h 1410656"/>
              <a:gd name="connsiteX7" fmla="*/ 4977440 w 5260975"/>
              <a:gd name="connsiteY7" fmla="*/ 455690 h 1410656"/>
              <a:gd name="connsiteX8" fmla="*/ 4935193 w 5260975"/>
              <a:gd name="connsiteY8" fmla="*/ 478445 h 1410656"/>
              <a:gd name="connsiteX9" fmla="*/ 4897844 w 5260975"/>
              <a:gd name="connsiteY9" fmla="*/ 495535 h 1410656"/>
              <a:gd name="connsiteX10" fmla="*/ 4870767 w 5260975"/>
              <a:gd name="connsiteY10" fmla="*/ 514451 h 1410656"/>
              <a:gd name="connsiteX11" fmla="*/ 4847916 w 5260975"/>
              <a:gd name="connsiteY11" fmla="*/ 531830 h 1410656"/>
              <a:gd name="connsiteX12" fmla="*/ 4796163 w 5260975"/>
              <a:gd name="connsiteY12" fmla="*/ 576765 h 1410656"/>
              <a:gd name="connsiteX13" fmla="*/ 4738843 w 5260975"/>
              <a:gd name="connsiteY13" fmla="*/ 614691 h 1410656"/>
              <a:gd name="connsiteX14" fmla="*/ 4692755 w 5260975"/>
              <a:gd name="connsiteY14" fmla="*/ 661162 h 1410656"/>
              <a:gd name="connsiteX15" fmla="*/ 4673744 w 5260975"/>
              <a:gd name="connsiteY15" fmla="*/ 686318 h 1410656"/>
              <a:gd name="connsiteX16" fmla="*/ 4633801 w 5260975"/>
              <a:gd name="connsiteY16" fmla="*/ 703505 h 1410656"/>
              <a:gd name="connsiteX17" fmla="*/ 4590499 w 5260975"/>
              <a:gd name="connsiteY17" fmla="*/ 730389 h 1410656"/>
              <a:gd name="connsiteX18" fmla="*/ 4559773 w 5260975"/>
              <a:gd name="connsiteY18" fmla="*/ 757081 h 1410656"/>
              <a:gd name="connsiteX19" fmla="*/ 4536059 w 5260975"/>
              <a:gd name="connsiteY19" fmla="*/ 774940 h 1410656"/>
              <a:gd name="connsiteX20" fmla="*/ 4502549 w 5260975"/>
              <a:gd name="connsiteY20" fmla="*/ 792895 h 1410656"/>
              <a:gd name="connsiteX21" fmla="*/ 4468944 w 5260975"/>
              <a:gd name="connsiteY21" fmla="*/ 816419 h 1410656"/>
              <a:gd name="connsiteX22" fmla="*/ 4452622 w 5260975"/>
              <a:gd name="connsiteY22" fmla="*/ 830917 h 1410656"/>
              <a:gd name="connsiteX23" fmla="*/ 4421032 w 5260975"/>
              <a:gd name="connsiteY23" fmla="*/ 855016 h 1410656"/>
              <a:gd name="connsiteX24" fmla="*/ 4388483 w 5260975"/>
              <a:gd name="connsiteY24" fmla="*/ 877484 h 1410656"/>
              <a:gd name="connsiteX25" fmla="*/ 4327321 w 5260975"/>
              <a:gd name="connsiteY25" fmla="*/ 903216 h 1410656"/>
              <a:gd name="connsiteX26" fmla="*/ 4271633 w 5260975"/>
              <a:gd name="connsiteY26" fmla="*/ 941046 h 1410656"/>
              <a:gd name="connsiteX27" fmla="*/ 4227465 w 5260975"/>
              <a:gd name="connsiteY27" fmla="*/ 968698 h 1410656"/>
              <a:gd name="connsiteX28" fmla="*/ 4201733 w 5260975"/>
              <a:gd name="connsiteY28" fmla="*/ 986846 h 1410656"/>
              <a:gd name="connsiteX29" fmla="*/ 4154494 w 5260975"/>
              <a:gd name="connsiteY29" fmla="*/ 1027364 h 1410656"/>
              <a:gd name="connsiteX30" fmla="*/ 4081234 w 5260975"/>
              <a:gd name="connsiteY30" fmla="*/ 1069994 h 1410656"/>
              <a:gd name="connsiteX31" fmla="*/ 4036971 w 5260975"/>
              <a:gd name="connsiteY31" fmla="*/ 1093038 h 1410656"/>
              <a:gd name="connsiteX32" fmla="*/ 3941725 w 5260975"/>
              <a:gd name="connsiteY32" fmla="*/ 1127796 h 1410656"/>
              <a:gd name="connsiteX33" fmla="*/ 3910999 w 5260975"/>
              <a:gd name="connsiteY33" fmla="*/ 1140182 h 1410656"/>
              <a:gd name="connsiteX34" fmla="*/ 3875859 w 5260975"/>
              <a:gd name="connsiteY34" fmla="*/ 1148343 h 1410656"/>
              <a:gd name="connsiteX35" fmla="*/ 3819401 w 5260975"/>
              <a:gd name="connsiteY35" fmla="*/ 1167642 h 1410656"/>
              <a:gd name="connsiteX36" fmla="*/ 3709176 w 5260975"/>
              <a:gd name="connsiteY36" fmla="*/ 1200863 h 1410656"/>
              <a:gd name="connsiteX37" fmla="*/ 3684981 w 5260975"/>
              <a:gd name="connsiteY37" fmla="*/ 1205952 h 1410656"/>
              <a:gd name="connsiteX38" fmla="*/ 3623338 w 5260975"/>
              <a:gd name="connsiteY38" fmla="*/ 1227363 h 1410656"/>
              <a:gd name="connsiteX39" fmla="*/ 3586373 w 5260975"/>
              <a:gd name="connsiteY39" fmla="*/ 1241765 h 1410656"/>
              <a:gd name="connsiteX40" fmla="*/ 3555743 w 5260975"/>
              <a:gd name="connsiteY40" fmla="*/ 1250023 h 1410656"/>
              <a:gd name="connsiteX41" fmla="*/ 3528667 w 5260975"/>
              <a:gd name="connsiteY41" fmla="*/ 1253864 h 1410656"/>
              <a:gd name="connsiteX42" fmla="*/ 3457424 w 5260975"/>
              <a:gd name="connsiteY42" fmla="*/ 1272874 h 1410656"/>
              <a:gd name="connsiteX43" fmla="*/ 3429003 w 5260975"/>
              <a:gd name="connsiteY43" fmla="*/ 1280364 h 1410656"/>
              <a:gd name="connsiteX44" fmla="*/ 3355264 w 5260975"/>
              <a:gd name="connsiteY44" fmla="*/ 1306096 h 1410656"/>
              <a:gd name="connsiteX45" fmla="*/ 3292757 w 5260975"/>
              <a:gd name="connsiteY45" fmla="*/ 1323090 h 1410656"/>
              <a:gd name="connsiteX46" fmla="*/ 3266643 w 5260975"/>
              <a:gd name="connsiteY46" fmla="*/ 1331251 h 1410656"/>
              <a:gd name="connsiteX47" fmla="*/ 3206921 w 5260975"/>
              <a:gd name="connsiteY47" fmla="*/ 1344886 h 1410656"/>
              <a:gd name="connsiteX48" fmla="*/ 3173123 w 5260975"/>
              <a:gd name="connsiteY48" fmla="*/ 1354488 h 1410656"/>
              <a:gd name="connsiteX49" fmla="*/ 3090646 w 5260975"/>
              <a:gd name="connsiteY49" fmla="*/ 1365337 h 1410656"/>
              <a:gd name="connsiteX50" fmla="*/ 3005480 w 5260975"/>
              <a:gd name="connsiteY50" fmla="*/ 1375802 h 1410656"/>
              <a:gd name="connsiteX51" fmla="*/ 2958721 w 5260975"/>
              <a:gd name="connsiteY51" fmla="*/ 1379259 h 1410656"/>
              <a:gd name="connsiteX52" fmla="*/ 2917915 w 5260975"/>
              <a:gd name="connsiteY52" fmla="*/ 1384733 h 1410656"/>
              <a:gd name="connsiteX53" fmla="*/ 2882389 w 5260975"/>
              <a:gd name="connsiteY53" fmla="*/ 1388189 h 1410656"/>
              <a:gd name="connsiteX54" fmla="*/ 2825837 w 5260975"/>
              <a:gd name="connsiteY54" fmla="*/ 1395198 h 1410656"/>
              <a:gd name="connsiteX55" fmla="*/ 2802313 w 5260975"/>
              <a:gd name="connsiteY55" fmla="*/ 1397023 h 1410656"/>
              <a:gd name="connsiteX56" fmla="*/ 2746816 w 5260975"/>
              <a:gd name="connsiteY56" fmla="*/ 1396926 h 1410656"/>
              <a:gd name="connsiteX57" fmla="*/ 2727517 w 5260975"/>
              <a:gd name="connsiteY57" fmla="*/ 1395966 h 1410656"/>
              <a:gd name="connsiteX58" fmla="*/ 2690359 w 5260975"/>
              <a:gd name="connsiteY58" fmla="*/ 1384060 h 1410656"/>
              <a:gd name="connsiteX59" fmla="*/ 2685943 w 5260975"/>
              <a:gd name="connsiteY59" fmla="*/ 1383196 h 1410656"/>
              <a:gd name="connsiteX60" fmla="*/ 2661554 w 5260975"/>
              <a:gd name="connsiteY60" fmla="*/ 1378491 h 1410656"/>
              <a:gd name="connsiteX61" fmla="*/ 2648208 w 5260975"/>
              <a:gd name="connsiteY61" fmla="*/ 1376955 h 1410656"/>
              <a:gd name="connsiteX62" fmla="*/ 2597512 w 5260975"/>
              <a:gd name="connsiteY62" fmla="*/ 1367162 h 1410656"/>
              <a:gd name="connsiteX63" fmla="*/ 2568324 w 5260975"/>
              <a:gd name="connsiteY63" fmla="*/ 1362553 h 1410656"/>
              <a:gd name="connsiteX64" fmla="*/ 2544704 w 5260975"/>
              <a:gd name="connsiteY64" fmla="*/ 1363225 h 1410656"/>
              <a:gd name="connsiteX65" fmla="*/ 2503225 w 5260975"/>
              <a:gd name="connsiteY65" fmla="*/ 1364089 h 1410656"/>
              <a:gd name="connsiteX66" fmla="*/ 2489975 w 5260975"/>
              <a:gd name="connsiteY66" fmla="*/ 1366298 h 1410656"/>
              <a:gd name="connsiteX67" fmla="*/ 2430061 w 5260975"/>
              <a:gd name="connsiteY67" fmla="*/ 1359960 h 1410656"/>
              <a:gd name="connsiteX68" fmla="*/ 2395880 w 5260975"/>
              <a:gd name="connsiteY68" fmla="*/ 1359480 h 1410656"/>
              <a:gd name="connsiteX69" fmla="*/ 2357378 w 5260975"/>
              <a:gd name="connsiteY69" fmla="*/ 1351607 h 1410656"/>
              <a:gd name="connsiteX70" fmla="*/ 2346145 w 5260975"/>
              <a:gd name="connsiteY70" fmla="*/ 1351991 h 1410656"/>
              <a:gd name="connsiteX71" fmla="*/ 2333567 w 5260975"/>
              <a:gd name="connsiteY71" fmla="*/ 1352663 h 1410656"/>
              <a:gd name="connsiteX72" fmla="*/ 2294968 w 5260975"/>
              <a:gd name="connsiteY72" fmla="*/ 1353240 h 1410656"/>
              <a:gd name="connsiteX73" fmla="*/ 2271540 w 5260975"/>
              <a:gd name="connsiteY73" fmla="*/ 1356120 h 1410656"/>
              <a:gd name="connsiteX74" fmla="*/ 2226895 w 5260975"/>
              <a:gd name="connsiteY74" fmla="*/ 1354392 h 1410656"/>
              <a:gd name="connsiteX75" fmla="*/ 2210379 w 5260975"/>
              <a:gd name="connsiteY75" fmla="*/ 1356888 h 1410656"/>
              <a:gd name="connsiteX76" fmla="*/ 2168613 w 5260975"/>
              <a:gd name="connsiteY76" fmla="*/ 1357176 h 1410656"/>
              <a:gd name="connsiteX77" fmla="*/ 2131167 w 5260975"/>
              <a:gd name="connsiteY77" fmla="*/ 1355736 h 1410656"/>
              <a:gd name="connsiteX78" fmla="*/ 2095065 w 5260975"/>
              <a:gd name="connsiteY78" fmla="*/ 1356504 h 1410656"/>
              <a:gd name="connsiteX79" fmla="*/ 2069237 w 5260975"/>
              <a:gd name="connsiteY79" fmla="*/ 1359672 h 1410656"/>
              <a:gd name="connsiteX80" fmla="*/ 2041201 w 5260975"/>
              <a:gd name="connsiteY80" fmla="*/ 1361592 h 1410656"/>
              <a:gd name="connsiteX81" fmla="*/ 1963909 w 5260975"/>
              <a:gd name="connsiteY81" fmla="*/ 1373018 h 1410656"/>
              <a:gd name="connsiteX82" fmla="*/ 1949603 w 5260975"/>
              <a:gd name="connsiteY82" fmla="*/ 1370234 h 1410656"/>
              <a:gd name="connsiteX83" fmla="*/ 1868373 w 5260975"/>
              <a:gd name="connsiteY83" fmla="*/ 1367641 h 1410656"/>
              <a:gd name="connsiteX84" fmla="*/ 1850707 w 5260975"/>
              <a:gd name="connsiteY84" fmla="*/ 1367834 h 1410656"/>
              <a:gd name="connsiteX85" fmla="*/ 1803275 w 5260975"/>
              <a:gd name="connsiteY85" fmla="*/ 1356504 h 1410656"/>
              <a:gd name="connsiteX86" fmla="*/ 1730112 w 5260975"/>
              <a:gd name="connsiteY86" fmla="*/ 1374459 h 1410656"/>
              <a:gd name="connsiteX87" fmla="*/ 1661652 w 5260975"/>
              <a:gd name="connsiteY87" fmla="*/ 1396926 h 1410656"/>
              <a:gd name="connsiteX88" fmla="*/ 1653011 w 5260975"/>
              <a:gd name="connsiteY88" fmla="*/ 1399807 h 1410656"/>
              <a:gd name="connsiteX89" fmla="*/ 1628431 w 5260975"/>
              <a:gd name="connsiteY89" fmla="*/ 1404704 h 1410656"/>
              <a:gd name="connsiteX90" fmla="*/ 1597995 w 5260975"/>
              <a:gd name="connsiteY90" fmla="*/ 1406432 h 1410656"/>
              <a:gd name="connsiteX91" fmla="*/ 1559396 w 5260975"/>
              <a:gd name="connsiteY91" fmla="*/ 1410656 h 1410656"/>
              <a:gd name="connsiteX92" fmla="*/ 1528480 w 5260975"/>
              <a:gd name="connsiteY92" fmla="*/ 1405375 h 1410656"/>
              <a:gd name="connsiteX93" fmla="*/ 1485272 w 5260975"/>
              <a:gd name="connsiteY93" fmla="*/ 1397502 h 1410656"/>
              <a:gd name="connsiteX94" fmla="*/ 1444562 w 5260975"/>
              <a:gd name="connsiteY94" fmla="*/ 1390013 h 1410656"/>
              <a:gd name="connsiteX95" fmla="*/ 1431696 w 5260975"/>
              <a:gd name="connsiteY95" fmla="*/ 1398846 h 1410656"/>
              <a:gd name="connsiteX96" fmla="*/ 1411821 w 5260975"/>
              <a:gd name="connsiteY96" fmla="*/ 1406527 h 1410656"/>
              <a:gd name="connsiteX97" fmla="*/ 1389738 w 5260975"/>
              <a:gd name="connsiteY97" fmla="*/ 1397310 h 1410656"/>
              <a:gd name="connsiteX98" fmla="*/ 1338081 w 5260975"/>
              <a:gd name="connsiteY98" fmla="*/ 1378204 h 1410656"/>
              <a:gd name="connsiteX99" fmla="*/ 1305436 w 5260975"/>
              <a:gd name="connsiteY99" fmla="*/ 1377339 h 1410656"/>
              <a:gd name="connsiteX100" fmla="*/ 1234481 w 5260975"/>
              <a:gd name="connsiteY100" fmla="*/ 1369178 h 1410656"/>
              <a:gd name="connsiteX101" fmla="*/ 1188106 w 5260975"/>
              <a:gd name="connsiteY101" fmla="*/ 1357560 h 1410656"/>
              <a:gd name="connsiteX102" fmla="*/ 1154790 w 5260975"/>
              <a:gd name="connsiteY102" fmla="*/ 1344406 h 1410656"/>
              <a:gd name="connsiteX103" fmla="*/ 1107069 w 5260975"/>
              <a:gd name="connsiteY103" fmla="*/ 1327219 h 1410656"/>
              <a:gd name="connsiteX104" fmla="*/ 1059158 w 5260975"/>
              <a:gd name="connsiteY104" fmla="*/ 1318290 h 1410656"/>
              <a:gd name="connsiteX105" fmla="*/ 1024496 w 5260975"/>
              <a:gd name="connsiteY105" fmla="*/ 1307056 h 1410656"/>
              <a:gd name="connsiteX106" fmla="*/ 982153 w 5260975"/>
              <a:gd name="connsiteY106" fmla="*/ 1299374 h 1410656"/>
              <a:gd name="connsiteX107" fmla="*/ 946628 w 5260975"/>
              <a:gd name="connsiteY107" fmla="*/ 1299087 h 1410656"/>
              <a:gd name="connsiteX108" fmla="*/ 890939 w 5260975"/>
              <a:gd name="connsiteY108" fmla="*/ 1300431 h 1410656"/>
              <a:gd name="connsiteX109" fmla="*/ 822769 w 5260975"/>
              <a:gd name="connsiteY109" fmla="*/ 1277196 h 1410656"/>
              <a:gd name="connsiteX110" fmla="*/ 795212 w 5260975"/>
              <a:gd name="connsiteY110" fmla="*/ 1272010 h 1410656"/>
              <a:gd name="connsiteX111" fmla="*/ 769288 w 5260975"/>
              <a:gd name="connsiteY111" fmla="*/ 1269610 h 1410656"/>
              <a:gd name="connsiteX112" fmla="*/ 714271 w 5260975"/>
              <a:gd name="connsiteY112" fmla="*/ 1254152 h 1410656"/>
              <a:gd name="connsiteX113" fmla="*/ 691900 w 5260975"/>
              <a:gd name="connsiteY113" fmla="*/ 1249062 h 1410656"/>
              <a:gd name="connsiteX114" fmla="*/ 660598 w 5260975"/>
              <a:gd name="connsiteY114" fmla="*/ 1249159 h 1410656"/>
              <a:gd name="connsiteX115" fmla="*/ 603662 w 5260975"/>
              <a:gd name="connsiteY115" fmla="*/ 1242054 h 1410656"/>
              <a:gd name="connsiteX116" fmla="*/ 546821 w 5260975"/>
              <a:gd name="connsiteY116" fmla="*/ 1221314 h 1410656"/>
              <a:gd name="connsiteX117" fmla="*/ 522721 w 5260975"/>
              <a:gd name="connsiteY117" fmla="*/ 1223330 h 1410656"/>
              <a:gd name="connsiteX118" fmla="*/ 514080 w 5260975"/>
              <a:gd name="connsiteY118" fmla="*/ 1222851 h 1410656"/>
              <a:gd name="connsiteX119" fmla="*/ 436404 w 5260975"/>
              <a:gd name="connsiteY119" fmla="*/ 1211424 h 1410656"/>
              <a:gd name="connsiteX120" fmla="*/ 428626 w 5260975"/>
              <a:gd name="connsiteY120" fmla="*/ 1210177 h 1410656"/>
              <a:gd name="connsiteX121" fmla="*/ 392141 w 5260975"/>
              <a:gd name="connsiteY121" fmla="*/ 1199999 h 1410656"/>
              <a:gd name="connsiteX122" fmla="*/ 300157 w 5260975"/>
              <a:gd name="connsiteY122" fmla="*/ 1193662 h 1410656"/>
              <a:gd name="connsiteX123" fmla="*/ 294493 w 5260975"/>
              <a:gd name="connsiteY123" fmla="*/ 1192894 h 1410656"/>
              <a:gd name="connsiteX124" fmla="*/ 263671 w 5260975"/>
              <a:gd name="connsiteY124" fmla="*/ 1197982 h 1410656"/>
              <a:gd name="connsiteX125" fmla="*/ 248406 w 5260975"/>
              <a:gd name="connsiteY125" fmla="*/ 1205184 h 1410656"/>
              <a:gd name="connsiteX126" fmla="*/ 224594 w 5260975"/>
              <a:gd name="connsiteY126" fmla="*/ 1212673 h 1410656"/>
              <a:gd name="connsiteX127" fmla="*/ 200398 w 5260975"/>
              <a:gd name="connsiteY127" fmla="*/ 1215458 h 1410656"/>
              <a:gd name="connsiteX128" fmla="*/ 159783 w 5260975"/>
              <a:gd name="connsiteY128" fmla="*/ 1204127 h 1410656"/>
              <a:gd name="connsiteX129" fmla="*/ 144997 w 5260975"/>
              <a:gd name="connsiteY129" fmla="*/ 1202975 h 1410656"/>
              <a:gd name="connsiteX130" fmla="*/ 112064 w 5260975"/>
              <a:gd name="connsiteY130" fmla="*/ 1197503 h 1410656"/>
              <a:gd name="connsiteX131" fmla="*/ 83259 w 5260975"/>
              <a:gd name="connsiteY131" fmla="*/ 1197887 h 1410656"/>
              <a:gd name="connsiteX132" fmla="*/ 60120 w 5260975"/>
              <a:gd name="connsiteY132" fmla="*/ 1206624 h 1410656"/>
              <a:gd name="connsiteX133" fmla="*/ 26514 w 5260975"/>
              <a:gd name="connsiteY133" fmla="*/ 1208352 h 1410656"/>
              <a:gd name="connsiteX134" fmla="*/ 4814 w 5260975"/>
              <a:gd name="connsiteY134" fmla="*/ 1202015 h 1410656"/>
              <a:gd name="connsiteX135" fmla="*/ 398 w 5260975"/>
              <a:gd name="connsiteY135" fmla="*/ 1201152 h 1410656"/>
              <a:gd name="connsiteX136" fmla="*/ 0 w 5260975"/>
              <a:gd name="connsiteY136" fmla="*/ 1201150 h 1410656"/>
              <a:gd name="connsiteX137" fmla="*/ 0 w 5260975"/>
              <a:gd name="connsiteY137" fmla="*/ 1004512 h 1410656"/>
              <a:gd name="connsiteX138" fmla="*/ 30355 w 5260975"/>
              <a:gd name="connsiteY138" fmla="*/ 1002784 h 1410656"/>
              <a:gd name="connsiteX139" fmla="*/ 52151 w 5260975"/>
              <a:gd name="connsiteY139" fmla="*/ 997695 h 1410656"/>
              <a:gd name="connsiteX140" fmla="*/ 64248 w 5260975"/>
              <a:gd name="connsiteY140" fmla="*/ 994430 h 1410656"/>
              <a:gd name="connsiteX141" fmla="*/ 126370 w 5260975"/>
              <a:gd name="connsiteY141" fmla="*/ 985405 h 1410656"/>
              <a:gd name="connsiteX142" fmla="*/ 154022 w 5260975"/>
              <a:gd name="connsiteY142" fmla="*/ 975708 h 1410656"/>
              <a:gd name="connsiteX143" fmla="*/ 161512 w 5260975"/>
              <a:gd name="connsiteY143" fmla="*/ 974268 h 1410656"/>
              <a:gd name="connsiteX144" fmla="*/ 202510 w 5260975"/>
              <a:gd name="connsiteY144" fmla="*/ 978300 h 1410656"/>
              <a:gd name="connsiteX145" fmla="*/ 233235 w 5260975"/>
              <a:gd name="connsiteY145" fmla="*/ 993950 h 1410656"/>
              <a:gd name="connsiteX146" fmla="*/ 239188 w 5260975"/>
              <a:gd name="connsiteY146" fmla="*/ 999231 h 1410656"/>
              <a:gd name="connsiteX147" fmla="*/ 324834 w 5260975"/>
              <a:gd name="connsiteY147" fmla="*/ 997407 h 1410656"/>
              <a:gd name="connsiteX148" fmla="*/ 337987 w 5260975"/>
              <a:gd name="connsiteY148" fmla="*/ 995198 h 1410656"/>
              <a:gd name="connsiteX149" fmla="*/ 401550 w 5260975"/>
              <a:gd name="connsiteY149" fmla="*/ 1004416 h 1410656"/>
              <a:gd name="connsiteX150" fmla="*/ 420081 w 5260975"/>
              <a:gd name="connsiteY150" fmla="*/ 1006240 h 1410656"/>
              <a:gd name="connsiteX151" fmla="*/ 486523 w 5260975"/>
              <a:gd name="connsiteY151" fmla="*/ 1014498 h 1410656"/>
              <a:gd name="connsiteX152" fmla="*/ 495932 w 5260975"/>
              <a:gd name="connsiteY152" fmla="*/ 1006817 h 1410656"/>
              <a:gd name="connsiteX153" fmla="*/ 523009 w 5260975"/>
              <a:gd name="connsiteY153" fmla="*/ 987517 h 1410656"/>
              <a:gd name="connsiteX154" fmla="*/ 576393 w 5260975"/>
              <a:gd name="connsiteY154" fmla="*/ 970427 h 1410656"/>
              <a:gd name="connsiteX155" fmla="*/ 590892 w 5260975"/>
              <a:gd name="connsiteY155" fmla="*/ 971387 h 1410656"/>
              <a:gd name="connsiteX156" fmla="*/ 627569 w 5260975"/>
              <a:gd name="connsiteY156" fmla="*/ 999904 h 1410656"/>
              <a:gd name="connsiteX157" fmla="*/ 645429 w 5260975"/>
              <a:gd name="connsiteY157" fmla="*/ 1011329 h 1410656"/>
              <a:gd name="connsiteX158" fmla="*/ 696125 w 5260975"/>
              <a:gd name="connsiteY158" fmla="*/ 1032356 h 1410656"/>
              <a:gd name="connsiteX159" fmla="*/ 700349 w 5260975"/>
              <a:gd name="connsiteY159" fmla="*/ 1036197 h 1410656"/>
              <a:gd name="connsiteX160" fmla="*/ 737795 w 5260975"/>
              <a:gd name="connsiteY160" fmla="*/ 1081804 h 1410656"/>
              <a:gd name="connsiteX161" fmla="*/ 746244 w 5260975"/>
              <a:gd name="connsiteY161" fmla="*/ 1089581 h 1410656"/>
              <a:gd name="connsiteX162" fmla="*/ 756422 w 5260975"/>
              <a:gd name="connsiteY162" fmla="*/ 1101680 h 1410656"/>
              <a:gd name="connsiteX163" fmla="*/ 788202 w 5260975"/>
              <a:gd name="connsiteY163" fmla="*/ 1125108 h 1410656"/>
              <a:gd name="connsiteX164" fmla="*/ 827569 w 5260975"/>
              <a:gd name="connsiteY164" fmla="*/ 1132596 h 1410656"/>
              <a:gd name="connsiteX165" fmla="*/ 875097 w 5260975"/>
              <a:gd name="connsiteY165" fmla="*/ 1144022 h 1410656"/>
              <a:gd name="connsiteX166" fmla="*/ 894972 w 5260975"/>
              <a:gd name="connsiteY166" fmla="*/ 1151704 h 1410656"/>
              <a:gd name="connsiteX167" fmla="*/ 948260 w 5260975"/>
              <a:gd name="connsiteY167" fmla="*/ 1166298 h 1410656"/>
              <a:gd name="connsiteX168" fmla="*/ 986282 w 5260975"/>
              <a:gd name="connsiteY168" fmla="*/ 1178588 h 1410656"/>
              <a:gd name="connsiteX169" fmla="*/ 1041107 w 5260975"/>
              <a:gd name="connsiteY169" fmla="*/ 1185789 h 1410656"/>
              <a:gd name="connsiteX170" fmla="*/ 1067703 w 5260975"/>
              <a:gd name="connsiteY170" fmla="*/ 1186076 h 1410656"/>
              <a:gd name="connsiteX171" fmla="*/ 1116574 w 5260975"/>
              <a:gd name="connsiteY171" fmla="*/ 1222946 h 1410656"/>
              <a:gd name="connsiteX172" fmla="*/ 1155557 w 5260975"/>
              <a:gd name="connsiteY172" fmla="*/ 1247335 h 1410656"/>
              <a:gd name="connsiteX173" fmla="*/ 1196556 w 5260975"/>
              <a:gd name="connsiteY173" fmla="*/ 1235525 h 1410656"/>
              <a:gd name="connsiteX174" fmla="*/ 1207693 w 5260975"/>
              <a:gd name="connsiteY174" fmla="*/ 1224387 h 1410656"/>
              <a:gd name="connsiteX175" fmla="*/ 1274904 w 5260975"/>
              <a:gd name="connsiteY175" fmla="*/ 1213826 h 1410656"/>
              <a:gd name="connsiteX176" fmla="*/ 1370919 w 5260975"/>
              <a:gd name="connsiteY176" fmla="*/ 1213442 h 1410656"/>
              <a:gd name="connsiteX177" fmla="*/ 1530593 w 5260975"/>
              <a:gd name="connsiteY177" fmla="*/ 1189437 h 1410656"/>
              <a:gd name="connsiteX178" fmla="*/ 1558436 w 5260975"/>
              <a:gd name="connsiteY178" fmla="*/ 1178299 h 1410656"/>
              <a:gd name="connsiteX179" fmla="*/ 1589737 w 5260975"/>
              <a:gd name="connsiteY179" fmla="*/ 1175515 h 1410656"/>
              <a:gd name="connsiteX180" fmla="*/ 1601740 w 5260975"/>
              <a:gd name="connsiteY180" fmla="*/ 1182333 h 1410656"/>
              <a:gd name="connsiteX181" fmla="*/ 1654259 w 5260975"/>
              <a:gd name="connsiteY181" fmla="*/ 1192510 h 1410656"/>
              <a:gd name="connsiteX182" fmla="*/ 1664246 w 5260975"/>
              <a:gd name="connsiteY182" fmla="*/ 1192702 h 1410656"/>
              <a:gd name="connsiteX183" fmla="*/ 1698427 w 5260975"/>
              <a:gd name="connsiteY183" fmla="*/ 1188381 h 1410656"/>
              <a:gd name="connsiteX184" fmla="*/ 1730112 w 5260975"/>
              <a:gd name="connsiteY184" fmla="*/ 1185885 h 1410656"/>
              <a:gd name="connsiteX185" fmla="*/ 1809996 w 5260975"/>
              <a:gd name="connsiteY185" fmla="*/ 1194046 h 1410656"/>
              <a:gd name="connsiteX186" fmla="*/ 1871254 w 5260975"/>
              <a:gd name="connsiteY186" fmla="*/ 1192126 h 1410656"/>
              <a:gd name="connsiteX187" fmla="*/ 1899482 w 5260975"/>
              <a:gd name="connsiteY187" fmla="*/ 1194046 h 1410656"/>
              <a:gd name="connsiteX188" fmla="*/ 1915420 w 5260975"/>
              <a:gd name="connsiteY188" fmla="*/ 1196927 h 1410656"/>
              <a:gd name="connsiteX189" fmla="*/ 1951522 w 5260975"/>
              <a:gd name="connsiteY189" fmla="*/ 1216994 h 1410656"/>
              <a:gd name="connsiteX190" fmla="*/ 1971302 w 5260975"/>
              <a:gd name="connsiteY190" fmla="*/ 1221507 h 1410656"/>
              <a:gd name="connsiteX191" fmla="*/ 2030831 w 5260975"/>
              <a:gd name="connsiteY191" fmla="*/ 1221123 h 1410656"/>
              <a:gd name="connsiteX192" fmla="*/ 2120125 w 5260975"/>
              <a:gd name="connsiteY192" fmla="*/ 1190878 h 1410656"/>
              <a:gd name="connsiteX193" fmla="*/ 2129439 w 5260975"/>
              <a:gd name="connsiteY193" fmla="*/ 1186845 h 1410656"/>
              <a:gd name="connsiteX194" fmla="*/ 2174854 w 5260975"/>
              <a:gd name="connsiteY194" fmla="*/ 1181852 h 1410656"/>
              <a:gd name="connsiteX195" fmla="*/ 2205674 w 5260975"/>
              <a:gd name="connsiteY195" fmla="*/ 1188669 h 1410656"/>
              <a:gd name="connsiteX196" fmla="*/ 2247634 w 5260975"/>
              <a:gd name="connsiteY196" fmla="*/ 1202784 h 1410656"/>
              <a:gd name="connsiteX197" fmla="*/ 2285367 w 5260975"/>
              <a:gd name="connsiteY197" fmla="*/ 1214594 h 1410656"/>
              <a:gd name="connsiteX198" fmla="*/ 2312827 w 5260975"/>
              <a:gd name="connsiteY198" fmla="*/ 1227939 h 1410656"/>
              <a:gd name="connsiteX199" fmla="*/ 2375622 w 5260975"/>
              <a:gd name="connsiteY199" fmla="*/ 1237733 h 1410656"/>
              <a:gd name="connsiteX200" fmla="*/ 2382151 w 5260975"/>
              <a:gd name="connsiteY200" fmla="*/ 1239365 h 1410656"/>
              <a:gd name="connsiteX201" fmla="*/ 2429390 w 5260975"/>
              <a:gd name="connsiteY201" fmla="*/ 1227459 h 1410656"/>
              <a:gd name="connsiteX202" fmla="*/ 2486134 w 5260975"/>
              <a:gd name="connsiteY202" fmla="*/ 1215362 h 1410656"/>
              <a:gd name="connsiteX203" fmla="*/ 2506394 w 5260975"/>
              <a:gd name="connsiteY203" fmla="*/ 1219490 h 1410656"/>
              <a:gd name="connsiteX204" fmla="*/ 2534142 w 5260975"/>
              <a:gd name="connsiteY204" fmla="*/ 1225347 h 1410656"/>
              <a:gd name="connsiteX205" fmla="*/ 2559874 w 5260975"/>
              <a:gd name="connsiteY205" fmla="*/ 1222275 h 1410656"/>
              <a:gd name="connsiteX206" fmla="*/ 2575525 w 5260975"/>
              <a:gd name="connsiteY206" fmla="*/ 1221987 h 1410656"/>
              <a:gd name="connsiteX207" fmla="*/ 2646960 w 5260975"/>
              <a:gd name="connsiteY207" fmla="*/ 1257896 h 1410656"/>
              <a:gd name="connsiteX208" fmla="*/ 2665107 w 5260975"/>
              <a:gd name="connsiteY208" fmla="*/ 1260873 h 1410656"/>
              <a:gd name="connsiteX209" fmla="*/ 2675381 w 5260975"/>
              <a:gd name="connsiteY209" fmla="*/ 1265290 h 1410656"/>
              <a:gd name="connsiteX210" fmla="*/ 2737311 w 5260975"/>
              <a:gd name="connsiteY210" fmla="*/ 1309841 h 1410656"/>
              <a:gd name="connsiteX211" fmla="*/ 2763619 w 5260975"/>
              <a:gd name="connsiteY211" fmla="*/ 1318866 h 1410656"/>
              <a:gd name="connsiteX212" fmla="*/ 2792519 w 5260975"/>
              <a:gd name="connsiteY212" fmla="*/ 1317041 h 1410656"/>
              <a:gd name="connsiteX213" fmla="*/ 2809226 w 5260975"/>
              <a:gd name="connsiteY213" fmla="*/ 1313777 h 1410656"/>
              <a:gd name="connsiteX214" fmla="*/ 2850705 w 5260975"/>
              <a:gd name="connsiteY214" fmla="*/ 1285452 h 1410656"/>
              <a:gd name="connsiteX215" fmla="*/ 2874324 w 5260975"/>
              <a:gd name="connsiteY215" fmla="*/ 1286413 h 1410656"/>
              <a:gd name="connsiteX216" fmla="*/ 2911194 w 5260975"/>
              <a:gd name="connsiteY216" fmla="*/ 1305903 h 1410656"/>
              <a:gd name="connsiteX217" fmla="*/ 2978116 w 5260975"/>
              <a:gd name="connsiteY217" fmla="*/ 1314641 h 1410656"/>
              <a:gd name="connsiteX218" fmla="*/ 3012106 w 5260975"/>
              <a:gd name="connsiteY218" fmla="*/ 1287373 h 1410656"/>
              <a:gd name="connsiteX219" fmla="*/ 3029676 w 5260975"/>
              <a:gd name="connsiteY219" fmla="*/ 1261161 h 1410656"/>
              <a:gd name="connsiteX220" fmla="*/ 3080469 w 5260975"/>
              <a:gd name="connsiteY220" fmla="*/ 1230724 h 1410656"/>
              <a:gd name="connsiteX221" fmla="*/ 3092567 w 5260975"/>
              <a:gd name="connsiteY221" fmla="*/ 1242054 h 1410656"/>
              <a:gd name="connsiteX222" fmla="*/ 3129821 w 5260975"/>
              <a:gd name="connsiteY222" fmla="*/ 1246855 h 1410656"/>
              <a:gd name="connsiteX223" fmla="*/ 3170147 w 5260975"/>
              <a:gd name="connsiteY223" fmla="*/ 1246471 h 1410656"/>
              <a:gd name="connsiteX224" fmla="*/ 3240429 w 5260975"/>
              <a:gd name="connsiteY224" fmla="*/ 1251559 h 1410656"/>
              <a:gd name="connsiteX225" fmla="*/ 3287189 w 5260975"/>
              <a:gd name="connsiteY225" fmla="*/ 1222466 h 1410656"/>
              <a:gd name="connsiteX226" fmla="*/ 3305049 w 5260975"/>
              <a:gd name="connsiteY226" fmla="*/ 1210465 h 1410656"/>
              <a:gd name="connsiteX227" fmla="*/ 3321755 w 5260975"/>
              <a:gd name="connsiteY227" fmla="*/ 1202784 h 1410656"/>
              <a:gd name="connsiteX228" fmla="*/ 3341055 w 5260975"/>
              <a:gd name="connsiteY228" fmla="*/ 1198463 h 1410656"/>
              <a:gd name="connsiteX229" fmla="*/ 3387621 w 5260975"/>
              <a:gd name="connsiteY229" fmla="*/ 1182140 h 1410656"/>
              <a:gd name="connsiteX230" fmla="*/ 3413161 w 5260975"/>
              <a:gd name="connsiteY230" fmla="*/ 1166105 h 1410656"/>
              <a:gd name="connsiteX231" fmla="*/ 3470579 w 5260975"/>
              <a:gd name="connsiteY231" fmla="*/ 1150647 h 1410656"/>
              <a:gd name="connsiteX232" fmla="*/ 3509657 w 5260975"/>
              <a:gd name="connsiteY232" fmla="*/ 1136821 h 1410656"/>
              <a:gd name="connsiteX233" fmla="*/ 3550847 w 5260975"/>
              <a:gd name="connsiteY233" fmla="*/ 1113009 h 1410656"/>
              <a:gd name="connsiteX234" fmla="*/ 3556608 w 5260975"/>
              <a:gd name="connsiteY234" fmla="*/ 1109361 h 1410656"/>
              <a:gd name="connsiteX235" fmla="*/ 3570435 w 5260975"/>
              <a:gd name="connsiteY235" fmla="*/ 1093710 h 1410656"/>
              <a:gd name="connsiteX236" fmla="*/ 3590501 w 5260975"/>
              <a:gd name="connsiteY236" fmla="*/ 1039846 h 1410656"/>
              <a:gd name="connsiteX237" fmla="*/ 3596263 w 5260975"/>
              <a:gd name="connsiteY237" fmla="*/ 1028900 h 1410656"/>
              <a:gd name="connsiteX238" fmla="*/ 3648591 w 5260975"/>
              <a:gd name="connsiteY238" fmla="*/ 992030 h 1410656"/>
              <a:gd name="connsiteX239" fmla="*/ 3667986 w 5260975"/>
              <a:gd name="connsiteY239" fmla="*/ 995487 h 1410656"/>
              <a:gd name="connsiteX240" fmla="*/ 3689397 w 5260975"/>
              <a:gd name="connsiteY240" fmla="*/ 1007585 h 1410656"/>
              <a:gd name="connsiteX241" fmla="*/ 3736349 w 5260975"/>
              <a:gd name="connsiteY241" fmla="*/ 1010753 h 1410656"/>
              <a:gd name="connsiteX242" fmla="*/ 3753919 w 5260975"/>
              <a:gd name="connsiteY242" fmla="*/ 1004513 h 1410656"/>
              <a:gd name="connsiteX243" fmla="*/ 3784643 w 5260975"/>
              <a:gd name="connsiteY243" fmla="*/ 987710 h 1410656"/>
              <a:gd name="connsiteX244" fmla="*/ 3808359 w 5260975"/>
              <a:gd name="connsiteY244" fmla="*/ 961689 h 1410656"/>
              <a:gd name="connsiteX245" fmla="*/ 3842829 w 5260975"/>
              <a:gd name="connsiteY245" fmla="*/ 918674 h 1410656"/>
              <a:gd name="connsiteX246" fmla="*/ 3908983 w 5260975"/>
              <a:gd name="connsiteY246" fmla="*/ 902256 h 1410656"/>
              <a:gd name="connsiteX247" fmla="*/ 3934428 w 5260975"/>
              <a:gd name="connsiteY247" fmla="*/ 896783 h 1410656"/>
              <a:gd name="connsiteX248" fmla="*/ 4026987 w 5260975"/>
              <a:gd name="connsiteY248" fmla="*/ 873835 h 1410656"/>
              <a:gd name="connsiteX249" fmla="*/ 4035051 w 5260975"/>
              <a:gd name="connsiteY249" fmla="*/ 873067 h 1410656"/>
              <a:gd name="connsiteX250" fmla="*/ 4099189 w 5260975"/>
              <a:gd name="connsiteY250" fmla="*/ 846664 h 1410656"/>
              <a:gd name="connsiteX251" fmla="*/ 4114647 w 5260975"/>
              <a:gd name="connsiteY251" fmla="*/ 840134 h 1410656"/>
              <a:gd name="connsiteX252" fmla="*/ 4133563 w 5260975"/>
              <a:gd name="connsiteY252" fmla="*/ 823427 h 1410656"/>
              <a:gd name="connsiteX253" fmla="*/ 4151039 w 5260975"/>
              <a:gd name="connsiteY253" fmla="*/ 776284 h 1410656"/>
              <a:gd name="connsiteX254" fmla="*/ 4171489 w 5260975"/>
              <a:gd name="connsiteY254" fmla="*/ 754776 h 1410656"/>
              <a:gd name="connsiteX255" fmla="*/ 4186372 w 5260975"/>
              <a:gd name="connsiteY255" fmla="*/ 741718 h 1410656"/>
              <a:gd name="connsiteX256" fmla="*/ 4199429 w 5260975"/>
              <a:gd name="connsiteY256" fmla="*/ 721940 h 1410656"/>
              <a:gd name="connsiteX257" fmla="*/ 4212487 w 5260975"/>
              <a:gd name="connsiteY257" fmla="*/ 674604 h 1410656"/>
              <a:gd name="connsiteX258" fmla="*/ 4232555 w 5260975"/>
              <a:gd name="connsiteY258" fmla="*/ 632645 h 1410656"/>
              <a:gd name="connsiteX259" fmla="*/ 4268657 w 5260975"/>
              <a:gd name="connsiteY259" fmla="*/ 609410 h 1410656"/>
              <a:gd name="connsiteX260" fmla="*/ 4291028 w 5260975"/>
              <a:gd name="connsiteY260" fmla="*/ 597216 h 1410656"/>
              <a:gd name="connsiteX261" fmla="*/ 4379651 w 5260975"/>
              <a:gd name="connsiteY261" fmla="*/ 609506 h 1410656"/>
              <a:gd name="connsiteX262" fmla="*/ 4440139 w 5260975"/>
              <a:gd name="connsiteY262" fmla="*/ 621507 h 1410656"/>
              <a:gd name="connsiteX263" fmla="*/ 4460015 w 5260975"/>
              <a:gd name="connsiteY263" fmla="*/ 616899 h 1410656"/>
              <a:gd name="connsiteX264" fmla="*/ 4516183 w 5260975"/>
              <a:gd name="connsiteY264" fmla="*/ 577724 h 1410656"/>
              <a:gd name="connsiteX265" fmla="*/ 4571681 w 5260975"/>
              <a:gd name="connsiteY265" fmla="*/ 560250 h 1410656"/>
              <a:gd name="connsiteX266" fmla="*/ 4613447 w 5260975"/>
              <a:gd name="connsiteY266" fmla="*/ 555257 h 1410656"/>
              <a:gd name="connsiteX267" fmla="*/ 4649355 w 5260975"/>
              <a:gd name="connsiteY267" fmla="*/ 551417 h 1410656"/>
              <a:gd name="connsiteX268" fmla="*/ 4692467 w 5260975"/>
              <a:gd name="connsiteY268" fmla="*/ 540663 h 1410656"/>
              <a:gd name="connsiteX269" fmla="*/ 4716855 w 5260975"/>
              <a:gd name="connsiteY269" fmla="*/ 528949 h 1410656"/>
              <a:gd name="connsiteX270" fmla="*/ 4755645 w 5260975"/>
              <a:gd name="connsiteY270" fmla="*/ 512147 h 1410656"/>
              <a:gd name="connsiteX271" fmla="*/ 4795395 w 5260975"/>
              <a:gd name="connsiteY271" fmla="*/ 490351 h 1410656"/>
              <a:gd name="connsiteX272" fmla="*/ 4825928 w 5260975"/>
              <a:gd name="connsiteY272" fmla="*/ 459818 h 1410656"/>
              <a:gd name="connsiteX273" fmla="*/ 4842347 w 5260975"/>
              <a:gd name="connsiteY273" fmla="*/ 434086 h 1410656"/>
              <a:gd name="connsiteX274" fmla="*/ 4890451 w 5260975"/>
              <a:gd name="connsiteY274" fmla="*/ 397216 h 1410656"/>
              <a:gd name="connsiteX275" fmla="*/ 4933945 w 5260975"/>
              <a:gd name="connsiteY275" fmla="*/ 327701 h 1410656"/>
              <a:gd name="connsiteX276" fmla="*/ 4961214 w 5260975"/>
              <a:gd name="connsiteY276" fmla="*/ 298801 h 1410656"/>
              <a:gd name="connsiteX277" fmla="*/ 4976672 w 5260975"/>
              <a:gd name="connsiteY277" fmla="*/ 290639 h 1410656"/>
              <a:gd name="connsiteX278" fmla="*/ 5002979 w 5260975"/>
              <a:gd name="connsiteY278" fmla="*/ 270573 h 1410656"/>
              <a:gd name="connsiteX279" fmla="*/ 5018535 w 5260975"/>
              <a:gd name="connsiteY279" fmla="*/ 255690 h 1410656"/>
              <a:gd name="connsiteX280" fmla="*/ 5061069 w 5260975"/>
              <a:gd name="connsiteY280" fmla="*/ 200961 h 1410656"/>
              <a:gd name="connsiteX281" fmla="*/ 5074127 w 5260975"/>
              <a:gd name="connsiteY281" fmla="*/ 184735 h 1410656"/>
              <a:gd name="connsiteX282" fmla="*/ 5101108 w 5260975"/>
              <a:gd name="connsiteY282" fmla="*/ 156891 h 1410656"/>
              <a:gd name="connsiteX283" fmla="*/ 5112918 w 5260975"/>
              <a:gd name="connsiteY283" fmla="*/ 148441 h 1410656"/>
              <a:gd name="connsiteX284" fmla="*/ 5133753 w 5260975"/>
              <a:gd name="connsiteY284" fmla="*/ 125782 h 1410656"/>
              <a:gd name="connsiteX285" fmla="*/ 5183393 w 5260975"/>
              <a:gd name="connsiteY285" fmla="*/ 66348 h 1410656"/>
              <a:gd name="connsiteX286" fmla="*/ 5204709 w 5260975"/>
              <a:gd name="connsiteY286" fmla="*/ 33030 h 1410656"/>
              <a:gd name="connsiteX287" fmla="*/ 5247243 w 5260975"/>
              <a:gd name="connsiteY287" fmla="*/ 8451 h 1410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Lst>
            <a:rect l="l" t="t" r="r" b="b"/>
            <a:pathLst>
              <a:path w="5260975" h="1410656">
                <a:moveTo>
                  <a:pt x="5260975" y="0"/>
                </a:moveTo>
                <a:lnTo>
                  <a:pt x="5260975" y="221634"/>
                </a:lnTo>
                <a:lnTo>
                  <a:pt x="5226503" y="237063"/>
                </a:lnTo>
                <a:cubicBezTo>
                  <a:pt x="5219783" y="239848"/>
                  <a:pt x="5212389" y="241384"/>
                  <a:pt x="5206341" y="245128"/>
                </a:cubicBezTo>
                <a:cubicBezTo>
                  <a:pt x="5178495" y="262219"/>
                  <a:pt x="5151515" y="280654"/>
                  <a:pt x="5123287" y="297073"/>
                </a:cubicBezTo>
                <a:cubicBezTo>
                  <a:pt x="5094195" y="314067"/>
                  <a:pt x="5068175" y="334134"/>
                  <a:pt x="5048107" y="361307"/>
                </a:cubicBezTo>
                <a:cubicBezTo>
                  <a:pt x="5029480" y="386559"/>
                  <a:pt x="5011429" y="412194"/>
                  <a:pt x="4992899" y="437542"/>
                </a:cubicBezTo>
                <a:cubicBezTo>
                  <a:pt x="4988194" y="443975"/>
                  <a:pt x="4983873" y="451561"/>
                  <a:pt x="4977440" y="455690"/>
                </a:cubicBezTo>
                <a:cubicBezTo>
                  <a:pt x="4964094" y="464331"/>
                  <a:pt x="4949499" y="471340"/>
                  <a:pt x="4935193" y="478445"/>
                </a:cubicBezTo>
                <a:cubicBezTo>
                  <a:pt x="4922903" y="484494"/>
                  <a:pt x="4909845" y="489006"/>
                  <a:pt x="4897844" y="495535"/>
                </a:cubicBezTo>
                <a:cubicBezTo>
                  <a:pt x="4888243" y="500721"/>
                  <a:pt x="4879697" y="507922"/>
                  <a:pt x="4870767" y="514451"/>
                </a:cubicBezTo>
                <a:cubicBezTo>
                  <a:pt x="4862990" y="520115"/>
                  <a:pt x="4854445" y="525012"/>
                  <a:pt x="4847916" y="531830"/>
                </a:cubicBezTo>
                <a:cubicBezTo>
                  <a:pt x="4831977" y="548344"/>
                  <a:pt x="4815942" y="564571"/>
                  <a:pt x="4796163" y="576765"/>
                </a:cubicBezTo>
                <a:cubicBezTo>
                  <a:pt x="4776672" y="588862"/>
                  <a:pt x="4758237" y="602401"/>
                  <a:pt x="4738843" y="614691"/>
                </a:cubicBezTo>
                <a:cubicBezTo>
                  <a:pt x="4719831" y="626693"/>
                  <a:pt x="4702645" y="639846"/>
                  <a:pt x="4692755" y="661162"/>
                </a:cubicBezTo>
                <a:cubicBezTo>
                  <a:pt x="4688339" y="670571"/>
                  <a:pt x="4682097" y="680845"/>
                  <a:pt x="4673744" y="686318"/>
                </a:cubicBezTo>
                <a:cubicBezTo>
                  <a:pt x="4661838" y="694095"/>
                  <a:pt x="4646764" y="696880"/>
                  <a:pt x="4633801" y="703505"/>
                </a:cubicBezTo>
                <a:cubicBezTo>
                  <a:pt x="4618535" y="711282"/>
                  <a:pt x="4600869" y="718003"/>
                  <a:pt x="4590499" y="730389"/>
                </a:cubicBezTo>
                <a:cubicBezTo>
                  <a:pt x="4581281" y="741431"/>
                  <a:pt x="4571968" y="750072"/>
                  <a:pt x="4559773" y="757081"/>
                </a:cubicBezTo>
                <a:cubicBezTo>
                  <a:pt x="4551229" y="761978"/>
                  <a:pt x="4544892" y="770907"/>
                  <a:pt x="4536059" y="774940"/>
                </a:cubicBezTo>
                <a:cubicBezTo>
                  <a:pt x="4524441" y="780317"/>
                  <a:pt x="4512727" y="784542"/>
                  <a:pt x="4502549" y="792895"/>
                </a:cubicBezTo>
                <a:cubicBezTo>
                  <a:pt x="4491987" y="801536"/>
                  <a:pt x="4479986" y="808353"/>
                  <a:pt x="4468944" y="816419"/>
                </a:cubicBezTo>
                <a:cubicBezTo>
                  <a:pt x="4463087" y="820739"/>
                  <a:pt x="4458286" y="826404"/>
                  <a:pt x="4452622" y="830917"/>
                </a:cubicBezTo>
                <a:cubicBezTo>
                  <a:pt x="4442252" y="839174"/>
                  <a:pt x="4431690" y="847239"/>
                  <a:pt x="4421032" y="855016"/>
                </a:cubicBezTo>
                <a:cubicBezTo>
                  <a:pt x="4410375" y="862794"/>
                  <a:pt x="4400197" y="871819"/>
                  <a:pt x="4388483" y="877484"/>
                </a:cubicBezTo>
                <a:cubicBezTo>
                  <a:pt x="4368513" y="887086"/>
                  <a:pt x="4346717" y="892847"/>
                  <a:pt x="4327321" y="903216"/>
                </a:cubicBezTo>
                <a:cubicBezTo>
                  <a:pt x="4307639" y="913777"/>
                  <a:pt x="4289107" y="927028"/>
                  <a:pt x="4271633" y="941046"/>
                </a:cubicBezTo>
                <a:cubicBezTo>
                  <a:pt x="4257807" y="952088"/>
                  <a:pt x="4244845" y="963034"/>
                  <a:pt x="4227465" y="968698"/>
                </a:cubicBezTo>
                <a:cubicBezTo>
                  <a:pt x="4217768" y="971867"/>
                  <a:pt x="4207591" y="978780"/>
                  <a:pt x="4201733" y="986846"/>
                </a:cubicBezTo>
                <a:cubicBezTo>
                  <a:pt x="4189059" y="1004416"/>
                  <a:pt x="4172833" y="1016802"/>
                  <a:pt x="4154494" y="1027364"/>
                </a:cubicBezTo>
                <a:cubicBezTo>
                  <a:pt x="4130010" y="1041574"/>
                  <a:pt x="4105814" y="1056072"/>
                  <a:pt x="4081234" y="1069994"/>
                </a:cubicBezTo>
                <a:cubicBezTo>
                  <a:pt x="4066737" y="1078252"/>
                  <a:pt x="4052335" y="1086989"/>
                  <a:pt x="4036971" y="1093038"/>
                </a:cubicBezTo>
                <a:cubicBezTo>
                  <a:pt x="4005575" y="1105520"/>
                  <a:pt x="3973410" y="1116177"/>
                  <a:pt x="3941725" y="1127796"/>
                </a:cubicBezTo>
                <a:cubicBezTo>
                  <a:pt x="3931355" y="1131540"/>
                  <a:pt x="3921561" y="1136917"/>
                  <a:pt x="3910999" y="1140182"/>
                </a:cubicBezTo>
                <a:cubicBezTo>
                  <a:pt x="3899573" y="1143734"/>
                  <a:pt x="3887285" y="1144790"/>
                  <a:pt x="3875859" y="1148343"/>
                </a:cubicBezTo>
                <a:cubicBezTo>
                  <a:pt x="3856847" y="1154199"/>
                  <a:pt x="3838412" y="1161689"/>
                  <a:pt x="3819401" y="1167642"/>
                </a:cubicBezTo>
                <a:cubicBezTo>
                  <a:pt x="3782723" y="1179068"/>
                  <a:pt x="3745949" y="1190014"/>
                  <a:pt x="3709176" y="1200863"/>
                </a:cubicBezTo>
                <a:cubicBezTo>
                  <a:pt x="3701303" y="1203168"/>
                  <a:pt x="3692757" y="1203456"/>
                  <a:pt x="3684981" y="1205952"/>
                </a:cubicBezTo>
                <a:cubicBezTo>
                  <a:pt x="3664337" y="1212673"/>
                  <a:pt x="3643789" y="1219970"/>
                  <a:pt x="3623338" y="1227363"/>
                </a:cubicBezTo>
                <a:cubicBezTo>
                  <a:pt x="3610953" y="1231876"/>
                  <a:pt x="3598854" y="1237445"/>
                  <a:pt x="3586373" y="1241765"/>
                </a:cubicBezTo>
                <a:cubicBezTo>
                  <a:pt x="3576387" y="1245222"/>
                  <a:pt x="3566113" y="1247910"/>
                  <a:pt x="3555743" y="1250023"/>
                </a:cubicBezTo>
                <a:cubicBezTo>
                  <a:pt x="3546814" y="1251848"/>
                  <a:pt x="3537501" y="1251655"/>
                  <a:pt x="3528667" y="1253864"/>
                </a:cubicBezTo>
                <a:cubicBezTo>
                  <a:pt x="3504759" y="1259816"/>
                  <a:pt x="3481140" y="1266538"/>
                  <a:pt x="3457424" y="1272874"/>
                </a:cubicBezTo>
                <a:cubicBezTo>
                  <a:pt x="3447919" y="1275371"/>
                  <a:pt x="3438221" y="1277196"/>
                  <a:pt x="3429003" y="1280364"/>
                </a:cubicBezTo>
                <a:cubicBezTo>
                  <a:pt x="3404327" y="1288717"/>
                  <a:pt x="3380036" y="1298222"/>
                  <a:pt x="3355264" y="1306096"/>
                </a:cubicBezTo>
                <a:cubicBezTo>
                  <a:pt x="3334717" y="1312625"/>
                  <a:pt x="3313593" y="1317329"/>
                  <a:pt x="3292757" y="1323090"/>
                </a:cubicBezTo>
                <a:cubicBezTo>
                  <a:pt x="3283924" y="1325587"/>
                  <a:pt x="3275475" y="1329140"/>
                  <a:pt x="3266643" y="1331251"/>
                </a:cubicBezTo>
                <a:cubicBezTo>
                  <a:pt x="3246863" y="1336053"/>
                  <a:pt x="3226796" y="1340085"/>
                  <a:pt x="3206921" y="1344886"/>
                </a:cubicBezTo>
                <a:cubicBezTo>
                  <a:pt x="3195590" y="1347670"/>
                  <a:pt x="3184645" y="1352663"/>
                  <a:pt x="3173123" y="1354488"/>
                </a:cubicBezTo>
                <a:cubicBezTo>
                  <a:pt x="3145759" y="1358808"/>
                  <a:pt x="3118203" y="1361880"/>
                  <a:pt x="3090646" y="1365337"/>
                </a:cubicBezTo>
                <a:cubicBezTo>
                  <a:pt x="3062227" y="1368889"/>
                  <a:pt x="3033902" y="1372634"/>
                  <a:pt x="3005480" y="1375802"/>
                </a:cubicBezTo>
                <a:cubicBezTo>
                  <a:pt x="2989926" y="1377435"/>
                  <a:pt x="2974275" y="1377723"/>
                  <a:pt x="2958721" y="1379259"/>
                </a:cubicBezTo>
                <a:cubicBezTo>
                  <a:pt x="2945087" y="1380604"/>
                  <a:pt x="2931549" y="1383100"/>
                  <a:pt x="2917915" y="1384733"/>
                </a:cubicBezTo>
                <a:cubicBezTo>
                  <a:pt x="2906105" y="1386076"/>
                  <a:pt x="2894199" y="1386844"/>
                  <a:pt x="2882389" y="1388189"/>
                </a:cubicBezTo>
                <a:cubicBezTo>
                  <a:pt x="2863475" y="1390397"/>
                  <a:pt x="2844655" y="1392894"/>
                  <a:pt x="2825837" y="1395198"/>
                </a:cubicBezTo>
                <a:cubicBezTo>
                  <a:pt x="2817964" y="1396062"/>
                  <a:pt x="2809706" y="1398462"/>
                  <a:pt x="2802313" y="1397023"/>
                </a:cubicBezTo>
                <a:cubicBezTo>
                  <a:pt x="2783686" y="1393373"/>
                  <a:pt x="2765347" y="1394430"/>
                  <a:pt x="2746816" y="1396926"/>
                </a:cubicBezTo>
                <a:cubicBezTo>
                  <a:pt x="2740479" y="1397791"/>
                  <a:pt x="2733662" y="1397598"/>
                  <a:pt x="2727517" y="1395966"/>
                </a:cubicBezTo>
                <a:cubicBezTo>
                  <a:pt x="2714939" y="1392701"/>
                  <a:pt x="2702745" y="1388092"/>
                  <a:pt x="2690359" y="1384060"/>
                </a:cubicBezTo>
                <a:cubicBezTo>
                  <a:pt x="2689014" y="1383580"/>
                  <a:pt x="2687382" y="1383484"/>
                  <a:pt x="2685943" y="1383196"/>
                </a:cubicBezTo>
                <a:cubicBezTo>
                  <a:pt x="2677781" y="1381563"/>
                  <a:pt x="2669717" y="1379931"/>
                  <a:pt x="2661554" y="1378491"/>
                </a:cubicBezTo>
                <a:cubicBezTo>
                  <a:pt x="2657138" y="1377723"/>
                  <a:pt x="2652625" y="1377627"/>
                  <a:pt x="2648208" y="1376955"/>
                </a:cubicBezTo>
                <a:cubicBezTo>
                  <a:pt x="2631118" y="1374266"/>
                  <a:pt x="2612299" y="1378779"/>
                  <a:pt x="2597512" y="1367162"/>
                </a:cubicBezTo>
                <a:cubicBezTo>
                  <a:pt x="2587911" y="1359672"/>
                  <a:pt x="2578597" y="1361401"/>
                  <a:pt x="2568324" y="1362553"/>
                </a:cubicBezTo>
                <a:cubicBezTo>
                  <a:pt x="2560547" y="1363417"/>
                  <a:pt x="2552577" y="1363128"/>
                  <a:pt x="2544704" y="1363225"/>
                </a:cubicBezTo>
                <a:cubicBezTo>
                  <a:pt x="2530878" y="1363512"/>
                  <a:pt x="2517052" y="1363609"/>
                  <a:pt x="2503225" y="1364089"/>
                </a:cubicBezTo>
                <a:cubicBezTo>
                  <a:pt x="2498808" y="1364281"/>
                  <a:pt x="2494297" y="1366682"/>
                  <a:pt x="2489975" y="1366298"/>
                </a:cubicBezTo>
                <a:cubicBezTo>
                  <a:pt x="2470004" y="1364473"/>
                  <a:pt x="2450033" y="1361592"/>
                  <a:pt x="2430061" y="1359960"/>
                </a:cubicBezTo>
                <a:cubicBezTo>
                  <a:pt x="2418732" y="1359001"/>
                  <a:pt x="2407114" y="1360824"/>
                  <a:pt x="2395880" y="1359480"/>
                </a:cubicBezTo>
                <a:cubicBezTo>
                  <a:pt x="2382919" y="1357944"/>
                  <a:pt x="2370245" y="1354008"/>
                  <a:pt x="2357378" y="1351607"/>
                </a:cubicBezTo>
                <a:cubicBezTo>
                  <a:pt x="2353826" y="1350935"/>
                  <a:pt x="2349889" y="1351799"/>
                  <a:pt x="2346145" y="1351991"/>
                </a:cubicBezTo>
                <a:cubicBezTo>
                  <a:pt x="2341920" y="1352183"/>
                  <a:pt x="2337791" y="1352567"/>
                  <a:pt x="2333567" y="1352663"/>
                </a:cubicBezTo>
                <a:cubicBezTo>
                  <a:pt x="2320700" y="1352856"/>
                  <a:pt x="2307835" y="1352567"/>
                  <a:pt x="2294968" y="1353240"/>
                </a:cubicBezTo>
                <a:cubicBezTo>
                  <a:pt x="2287095" y="1353624"/>
                  <a:pt x="2278839" y="1357560"/>
                  <a:pt x="2271540" y="1356120"/>
                </a:cubicBezTo>
                <a:cubicBezTo>
                  <a:pt x="2256659" y="1353335"/>
                  <a:pt x="2241776" y="1359576"/>
                  <a:pt x="2226895" y="1354392"/>
                </a:cubicBezTo>
                <a:cubicBezTo>
                  <a:pt x="2222285" y="1352856"/>
                  <a:pt x="2215948" y="1356696"/>
                  <a:pt x="2210379" y="1356888"/>
                </a:cubicBezTo>
                <a:cubicBezTo>
                  <a:pt x="2196457" y="1357368"/>
                  <a:pt x="2182535" y="1357272"/>
                  <a:pt x="2168613" y="1357176"/>
                </a:cubicBezTo>
                <a:cubicBezTo>
                  <a:pt x="2156131" y="1357080"/>
                  <a:pt x="2143168" y="1358424"/>
                  <a:pt x="2131167" y="1355736"/>
                </a:cubicBezTo>
                <a:cubicBezTo>
                  <a:pt x="2118588" y="1352856"/>
                  <a:pt x="2107259" y="1353240"/>
                  <a:pt x="2095065" y="1356504"/>
                </a:cubicBezTo>
                <a:cubicBezTo>
                  <a:pt x="2086711" y="1358712"/>
                  <a:pt x="2077878" y="1359001"/>
                  <a:pt x="2069237" y="1359672"/>
                </a:cubicBezTo>
                <a:cubicBezTo>
                  <a:pt x="2059924" y="1360440"/>
                  <a:pt x="2049650" y="1358424"/>
                  <a:pt x="2041201" y="1361592"/>
                </a:cubicBezTo>
                <a:cubicBezTo>
                  <a:pt x="2016044" y="1371002"/>
                  <a:pt x="1990216" y="1373018"/>
                  <a:pt x="1963909" y="1373018"/>
                </a:cubicBezTo>
                <a:cubicBezTo>
                  <a:pt x="1959107" y="1373018"/>
                  <a:pt x="1954210" y="1371675"/>
                  <a:pt x="1949603" y="1370234"/>
                </a:cubicBezTo>
                <a:cubicBezTo>
                  <a:pt x="1922717" y="1361592"/>
                  <a:pt x="1895737" y="1362360"/>
                  <a:pt x="1868373" y="1367641"/>
                </a:cubicBezTo>
                <a:cubicBezTo>
                  <a:pt x="1862708" y="1368794"/>
                  <a:pt x="1856372" y="1368986"/>
                  <a:pt x="1850707" y="1367834"/>
                </a:cubicBezTo>
                <a:cubicBezTo>
                  <a:pt x="1834768" y="1364473"/>
                  <a:pt x="1819309" y="1358904"/>
                  <a:pt x="1803275" y="1356504"/>
                </a:cubicBezTo>
                <a:cubicBezTo>
                  <a:pt x="1776775" y="1352567"/>
                  <a:pt x="1753828" y="1365817"/>
                  <a:pt x="1730112" y="1374459"/>
                </a:cubicBezTo>
                <a:cubicBezTo>
                  <a:pt x="1707548" y="1382620"/>
                  <a:pt x="1688345" y="1401055"/>
                  <a:pt x="1661652" y="1396926"/>
                </a:cubicBezTo>
                <a:cubicBezTo>
                  <a:pt x="1658965" y="1396542"/>
                  <a:pt x="1655988" y="1399134"/>
                  <a:pt x="1653011" y="1399807"/>
                </a:cubicBezTo>
                <a:cubicBezTo>
                  <a:pt x="1644850" y="1401631"/>
                  <a:pt x="1636689" y="1403839"/>
                  <a:pt x="1628431" y="1404704"/>
                </a:cubicBezTo>
                <a:cubicBezTo>
                  <a:pt x="1618350" y="1405856"/>
                  <a:pt x="1608076" y="1405472"/>
                  <a:pt x="1597995" y="1406432"/>
                </a:cubicBezTo>
                <a:cubicBezTo>
                  <a:pt x="1585032" y="1407584"/>
                  <a:pt x="1572263" y="1410656"/>
                  <a:pt x="1559396" y="1410656"/>
                </a:cubicBezTo>
                <a:cubicBezTo>
                  <a:pt x="1549026" y="1410656"/>
                  <a:pt x="1538753" y="1407104"/>
                  <a:pt x="1528480" y="1405375"/>
                </a:cubicBezTo>
                <a:cubicBezTo>
                  <a:pt x="1513981" y="1402975"/>
                  <a:pt x="1498042" y="1403647"/>
                  <a:pt x="1485272" y="1397502"/>
                </a:cubicBezTo>
                <a:cubicBezTo>
                  <a:pt x="1471639" y="1390973"/>
                  <a:pt x="1458676" y="1387997"/>
                  <a:pt x="1444562" y="1390013"/>
                </a:cubicBezTo>
                <a:cubicBezTo>
                  <a:pt x="1439857" y="1390685"/>
                  <a:pt x="1433808" y="1394718"/>
                  <a:pt x="1431696" y="1398846"/>
                </a:cubicBezTo>
                <a:cubicBezTo>
                  <a:pt x="1426991" y="1408064"/>
                  <a:pt x="1420559" y="1409697"/>
                  <a:pt x="1411821" y="1406527"/>
                </a:cubicBezTo>
                <a:cubicBezTo>
                  <a:pt x="1404236" y="1403839"/>
                  <a:pt x="1394922" y="1402495"/>
                  <a:pt x="1389738" y="1397310"/>
                </a:cubicBezTo>
                <a:cubicBezTo>
                  <a:pt x="1375047" y="1382620"/>
                  <a:pt x="1356324" y="1382140"/>
                  <a:pt x="1338081" y="1378204"/>
                </a:cubicBezTo>
                <a:cubicBezTo>
                  <a:pt x="1326945" y="1375802"/>
                  <a:pt x="1316574" y="1375707"/>
                  <a:pt x="1305436" y="1377339"/>
                </a:cubicBezTo>
                <a:cubicBezTo>
                  <a:pt x="1281241" y="1380988"/>
                  <a:pt x="1257717" y="1375802"/>
                  <a:pt x="1234481" y="1369178"/>
                </a:cubicBezTo>
                <a:cubicBezTo>
                  <a:pt x="1219118" y="1364761"/>
                  <a:pt x="1203372" y="1362073"/>
                  <a:pt x="1188106" y="1357560"/>
                </a:cubicBezTo>
                <a:cubicBezTo>
                  <a:pt x="1176680" y="1354104"/>
                  <a:pt x="1165255" y="1349975"/>
                  <a:pt x="1154790" y="1344406"/>
                </a:cubicBezTo>
                <a:cubicBezTo>
                  <a:pt x="1139618" y="1336244"/>
                  <a:pt x="1126369" y="1323954"/>
                  <a:pt x="1107069" y="1327219"/>
                </a:cubicBezTo>
                <a:cubicBezTo>
                  <a:pt x="1090074" y="1330099"/>
                  <a:pt x="1074713" y="1324051"/>
                  <a:pt x="1059158" y="1318290"/>
                </a:cubicBezTo>
                <a:cubicBezTo>
                  <a:pt x="1047732" y="1314065"/>
                  <a:pt x="1036308" y="1309744"/>
                  <a:pt x="1024496" y="1307056"/>
                </a:cubicBezTo>
                <a:cubicBezTo>
                  <a:pt x="1010478" y="1303887"/>
                  <a:pt x="994635" y="1305232"/>
                  <a:pt x="982153" y="1299374"/>
                </a:cubicBezTo>
                <a:cubicBezTo>
                  <a:pt x="969095" y="1293229"/>
                  <a:pt x="958246" y="1297358"/>
                  <a:pt x="946628" y="1299087"/>
                </a:cubicBezTo>
                <a:cubicBezTo>
                  <a:pt x="928097" y="1301775"/>
                  <a:pt x="909661" y="1306768"/>
                  <a:pt x="890939" y="1300431"/>
                </a:cubicBezTo>
                <a:cubicBezTo>
                  <a:pt x="868184" y="1292750"/>
                  <a:pt x="845620" y="1284493"/>
                  <a:pt x="822769" y="1277196"/>
                </a:cubicBezTo>
                <a:cubicBezTo>
                  <a:pt x="813934" y="1274410"/>
                  <a:pt x="804431" y="1273258"/>
                  <a:pt x="795212" y="1272010"/>
                </a:cubicBezTo>
                <a:cubicBezTo>
                  <a:pt x="786476" y="1270954"/>
                  <a:pt x="776010" y="1273642"/>
                  <a:pt x="769288" y="1269610"/>
                </a:cubicBezTo>
                <a:cubicBezTo>
                  <a:pt x="752005" y="1259241"/>
                  <a:pt x="734243" y="1254152"/>
                  <a:pt x="714271" y="1254152"/>
                </a:cubicBezTo>
                <a:cubicBezTo>
                  <a:pt x="706781" y="1254152"/>
                  <a:pt x="699484" y="1249831"/>
                  <a:pt x="691900" y="1249062"/>
                </a:cubicBezTo>
                <a:cubicBezTo>
                  <a:pt x="681529" y="1248103"/>
                  <a:pt x="669623" y="1245510"/>
                  <a:pt x="660598" y="1249159"/>
                </a:cubicBezTo>
                <a:cubicBezTo>
                  <a:pt x="639379" y="1257800"/>
                  <a:pt x="622193" y="1250599"/>
                  <a:pt x="603662" y="1242054"/>
                </a:cubicBezTo>
                <a:cubicBezTo>
                  <a:pt x="585418" y="1233604"/>
                  <a:pt x="566215" y="1226884"/>
                  <a:pt x="546821" y="1221314"/>
                </a:cubicBezTo>
                <a:cubicBezTo>
                  <a:pt x="539524" y="1219298"/>
                  <a:pt x="530787" y="1222659"/>
                  <a:pt x="522721" y="1223330"/>
                </a:cubicBezTo>
                <a:cubicBezTo>
                  <a:pt x="519840" y="1223523"/>
                  <a:pt x="516671" y="1223811"/>
                  <a:pt x="514080" y="1222851"/>
                </a:cubicBezTo>
                <a:cubicBezTo>
                  <a:pt x="489020" y="1213633"/>
                  <a:pt x="463575" y="1206624"/>
                  <a:pt x="436404" y="1211424"/>
                </a:cubicBezTo>
                <a:cubicBezTo>
                  <a:pt x="433908" y="1211905"/>
                  <a:pt x="431123" y="1210849"/>
                  <a:pt x="428626" y="1210177"/>
                </a:cubicBezTo>
                <a:cubicBezTo>
                  <a:pt x="416432" y="1206720"/>
                  <a:pt x="404526" y="1201247"/>
                  <a:pt x="392141" y="1199999"/>
                </a:cubicBezTo>
                <a:cubicBezTo>
                  <a:pt x="361608" y="1196927"/>
                  <a:pt x="330884" y="1195678"/>
                  <a:pt x="300157" y="1193662"/>
                </a:cubicBezTo>
                <a:cubicBezTo>
                  <a:pt x="298237" y="1193566"/>
                  <a:pt x="296221" y="1193566"/>
                  <a:pt x="294493" y="1192894"/>
                </a:cubicBezTo>
                <a:cubicBezTo>
                  <a:pt x="283163" y="1188765"/>
                  <a:pt x="273274" y="1190110"/>
                  <a:pt x="263671" y="1197982"/>
                </a:cubicBezTo>
                <a:cubicBezTo>
                  <a:pt x="259447" y="1201439"/>
                  <a:pt x="253686" y="1203263"/>
                  <a:pt x="248406" y="1205184"/>
                </a:cubicBezTo>
                <a:cubicBezTo>
                  <a:pt x="240628" y="1208065"/>
                  <a:pt x="232659" y="1210849"/>
                  <a:pt x="224594" y="1212673"/>
                </a:cubicBezTo>
                <a:cubicBezTo>
                  <a:pt x="216624" y="1214401"/>
                  <a:pt x="208079" y="1216801"/>
                  <a:pt x="200398" y="1215458"/>
                </a:cubicBezTo>
                <a:cubicBezTo>
                  <a:pt x="186572" y="1213057"/>
                  <a:pt x="173417" y="1207681"/>
                  <a:pt x="159783" y="1204127"/>
                </a:cubicBezTo>
                <a:cubicBezTo>
                  <a:pt x="155079" y="1202879"/>
                  <a:pt x="149893" y="1203072"/>
                  <a:pt x="144997" y="1202975"/>
                </a:cubicBezTo>
                <a:cubicBezTo>
                  <a:pt x="133763" y="1202688"/>
                  <a:pt x="122241" y="1205472"/>
                  <a:pt x="112064" y="1197503"/>
                </a:cubicBezTo>
                <a:cubicBezTo>
                  <a:pt x="102655" y="1190014"/>
                  <a:pt x="93148" y="1192221"/>
                  <a:pt x="83259" y="1197887"/>
                </a:cubicBezTo>
                <a:cubicBezTo>
                  <a:pt x="76154" y="1201920"/>
                  <a:pt x="68090" y="1205088"/>
                  <a:pt x="60120" y="1206624"/>
                </a:cubicBezTo>
                <a:cubicBezTo>
                  <a:pt x="49174" y="1208736"/>
                  <a:pt x="38324" y="1209601"/>
                  <a:pt x="26514" y="1208352"/>
                </a:cubicBezTo>
                <a:cubicBezTo>
                  <a:pt x="18161" y="1207488"/>
                  <a:pt x="11343" y="1207104"/>
                  <a:pt x="4814" y="1202015"/>
                </a:cubicBezTo>
                <a:cubicBezTo>
                  <a:pt x="3759" y="1201247"/>
                  <a:pt x="1839" y="1201055"/>
                  <a:pt x="398" y="1201152"/>
                </a:cubicBezTo>
                <a:lnTo>
                  <a:pt x="0" y="1201150"/>
                </a:lnTo>
                <a:lnTo>
                  <a:pt x="0" y="1004512"/>
                </a:lnTo>
                <a:lnTo>
                  <a:pt x="30355" y="1002784"/>
                </a:lnTo>
                <a:cubicBezTo>
                  <a:pt x="37748" y="1002111"/>
                  <a:pt x="44853" y="999520"/>
                  <a:pt x="52151" y="997695"/>
                </a:cubicBezTo>
                <a:cubicBezTo>
                  <a:pt x="56183" y="996639"/>
                  <a:pt x="60504" y="993855"/>
                  <a:pt x="64248" y="994430"/>
                </a:cubicBezTo>
                <a:cubicBezTo>
                  <a:pt x="85948" y="997791"/>
                  <a:pt x="105823" y="989534"/>
                  <a:pt x="126370" y="985405"/>
                </a:cubicBezTo>
                <a:cubicBezTo>
                  <a:pt x="135876" y="983485"/>
                  <a:pt x="144805" y="978876"/>
                  <a:pt x="154022" y="975708"/>
                </a:cubicBezTo>
                <a:cubicBezTo>
                  <a:pt x="156423" y="974843"/>
                  <a:pt x="159111" y="974075"/>
                  <a:pt x="161512" y="974268"/>
                </a:cubicBezTo>
                <a:cubicBezTo>
                  <a:pt x="175242" y="975420"/>
                  <a:pt x="188876" y="977052"/>
                  <a:pt x="202510" y="978300"/>
                </a:cubicBezTo>
                <a:cubicBezTo>
                  <a:pt x="214896" y="979452"/>
                  <a:pt x="227378" y="979836"/>
                  <a:pt x="233235" y="993950"/>
                </a:cubicBezTo>
                <a:cubicBezTo>
                  <a:pt x="234100" y="996159"/>
                  <a:pt x="236979" y="997791"/>
                  <a:pt x="239188" y="999231"/>
                </a:cubicBezTo>
                <a:cubicBezTo>
                  <a:pt x="273274" y="1021411"/>
                  <a:pt x="291516" y="1020835"/>
                  <a:pt x="324834" y="997407"/>
                </a:cubicBezTo>
                <a:cubicBezTo>
                  <a:pt x="328290" y="995007"/>
                  <a:pt x="335683" y="993278"/>
                  <a:pt x="337987" y="995198"/>
                </a:cubicBezTo>
                <a:cubicBezTo>
                  <a:pt x="357575" y="1011137"/>
                  <a:pt x="378986" y="1009409"/>
                  <a:pt x="401550" y="1004416"/>
                </a:cubicBezTo>
                <a:cubicBezTo>
                  <a:pt x="407407" y="1003072"/>
                  <a:pt x="415664" y="1003072"/>
                  <a:pt x="420081" y="1006240"/>
                </a:cubicBezTo>
                <a:cubicBezTo>
                  <a:pt x="441108" y="1020930"/>
                  <a:pt x="463672" y="1018819"/>
                  <a:pt x="486523" y="1014498"/>
                </a:cubicBezTo>
                <a:cubicBezTo>
                  <a:pt x="490075" y="1013826"/>
                  <a:pt x="494397" y="1010177"/>
                  <a:pt x="495932" y="1006817"/>
                </a:cubicBezTo>
                <a:cubicBezTo>
                  <a:pt x="501406" y="994911"/>
                  <a:pt x="511680" y="990878"/>
                  <a:pt x="523009" y="987517"/>
                </a:cubicBezTo>
                <a:cubicBezTo>
                  <a:pt x="540868" y="982044"/>
                  <a:pt x="558438" y="975611"/>
                  <a:pt x="576393" y="970427"/>
                </a:cubicBezTo>
                <a:cubicBezTo>
                  <a:pt x="580811" y="969179"/>
                  <a:pt x="586283" y="969947"/>
                  <a:pt x="590892" y="971387"/>
                </a:cubicBezTo>
                <a:cubicBezTo>
                  <a:pt x="606638" y="976284"/>
                  <a:pt x="616624" y="988574"/>
                  <a:pt x="627569" y="999904"/>
                </a:cubicBezTo>
                <a:cubicBezTo>
                  <a:pt x="632370" y="1004897"/>
                  <a:pt x="638995" y="1008449"/>
                  <a:pt x="645429" y="1011329"/>
                </a:cubicBezTo>
                <a:cubicBezTo>
                  <a:pt x="662135" y="1018723"/>
                  <a:pt x="679226" y="1025348"/>
                  <a:pt x="696125" y="1032356"/>
                </a:cubicBezTo>
                <a:cubicBezTo>
                  <a:pt x="697757" y="1033029"/>
                  <a:pt x="699100" y="1034757"/>
                  <a:pt x="700349" y="1036197"/>
                </a:cubicBezTo>
                <a:cubicBezTo>
                  <a:pt x="712831" y="1051368"/>
                  <a:pt x="725216" y="1066634"/>
                  <a:pt x="737795" y="1081804"/>
                </a:cubicBezTo>
                <a:cubicBezTo>
                  <a:pt x="740195" y="1084684"/>
                  <a:pt x="743652" y="1086797"/>
                  <a:pt x="746244" y="1089581"/>
                </a:cubicBezTo>
                <a:cubicBezTo>
                  <a:pt x="749893" y="1093422"/>
                  <a:pt x="754502" y="1097071"/>
                  <a:pt x="756422" y="1101680"/>
                </a:cubicBezTo>
                <a:cubicBezTo>
                  <a:pt x="762374" y="1116177"/>
                  <a:pt x="773801" y="1122419"/>
                  <a:pt x="788202" y="1125108"/>
                </a:cubicBezTo>
                <a:cubicBezTo>
                  <a:pt x="801357" y="1127603"/>
                  <a:pt x="814511" y="1129716"/>
                  <a:pt x="827569" y="1132596"/>
                </a:cubicBezTo>
                <a:cubicBezTo>
                  <a:pt x="843507" y="1136053"/>
                  <a:pt x="859350" y="1139798"/>
                  <a:pt x="875097" y="1144022"/>
                </a:cubicBezTo>
                <a:cubicBezTo>
                  <a:pt x="881913" y="1145847"/>
                  <a:pt x="889115" y="1147959"/>
                  <a:pt x="894972" y="1151704"/>
                </a:cubicBezTo>
                <a:cubicBezTo>
                  <a:pt x="911390" y="1162073"/>
                  <a:pt x="928961" y="1169082"/>
                  <a:pt x="948260" y="1166298"/>
                </a:cubicBezTo>
                <a:cubicBezTo>
                  <a:pt x="963718" y="1164089"/>
                  <a:pt x="976680" y="1169754"/>
                  <a:pt x="986282" y="1178588"/>
                </a:cubicBezTo>
                <a:cubicBezTo>
                  <a:pt x="1003757" y="1194623"/>
                  <a:pt x="1022479" y="1190973"/>
                  <a:pt x="1041107" y="1185789"/>
                </a:cubicBezTo>
                <a:cubicBezTo>
                  <a:pt x="1050708" y="1183101"/>
                  <a:pt x="1058581" y="1183485"/>
                  <a:pt x="1067703" y="1186076"/>
                </a:cubicBezTo>
                <a:cubicBezTo>
                  <a:pt x="1088826" y="1192126"/>
                  <a:pt x="1102941" y="1208544"/>
                  <a:pt x="1116574" y="1222946"/>
                </a:cubicBezTo>
                <a:cubicBezTo>
                  <a:pt x="1128193" y="1235236"/>
                  <a:pt x="1141251" y="1242149"/>
                  <a:pt x="1155557" y="1247335"/>
                </a:cubicBezTo>
                <a:cubicBezTo>
                  <a:pt x="1173608" y="1253959"/>
                  <a:pt x="1187914" y="1251464"/>
                  <a:pt x="1196556" y="1235525"/>
                </a:cubicBezTo>
                <a:cubicBezTo>
                  <a:pt x="1198956" y="1231012"/>
                  <a:pt x="1203180" y="1225730"/>
                  <a:pt x="1207693" y="1224387"/>
                </a:cubicBezTo>
                <a:cubicBezTo>
                  <a:pt x="1229488" y="1217666"/>
                  <a:pt x="1251572" y="1207872"/>
                  <a:pt x="1274904" y="1213826"/>
                </a:cubicBezTo>
                <a:cubicBezTo>
                  <a:pt x="1307165" y="1221987"/>
                  <a:pt x="1338658" y="1221507"/>
                  <a:pt x="1370919" y="1213442"/>
                </a:cubicBezTo>
                <a:cubicBezTo>
                  <a:pt x="1423247" y="1200383"/>
                  <a:pt x="1475575" y="1186557"/>
                  <a:pt x="1530593" y="1189437"/>
                </a:cubicBezTo>
                <a:cubicBezTo>
                  <a:pt x="1539713" y="1189917"/>
                  <a:pt x="1550563" y="1184060"/>
                  <a:pt x="1558436" y="1178299"/>
                </a:cubicBezTo>
                <a:cubicBezTo>
                  <a:pt x="1573511" y="1167354"/>
                  <a:pt x="1572838" y="1166489"/>
                  <a:pt x="1589737" y="1175515"/>
                </a:cubicBezTo>
                <a:cubicBezTo>
                  <a:pt x="1593770" y="1177724"/>
                  <a:pt x="1598763" y="1179068"/>
                  <a:pt x="1601740" y="1182333"/>
                </a:cubicBezTo>
                <a:cubicBezTo>
                  <a:pt x="1616909" y="1198943"/>
                  <a:pt x="1635633" y="1194910"/>
                  <a:pt x="1654259" y="1192510"/>
                </a:cubicBezTo>
                <a:cubicBezTo>
                  <a:pt x="1657524" y="1192030"/>
                  <a:pt x="1661460" y="1191358"/>
                  <a:pt x="1664246" y="1192702"/>
                </a:cubicBezTo>
                <a:cubicBezTo>
                  <a:pt x="1676823" y="1198750"/>
                  <a:pt x="1687481" y="1196639"/>
                  <a:pt x="1698427" y="1188381"/>
                </a:cubicBezTo>
                <a:cubicBezTo>
                  <a:pt x="1707932" y="1181276"/>
                  <a:pt x="1718878" y="1177052"/>
                  <a:pt x="1730112" y="1185885"/>
                </a:cubicBezTo>
                <a:cubicBezTo>
                  <a:pt x="1755076" y="1205472"/>
                  <a:pt x="1781767" y="1206432"/>
                  <a:pt x="1809996" y="1194046"/>
                </a:cubicBezTo>
                <a:cubicBezTo>
                  <a:pt x="1830159" y="1185213"/>
                  <a:pt x="1850034" y="1183196"/>
                  <a:pt x="1871254" y="1192126"/>
                </a:cubicBezTo>
                <a:cubicBezTo>
                  <a:pt x="1879415" y="1195582"/>
                  <a:pt x="1889977" y="1193278"/>
                  <a:pt x="1899482" y="1194046"/>
                </a:cubicBezTo>
                <a:cubicBezTo>
                  <a:pt x="1904859" y="1194430"/>
                  <a:pt x="1910813" y="1194526"/>
                  <a:pt x="1915420" y="1196927"/>
                </a:cubicBezTo>
                <a:cubicBezTo>
                  <a:pt x="1927711" y="1203072"/>
                  <a:pt x="1939136" y="1210945"/>
                  <a:pt x="1951522" y="1216994"/>
                </a:cubicBezTo>
                <a:cubicBezTo>
                  <a:pt x="1957475" y="1219874"/>
                  <a:pt x="1964580" y="1221410"/>
                  <a:pt x="1971302" y="1221507"/>
                </a:cubicBezTo>
                <a:cubicBezTo>
                  <a:pt x="1991177" y="1221987"/>
                  <a:pt x="2011052" y="1221987"/>
                  <a:pt x="2030831" y="1221123"/>
                </a:cubicBezTo>
                <a:cubicBezTo>
                  <a:pt x="2063476" y="1219778"/>
                  <a:pt x="2096601" y="1219490"/>
                  <a:pt x="2120125" y="1190878"/>
                </a:cubicBezTo>
                <a:cubicBezTo>
                  <a:pt x="2122046" y="1188573"/>
                  <a:pt x="2126174" y="1187229"/>
                  <a:pt x="2129439" y="1186845"/>
                </a:cubicBezTo>
                <a:cubicBezTo>
                  <a:pt x="2144513" y="1185021"/>
                  <a:pt x="2159971" y="1184828"/>
                  <a:pt x="2174854" y="1181852"/>
                </a:cubicBezTo>
                <a:cubicBezTo>
                  <a:pt x="2186760" y="1179452"/>
                  <a:pt x="2196650" y="1180220"/>
                  <a:pt x="2205674" y="1188669"/>
                </a:cubicBezTo>
                <a:cubicBezTo>
                  <a:pt x="2217485" y="1199807"/>
                  <a:pt x="2231887" y="1206336"/>
                  <a:pt x="2247634" y="1202784"/>
                </a:cubicBezTo>
                <a:cubicBezTo>
                  <a:pt x="2263379" y="1199327"/>
                  <a:pt x="2273749" y="1206816"/>
                  <a:pt x="2285367" y="1214594"/>
                </a:cubicBezTo>
                <a:cubicBezTo>
                  <a:pt x="2293817" y="1220258"/>
                  <a:pt x="2303418" y="1227363"/>
                  <a:pt x="2312827" y="1227939"/>
                </a:cubicBezTo>
                <a:cubicBezTo>
                  <a:pt x="2334143" y="1229187"/>
                  <a:pt x="2352482" y="1248967"/>
                  <a:pt x="2375622" y="1237733"/>
                </a:cubicBezTo>
                <a:cubicBezTo>
                  <a:pt x="2377158" y="1236965"/>
                  <a:pt x="2379942" y="1238885"/>
                  <a:pt x="2382151" y="1239365"/>
                </a:cubicBezTo>
                <a:cubicBezTo>
                  <a:pt x="2399817" y="1243014"/>
                  <a:pt x="2416428" y="1239461"/>
                  <a:pt x="2429390" y="1227459"/>
                </a:cubicBezTo>
                <a:cubicBezTo>
                  <a:pt x="2446385" y="1211809"/>
                  <a:pt x="2465203" y="1210272"/>
                  <a:pt x="2486134" y="1215362"/>
                </a:cubicBezTo>
                <a:cubicBezTo>
                  <a:pt x="2492856" y="1216994"/>
                  <a:pt x="2499577" y="1218146"/>
                  <a:pt x="2506394" y="1219490"/>
                </a:cubicBezTo>
                <a:cubicBezTo>
                  <a:pt x="2515611" y="1221410"/>
                  <a:pt x="2524925" y="1223427"/>
                  <a:pt x="2534142" y="1225347"/>
                </a:cubicBezTo>
                <a:cubicBezTo>
                  <a:pt x="2543072" y="1227268"/>
                  <a:pt x="2552962" y="1230532"/>
                  <a:pt x="2559874" y="1222275"/>
                </a:cubicBezTo>
                <a:cubicBezTo>
                  <a:pt x="2565827" y="1215169"/>
                  <a:pt x="2570052" y="1215842"/>
                  <a:pt x="2575525" y="1221987"/>
                </a:cubicBezTo>
                <a:cubicBezTo>
                  <a:pt x="2594536" y="1243494"/>
                  <a:pt x="2617580" y="1256936"/>
                  <a:pt x="2646960" y="1257896"/>
                </a:cubicBezTo>
                <a:cubicBezTo>
                  <a:pt x="2653009" y="1258088"/>
                  <a:pt x="2659154" y="1259432"/>
                  <a:pt x="2665107" y="1260873"/>
                </a:cubicBezTo>
                <a:cubicBezTo>
                  <a:pt x="2668756" y="1261736"/>
                  <a:pt x="2673173" y="1262697"/>
                  <a:pt x="2675381" y="1265290"/>
                </a:cubicBezTo>
                <a:cubicBezTo>
                  <a:pt x="2692567" y="1285068"/>
                  <a:pt x="2713979" y="1298799"/>
                  <a:pt x="2737311" y="1309841"/>
                </a:cubicBezTo>
                <a:cubicBezTo>
                  <a:pt x="2745664" y="1313777"/>
                  <a:pt x="2754594" y="1317713"/>
                  <a:pt x="2763619" y="1318866"/>
                </a:cubicBezTo>
                <a:cubicBezTo>
                  <a:pt x="2773028" y="1320018"/>
                  <a:pt x="2782917" y="1318098"/>
                  <a:pt x="2792519" y="1317041"/>
                </a:cubicBezTo>
                <a:cubicBezTo>
                  <a:pt x="2798184" y="1316466"/>
                  <a:pt x="2804713" y="1316561"/>
                  <a:pt x="2809226" y="1313777"/>
                </a:cubicBezTo>
                <a:cubicBezTo>
                  <a:pt x="2823532" y="1305039"/>
                  <a:pt x="2837358" y="1295631"/>
                  <a:pt x="2850705" y="1285452"/>
                </a:cubicBezTo>
                <a:cubicBezTo>
                  <a:pt x="2862131" y="1276715"/>
                  <a:pt x="2864435" y="1275467"/>
                  <a:pt x="2874324" y="1286413"/>
                </a:cubicBezTo>
                <a:cubicBezTo>
                  <a:pt x="2884502" y="1297647"/>
                  <a:pt x="2897176" y="1303503"/>
                  <a:pt x="2911194" y="1305903"/>
                </a:cubicBezTo>
                <a:cubicBezTo>
                  <a:pt x="2933373" y="1309648"/>
                  <a:pt x="2955745" y="1312816"/>
                  <a:pt x="2978116" y="1314641"/>
                </a:cubicBezTo>
                <a:cubicBezTo>
                  <a:pt x="2998375" y="1316273"/>
                  <a:pt x="3008073" y="1307440"/>
                  <a:pt x="3012106" y="1287373"/>
                </a:cubicBezTo>
                <a:cubicBezTo>
                  <a:pt x="3014410" y="1276235"/>
                  <a:pt x="3017387" y="1264137"/>
                  <a:pt x="3029676" y="1261161"/>
                </a:cubicBezTo>
                <a:cubicBezTo>
                  <a:pt x="3049744" y="1256360"/>
                  <a:pt x="3070579" y="1254248"/>
                  <a:pt x="3080469" y="1230724"/>
                </a:cubicBezTo>
                <a:cubicBezTo>
                  <a:pt x="3085941" y="1235909"/>
                  <a:pt x="3089302" y="1238981"/>
                  <a:pt x="3092567" y="1242054"/>
                </a:cubicBezTo>
                <a:cubicBezTo>
                  <a:pt x="3101592" y="1250599"/>
                  <a:pt x="3120314" y="1254248"/>
                  <a:pt x="3129821" y="1246855"/>
                </a:cubicBezTo>
                <a:cubicBezTo>
                  <a:pt x="3143839" y="1236101"/>
                  <a:pt x="3156705" y="1238117"/>
                  <a:pt x="3170147" y="1246471"/>
                </a:cubicBezTo>
                <a:cubicBezTo>
                  <a:pt x="3192615" y="1260297"/>
                  <a:pt x="3217674" y="1257128"/>
                  <a:pt x="3240429" y="1251559"/>
                </a:cubicBezTo>
                <a:cubicBezTo>
                  <a:pt x="3257617" y="1247430"/>
                  <a:pt x="3275956" y="1239845"/>
                  <a:pt x="3287189" y="1222466"/>
                </a:cubicBezTo>
                <a:cubicBezTo>
                  <a:pt x="3290741" y="1216898"/>
                  <a:pt x="3298711" y="1214113"/>
                  <a:pt x="3305049" y="1210465"/>
                </a:cubicBezTo>
                <a:cubicBezTo>
                  <a:pt x="3310329" y="1207488"/>
                  <a:pt x="3315898" y="1204704"/>
                  <a:pt x="3321755" y="1202784"/>
                </a:cubicBezTo>
                <a:cubicBezTo>
                  <a:pt x="3327995" y="1200671"/>
                  <a:pt x="3334909" y="1197598"/>
                  <a:pt x="3341055" y="1198463"/>
                </a:cubicBezTo>
                <a:cubicBezTo>
                  <a:pt x="3359681" y="1200959"/>
                  <a:pt x="3374467" y="1196062"/>
                  <a:pt x="3387621" y="1182140"/>
                </a:cubicBezTo>
                <a:cubicBezTo>
                  <a:pt x="3394439" y="1174939"/>
                  <a:pt x="3404520" y="1166202"/>
                  <a:pt x="3413161" y="1166105"/>
                </a:cubicBezTo>
                <a:cubicBezTo>
                  <a:pt x="3434189" y="1165818"/>
                  <a:pt x="3451663" y="1158905"/>
                  <a:pt x="3470579" y="1150647"/>
                </a:cubicBezTo>
                <a:cubicBezTo>
                  <a:pt x="3482772" y="1145366"/>
                  <a:pt x="3496598" y="1141718"/>
                  <a:pt x="3509657" y="1136821"/>
                </a:cubicBezTo>
                <a:cubicBezTo>
                  <a:pt x="3524923" y="1131060"/>
                  <a:pt x="3541534" y="1128948"/>
                  <a:pt x="3550847" y="1113009"/>
                </a:cubicBezTo>
                <a:cubicBezTo>
                  <a:pt x="3551903" y="1111281"/>
                  <a:pt x="3555072" y="1110993"/>
                  <a:pt x="3556608" y="1109361"/>
                </a:cubicBezTo>
                <a:cubicBezTo>
                  <a:pt x="3561505" y="1104368"/>
                  <a:pt x="3567842" y="1099760"/>
                  <a:pt x="3570435" y="1093710"/>
                </a:cubicBezTo>
                <a:cubicBezTo>
                  <a:pt x="3577923" y="1076044"/>
                  <a:pt x="3583780" y="1057800"/>
                  <a:pt x="3590501" y="1039846"/>
                </a:cubicBezTo>
                <a:cubicBezTo>
                  <a:pt x="3591942" y="1036005"/>
                  <a:pt x="3593285" y="1031108"/>
                  <a:pt x="3596263" y="1028900"/>
                </a:cubicBezTo>
                <a:cubicBezTo>
                  <a:pt x="3613449" y="1016226"/>
                  <a:pt x="3630925" y="1004032"/>
                  <a:pt x="3648591" y="992030"/>
                </a:cubicBezTo>
                <a:cubicBezTo>
                  <a:pt x="3655696" y="987229"/>
                  <a:pt x="3661649" y="989918"/>
                  <a:pt x="3667986" y="995487"/>
                </a:cubicBezTo>
                <a:cubicBezTo>
                  <a:pt x="3674131" y="1000768"/>
                  <a:pt x="3681717" y="1006240"/>
                  <a:pt x="3689397" y="1007585"/>
                </a:cubicBezTo>
                <a:cubicBezTo>
                  <a:pt x="3704760" y="1010177"/>
                  <a:pt x="3720698" y="1010753"/>
                  <a:pt x="3736349" y="1010753"/>
                </a:cubicBezTo>
                <a:cubicBezTo>
                  <a:pt x="3742205" y="1010753"/>
                  <a:pt x="3748446" y="1007297"/>
                  <a:pt x="3753919" y="1004513"/>
                </a:cubicBezTo>
                <a:cubicBezTo>
                  <a:pt x="3764289" y="999231"/>
                  <a:pt x="3773890" y="992126"/>
                  <a:pt x="3784643" y="987710"/>
                </a:cubicBezTo>
                <a:cubicBezTo>
                  <a:pt x="3797126" y="982621"/>
                  <a:pt x="3804615" y="974459"/>
                  <a:pt x="3808359" y="961689"/>
                </a:cubicBezTo>
                <a:cubicBezTo>
                  <a:pt x="3813929" y="942679"/>
                  <a:pt x="3827179" y="929428"/>
                  <a:pt x="3842829" y="918674"/>
                </a:cubicBezTo>
                <a:cubicBezTo>
                  <a:pt x="3862705" y="904944"/>
                  <a:pt x="3886421" y="905616"/>
                  <a:pt x="3908983" y="902256"/>
                </a:cubicBezTo>
                <a:cubicBezTo>
                  <a:pt x="3917625" y="901008"/>
                  <a:pt x="3926555" y="899951"/>
                  <a:pt x="3934428" y="896783"/>
                </a:cubicBezTo>
                <a:cubicBezTo>
                  <a:pt x="3964288" y="884877"/>
                  <a:pt x="3994149" y="873548"/>
                  <a:pt x="4026987" y="873835"/>
                </a:cubicBezTo>
                <a:cubicBezTo>
                  <a:pt x="4029674" y="873835"/>
                  <a:pt x="4032363" y="873548"/>
                  <a:pt x="4035051" y="873067"/>
                </a:cubicBezTo>
                <a:cubicBezTo>
                  <a:pt x="4058383" y="869131"/>
                  <a:pt x="4082483" y="867594"/>
                  <a:pt x="4099189" y="846664"/>
                </a:cubicBezTo>
                <a:cubicBezTo>
                  <a:pt x="4102261" y="842823"/>
                  <a:pt x="4109271" y="841671"/>
                  <a:pt x="4114647" y="840134"/>
                </a:cubicBezTo>
                <a:cubicBezTo>
                  <a:pt x="4123961" y="837638"/>
                  <a:pt x="4130203" y="832549"/>
                  <a:pt x="4133563" y="823427"/>
                </a:cubicBezTo>
                <a:cubicBezTo>
                  <a:pt x="4139229" y="807681"/>
                  <a:pt x="4145949" y="792223"/>
                  <a:pt x="4151039" y="776284"/>
                </a:cubicBezTo>
                <a:cubicBezTo>
                  <a:pt x="4154591" y="765338"/>
                  <a:pt x="4161215" y="759289"/>
                  <a:pt x="4171489" y="754776"/>
                </a:cubicBezTo>
                <a:cubicBezTo>
                  <a:pt x="4177251" y="752280"/>
                  <a:pt x="4182243" y="746808"/>
                  <a:pt x="4186372" y="741718"/>
                </a:cubicBezTo>
                <a:cubicBezTo>
                  <a:pt x="4191365" y="735573"/>
                  <a:pt x="4193957" y="727412"/>
                  <a:pt x="4199429" y="721940"/>
                </a:cubicBezTo>
                <a:cubicBezTo>
                  <a:pt x="4212775" y="708305"/>
                  <a:pt x="4216905" y="693231"/>
                  <a:pt x="4212487" y="674604"/>
                </a:cubicBezTo>
                <a:cubicBezTo>
                  <a:pt x="4208551" y="658090"/>
                  <a:pt x="4218921" y="636006"/>
                  <a:pt x="4232555" y="632645"/>
                </a:cubicBezTo>
                <a:cubicBezTo>
                  <a:pt x="4247629" y="628900"/>
                  <a:pt x="4257999" y="619684"/>
                  <a:pt x="4268657" y="609410"/>
                </a:cubicBezTo>
                <a:cubicBezTo>
                  <a:pt x="4274609" y="603649"/>
                  <a:pt x="4282963" y="598656"/>
                  <a:pt x="4291028" y="597216"/>
                </a:cubicBezTo>
                <a:cubicBezTo>
                  <a:pt x="4321657" y="591647"/>
                  <a:pt x="4350557" y="598464"/>
                  <a:pt x="4379651" y="609506"/>
                </a:cubicBezTo>
                <a:cubicBezTo>
                  <a:pt x="4398661" y="616707"/>
                  <a:pt x="4419784" y="618627"/>
                  <a:pt x="4440139" y="621507"/>
                </a:cubicBezTo>
                <a:cubicBezTo>
                  <a:pt x="4446477" y="622371"/>
                  <a:pt x="4454542" y="620452"/>
                  <a:pt x="4460015" y="616899"/>
                </a:cubicBezTo>
                <a:cubicBezTo>
                  <a:pt x="4479218" y="604609"/>
                  <a:pt x="4498325" y="591935"/>
                  <a:pt x="4516183" y="577724"/>
                </a:cubicBezTo>
                <a:cubicBezTo>
                  <a:pt x="4532795" y="564379"/>
                  <a:pt x="4551517" y="558810"/>
                  <a:pt x="4571681" y="560250"/>
                </a:cubicBezTo>
                <a:cubicBezTo>
                  <a:pt x="4586371" y="561306"/>
                  <a:pt x="4599621" y="558905"/>
                  <a:pt x="4613447" y="555257"/>
                </a:cubicBezTo>
                <a:cubicBezTo>
                  <a:pt x="4624969" y="552185"/>
                  <a:pt x="4637643" y="550072"/>
                  <a:pt x="4649355" y="551417"/>
                </a:cubicBezTo>
                <a:cubicBezTo>
                  <a:pt x="4665775" y="553337"/>
                  <a:pt x="4679313" y="550553"/>
                  <a:pt x="4692467" y="540663"/>
                </a:cubicBezTo>
                <a:cubicBezTo>
                  <a:pt x="4699476" y="535382"/>
                  <a:pt x="4708502" y="532598"/>
                  <a:pt x="4716855" y="528949"/>
                </a:cubicBezTo>
                <a:cubicBezTo>
                  <a:pt x="4729721" y="523284"/>
                  <a:pt x="4743067" y="518483"/>
                  <a:pt x="4755645" y="512147"/>
                </a:cubicBezTo>
                <a:cubicBezTo>
                  <a:pt x="4769183" y="505425"/>
                  <a:pt x="4781569" y="496112"/>
                  <a:pt x="4795395" y="490351"/>
                </a:cubicBezTo>
                <a:cubicBezTo>
                  <a:pt x="4810278" y="484110"/>
                  <a:pt x="4819879" y="474605"/>
                  <a:pt x="4825928" y="459818"/>
                </a:cubicBezTo>
                <a:cubicBezTo>
                  <a:pt x="4829769" y="450504"/>
                  <a:pt x="4835049" y="440615"/>
                  <a:pt x="4842347" y="434086"/>
                </a:cubicBezTo>
                <a:cubicBezTo>
                  <a:pt x="4857422" y="420740"/>
                  <a:pt x="4875087" y="410370"/>
                  <a:pt x="4890451" y="397216"/>
                </a:cubicBezTo>
                <a:cubicBezTo>
                  <a:pt x="4912054" y="378781"/>
                  <a:pt x="4932025" y="359194"/>
                  <a:pt x="4933945" y="327701"/>
                </a:cubicBezTo>
                <a:cubicBezTo>
                  <a:pt x="4935001" y="310322"/>
                  <a:pt x="4944219" y="302929"/>
                  <a:pt x="4961214" y="298801"/>
                </a:cubicBezTo>
                <a:cubicBezTo>
                  <a:pt x="4966878" y="297457"/>
                  <a:pt x="4974945" y="294864"/>
                  <a:pt x="4976672" y="290639"/>
                </a:cubicBezTo>
                <a:cubicBezTo>
                  <a:pt x="4981857" y="278061"/>
                  <a:pt x="4992610" y="275565"/>
                  <a:pt x="5002979" y="270573"/>
                </a:cubicBezTo>
                <a:cubicBezTo>
                  <a:pt x="5009221" y="267596"/>
                  <a:pt x="5016903" y="261739"/>
                  <a:pt x="5018535" y="255690"/>
                </a:cubicBezTo>
                <a:cubicBezTo>
                  <a:pt x="5025255" y="231206"/>
                  <a:pt x="5043690" y="216804"/>
                  <a:pt x="5061069" y="200961"/>
                </a:cubicBezTo>
                <a:cubicBezTo>
                  <a:pt x="5066158" y="196256"/>
                  <a:pt x="5071631" y="190879"/>
                  <a:pt x="5074127" y="184735"/>
                </a:cubicBezTo>
                <a:cubicBezTo>
                  <a:pt x="5079409" y="171484"/>
                  <a:pt x="5087281" y="161882"/>
                  <a:pt x="5101108" y="156891"/>
                </a:cubicBezTo>
                <a:cubicBezTo>
                  <a:pt x="5105524" y="155354"/>
                  <a:pt x="5109557" y="151801"/>
                  <a:pt x="5112918" y="148441"/>
                </a:cubicBezTo>
                <a:cubicBezTo>
                  <a:pt x="5120119" y="141144"/>
                  <a:pt x="5126167" y="132598"/>
                  <a:pt x="5133753" y="125782"/>
                </a:cubicBezTo>
                <a:cubicBezTo>
                  <a:pt x="5153051" y="108211"/>
                  <a:pt x="5172159" y="90928"/>
                  <a:pt x="5183393" y="66348"/>
                </a:cubicBezTo>
                <a:cubicBezTo>
                  <a:pt x="5188865" y="54346"/>
                  <a:pt x="5195107" y="41288"/>
                  <a:pt x="5204709" y="33030"/>
                </a:cubicBezTo>
                <a:cubicBezTo>
                  <a:pt x="5216903" y="22565"/>
                  <a:pt x="5232937" y="16612"/>
                  <a:pt x="5247243" y="8451"/>
                </a:cubicBezTo>
                <a:close/>
              </a:path>
            </a:pathLst>
          </a:custGeom>
          <a:blipFill dpi="0" rotWithShape="1">
            <a:blip r:embed="rId5">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4690916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5AA5FC-0689-4088-AED7-6A9A4F31B565}"/>
              </a:ext>
            </a:extLst>
          </p:cNvPr>
          <p:cNvSpPr>
            <a:spLocks noGrp="1"/>
          </p:cNvSpPr>
          <p:nvPr>
            <p:ph type="title"/>
          </p:nvPr>
        </p:nvSpPr>
        <p:spPr>
          <a:xfrm>
            <a:off x="6096000" y="1114588"/>
            <a:ext cx="5314950" cy="3288079"/>
          </a:xfrm>
        </p:spPr>
        <p:txBody>
          <a:bodyPr>
            <a:normAutofit/>
          </a:bodyPr>
          <a:lstStyle/>
          <a:p>
            <a:r>
              <a:rPr lang="en-US" dirty="0"/>
              <a:t>Traumatic reactions are NORMAL responses to ABNORMAL situations.</a:t>
            </a:r>
          </a:p>
        </p:txBody>
      </p:sp>
      <p:sp>
        <p:nvSpPr>
          <p:cNvPr id="6" name="TextBox 5">
            <a:extLst>
              <a:ext uri="{FF2B5EF4-FFF2-40B4-BE49-F238E27FC236}">
                <a16:creationId xmlns:a16="http://schemas.microsoft.com/office/drawing/2014/main" id="{60E3B0B3-80D7-41E3-98A1-8BED2D227F3B}"/>
              </a:ext>
            </a:extLst>
          </p:cNvPr>
          <p:cNvSpPr txBox="1"/>
          <p:nvPr/>
        </p:nvSpPr>
        <p:spPr>
          <a:xfrm>
            <a:off x="838200" y="5944285"/>
            <a:ext cx="10058400" cy="369332"/>
          </a:xfrm>
          <a:prstGeom prst="rect">
            <a:avLst/>
          </a:prstGeom>
          <a:noFill/>
        </p:spPr>
        <p:txBody>
          <a:bodyPr wrap="square">
            <a:spAutoFit/>
          </a:bodyPr>
          <a:lstStyle/>
          <a:p>
            <a:r>
              <a:rPr lang="en-US" dirty="0"/>
              <a:t>http://www.ncdsv.org/images/odvn_trauma-informedcarebestpracticesandprotocols.pdf</a:t>
            </a:r>
          </a:p>
        </p:txBody>
      </p:sp>
      <p:pic>
        <p:nvPicPr>
          <p:cNvPr id="10242" name="Picture 2" descr="The Impact of Unresolved Trauma on Relationships - A New Outlook Recovery  Services">
            <a:extLst>
              <a:ext uri="{FF2B5EF4-FFF2-40B4-BE49-F238E27FC236}">
                <a16:creationId xmlns:a16="http://schemas.microsoft.com/office/drawing/2014/main" id="{8A2A0FD7-76D3-4FA4-8ACC-3122D0BD419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813" y="1114588"/>
            <a:ext cx="5472113" cy="3132186"/>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EE93259-3D6B-4FE0-BE9A-3027515DF98A}"/>
              </a:ext>
            </a:extLst>
          </p:cNvPr>
          <p:cNvSpPr txBox="1"/>
          <p:nvPr/>
        </p:nvSpPr>
        <p:spPr>
          <a:xfrm>
            <a:off x="982133" y="4741586"/>
            <a:ext cx="9914467" cy="707886"/>
          </a:xfrm>
          <a:prstGeom prst="rect">
            <a:avLst/>
          </a:prstGeom>
          <a:noFill/>
        </p:spPr>
        <p:txBody>
          <a:bodyPr wrap="square" rtlCol="0">
            <a:spAutoFit/>
          </a:bodyPr>
          <a:lstStyle/>
          <a:p>
            <a:r>
              <a:rPr lang="en-US" sz="4000" dirty="0">
                <a:latin typeface="Tahoma" panose="020B0604030504040204" pitchFamily="34" charset="0"/>
                <a:ea typeface="Tahoma" panose="020B0604030504040204" pitchFamily="34" charset="0"/>
                <a:cs typeface="Tahoma" panose="020B0604030504040204" pitchFamily="34" charset="0"/>
              </a:rPr>
              <a:t>Normal reactions are sometimes unhealthy.</a:t>
            </a:r>
          </a:p>
        </p:txBody>
      </p:sp>
    </p:spTree>
    <p:extLst>
      <p:ext uri="{BB962C8B-B14F-4D97-AF65-F5344CB8AC3E}">
        <p14:creationId xmlns:p14="http://schemas.microsoft.com/office/powerpoint/2010/main" val="17962467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5B39B8-9B3B-427C-BA5E-BBDE71143563}"/>
              </a:ext>
            </a:extLst>
          </p:cNvPr>
          <p:cNvSpPr>
            <a:spLocks noGrp="1"/>
          </p:cNvSpPr>
          <p:nvPr>
            <p:ph type="title"/>
          </p:nvPr>
        </p:nvSpPr>
        <p:spPr/>
        <p:txBody>
          <a:bodyPr/>
          <a:lstStyle/>
          <a:p>
            <a:r>
              <a:rPr lang="en-US" dirty="0"/>
              <a:t>The Three “E’s” of Trauma:</a:t>
            </a:r>
          </a:p>
        </p:txBody>
      </p:sp>
      <p:sp>
        <p:nvSpPr>
          <p:cNvPr id="3" name="Content Placeholder 2">
            <a:extLst>
              <a:ext uri="{FF2B5EF4-FFF2-40B4-BE49-F238E27FC236}">
                <a16:creationId xmlns:a16="http://schemas.microsoft.com/office/drawing/2014/main" id="{C8A427D5-0D05-4F34-A26F-245AEB6BE98D}"/>
              </a:ext>
            </a:extLst>
          </p:cNvPr>
          <p:cNvSpPr>
            <a:spLocks noGrp="1"/>
          </p:cNvSpPr>
          <p:nvPr>
            <p:ph idx="1"/>
          </p:nvPr>
        </p:nvSpPr>
        <p:spPr/>
        <p:txBody>
          <a:bodyPr>
            <a:normAutofit/>
          </a:bodyPr>
          <a:lstStyle/>
          <a:p>
            <a:r>
              <a:rPr lang="en-US" sz="4000" dirty="0"/>
              <a:t>Events</a:t>
            </a:r>
          </a:p>
          <a:p>
            <a:r>
              <a:rPr lang="en-US" sz="4000" dirty="0"/>
              <a:t>Experience</a:t>
            </a:r>
          </a:p>
          <a:p>
            <a:r>
              <a:rPr lang="en-US" sz="4000" dirty="0"/>
              <a:t>Effects</a:t>
            </a:r>
          </a:p>
        </p:txBody>
      </p:sp>
      <p:sp>
        <p:nvSpPr>
          <p:cNvPr id="5" name="TextBox 4">
            <a:extLst>
              <a:ext uri="{FF2B5EF4-FFF2-40B4-BE49-F238E27FC236}">
                <a16:creationId xmlns:a16="http://schemas.microsoft.com/office/drawing/2014/main" id="{623D17D9-41C7-4A5D-860A-5F988A38652E}"/>
              </a:ext>
            </a:extLst>
          </p:cNvPr>
          <p:cNvSpPr txBox="1"/>
          <p:nvPr/>
        </p:nvSpPr>
        <p:spPr>
          <a:xfrm>
            <a:off x="4580467" y="6123543"/>
            <a:ext cx="6773333" cy="369332"/>
          </a:xfrm>
          <a:prstGeom prst="rect">
            <a:avLst/>
          </a:prstGeom>
          <a:noFill/>
        </p:spPr>
        <p:txBody>
          <a:bodyPr wrap="square">
            <a:spAutoFit/>
          </a:bodyPr>
          <a:lstStyle/>
          <a:p>
            <a:r>
              <a:rPr lang="en-US" dirty="0"/>
              <a:t>https://ncsacw.samhsa.gov/userfiles/files/SAMHSA_Trauma.pdf</a:t>
            </a:r>
          </a:p>
        </p:txBody>
      </p:sp>
      <p:pic>
        <p:nvPicPr>
          <p:cNvPr id="3074" name="Picture 2" descr="3 E's of Learning: why Engagement : Learnlets">
            <a:extLst>
              <a:ext uri="{FF2B5EF4-FFF2-40B4-BE49-F238E27FC236}">
                <a16:creationId xmlns:a16="http://schemas.microsoft.com/office/drawing/2014/main" id="{233F31B0-9DE4-41C4-B1C4-2D288E294C6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55733" y="1796786"/>
            <a:ext cx="3476095" cy="3476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6538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68A4132F-DEC6-4332-A00C-A11AD4519B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ccreditation — Standard 2 Curriculum — Learning Objectives">
            <a:extLst>
              <a:ext uri="{FF2B5EF4-FFF2-40B4-BE49-F238E27FC236}">
                <a16:creationId xmlns:a16="http://schemas.microsoft.com/office/drawing/2014/main" id="{610385EF-40FE-4B9A-8CE5-B78765783DB7}"/>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90796" y="1574963"/>
            <a:ext cx="4378880" cy="2036378"/>
          </a:xfrm>
          <a:prstGeom prst="rect">
            <a:avLst/>
          </a:prstGeom>
          <a:noFill/>
          <a:extLst>
            <a:ext uri="{909E8E84-426E-40DD-AFC4-6F175D3DCCD1}">
              <a14:hiddenFill xmlns:a14="http://schemas.microsoft.com/office/drawing/2010/main">
                <a:solidFill>
                  <a:srgbClr val="FFFFFF"/>
                </a:solidFill>
              </a14:hiddenFill>
            </a:ext>
          </a:extLst>
        </p:spPr>
      </p:pic>
      <p:sp>
        <p:nvSpPr>
          <p:cNvPr id="137" name="Freeform: Shape 136">
            <a:extLst>
              <a:ext uri="{FF2B5EF4-FFF2-40B4-BE49-F238E27FC236}">
                <a16:creationId xmlns:a16="http://schemas.microsoft.com/office/drawing/2014/main" id="{9B38642C-62C4-4E31-A5D3-BB1DD8CA3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663583" cy="6858478"/>
          </a:xfrm>
          <a:custGeom>
            <a:avLst/>
            <a:gdLst>
              <a:gd name="connsiteX0" fmla="*/ 0 w 8663583"/>
              <a:gd name="connsiteY0" fmla="*/ 0 h 6858478"/>
              <a:gd name="connsiteX1" fmla="*/ 480486 w 8663583"/>
              <a:gd name="connsiteY1" fmla="*/ 0 h 6858478"/>
              <a:gd name="connsiteX2" fmla="*/ 4415403 w 8663583"/>
              <a:gd name="connsiteY2" fmla="*/ 0 h 6858478"/>
              <a:gd name="connsiteX3" fmla="*/ 5481631 w 8663583"/>
              <a:gd name="connsiteY3" fmla="*/ 0 h 6858478"/>
              <a:gd name="connsiteX4" fmla="*/ 5487208 w 8663583"/>
              <a:gd name="connsiteY4" fmla="*/ 0 h 6858478"/>
              <a:gd name="connsiteX5" fmla="*/ 8663583 w 8663583"/>
              <a:gd name="connsiteY5" fmla="*/ 6858478 h 6858478"/>
              <a:gd name="connsiteX6" fmla="*/ 1239028 w 8663583"/>
              <a:gd name="connsiteY6" fmla="*/ 6858478 h 6858478"/>
              <a:gd name="connsiteX7" fmla="*/ 1239288 w 8663583"/>
              <a:gd name="connsiteY7" fmla="*/ 6857916 h 6858478"/>
              <a:gd name="connsiteX8" fmla="*/ 480486 w 8663583"/>
              <a:gd name="connsiteY8" fmla="*/ 6857916 h 6858478"/>
              <a:gd name="connsiteX9" fmla="*/ 480486 w 8663583"/>
              <a:gd name="connsiteY9" fmla="*/ 6858000 h 6858478"/>
              <a:gd name="connsiteX10" fmla="*/ 0 w 8663583"/>
              <a:gd name="connsiteY10" fmla="*/ 6858000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663583" h="6858478">
                <a:moveTo>
                  <a:pt x="0" y="0"/>
                </a:moveTo>
                <a:lnTo>
                  <a:pt x="480486" y="0"/>
                </a:lnTo>
                <a:lnTo>
                  <a:pt x="4415403" y="0"/>
                </a:lnTo>
                <a:lnTo>
                  <a:pt x="5481631" y="0"/>
                </a:lnTo>
                <a:lnTo>
                  <a:pt x="5487208" y="0"/>
                </a:lnTo>
                <a:lnTo>
                  <a:pt x="8663583" y="6858478"/>
                </a:lnTo>
                <a:lnTo>
                  <a:pt x="1239028" y="6858478"/>
                </a:lnTo>
                <a:lnTo>
                  <a:pt x="1239288" y="6857916"/>
                </a:lnTo>
                <a:lnTo>
                  <a:pt x="480486" y="6857916"/>
                </a:lnTo>
                <a:lnTo>
                  <a:pt x="480486" y="6858000"/>
                </a:lnTo>
                <a:lnTo>
                  <a:pt x="0" y="6858000"/>
                </a:lnTo>
                <a:close/>
              </a:path>
            </a:pathLst>
          </a:custGeom>
          <a:solidFill>
            <a:schemeClr val="bg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9" name="Freeform: Shape 138">
            <a:extLst>
              <a:ext uri="{FF2B5EF4-FFF2-40B4-BE49-F238E27FC236}">
                <a16:creationId xmlns:a16="http://schemas.microsoft.com/office/drawing/2014/main" id="{A9F66240-8C38-4069-A5C9-2D3FCD97E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234957" cy="6858478"/>
          </a:xfrm>
          <a:custGeom>
            <a:avLst/>
            <a:gdLst>
              <a:gd name="connsiteX0" fmla="*/ 156905 w 8234957"/>
              <a:gd name="connsiteY0" fmla="*/ 0 h 6858478"/>
              <a:gd name="connsiteX1" fmla="*/ 3986777 w 8234957"/>
              <a:gd name="connsiteY1" fmla="*/ 0 h 6858478"/>
              <a:gd name="connsiteX2" fmla="*/ 5053005 w 8234957"/>
              <a:gd name="connsiteY2" fmla="*/ 0 h 6858478"/>
              <a:gd name="connsiteX3" fmla="*/ 5058582 w 8234957"/>
              <a:gd name="connsiteY3" fmla="*/ 0 h 6858478"/>
              <a:gd name="connsiteX4" fmla="*/ 8234957 w 8234957"/>
              <a:gd name="connsiteY4" fmla="*/ 6858478 h 6858478"/>
              <a:gd name="connsiteX5" fmla="*/ 810402 w 8234957"/>
              <a:gd name="connsiteY5" fmla="*/ 6858478 h 6858478"/>
              <a:gd name="connsiteX6" fmla="*/ 810662 w 8234957"/>
              <a:gd name="connsiteY6" fmla="*/ 6857916 h 6858478"/>
              <a:gd name="connsiteX7" fmla="*/ 156905 w 8234957"/>
              <a:gd name="connsiteY7" fmla="*/ 6857916 h 6858478"/>
              <a:gd name="connsiteX8" fmla="*/ 156905 w 8234957"/>
              <a:gd name="connsiteY8" fmla="*/ 6858478 h 6858478"/>
              <a:gd name="connsiteX9" fmla="*/ 0 w 8234957"/>
              <a:gd name="connsiteY9" fmla="*/ 6858478 h 6858478"/>
              <a:gd name="connsiteX10" fmla="*/ 0 w 8234957"/>
              <a:gd name="connsiteY10" fmla="*/ 479 h 6858478"/>
              <a:gd name="connsiteX11" fmla="*/ 156905 w 8234957"/>
              <a:gd name="connsiteY11" fmla="*/ 479 h 685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234957" h="6858478">
                <a:moveTo>
                  <a:pt x="156905" y="0"/>
                </a:moveTo>
                <a:lnTo>
                  <a:pt x="3986777" y="0"/>
                </a:lnTo>
                <a:lnTo>
                  <a:pt x="5053005" y="0"/>
                </a:lnTo>
                <a:lnTo>
                  <a:pt x="5058582" y="0"/>
                </a:lnTo>
                <a:lnTo>
                  <a:pt x="8234957" y="6858478"/>
                </a:lnTo>
                <a:lnTo>
                  <a:pt x="810402" y="6858478"/>
                </a:lnTo>
                <a:lnTo>
                  <a:pt x="810662" y="6857916"/>
                </a:lnTo>
                <a:lnTo>
                  <a:pt x="156905" y="6857916"/>
                </a:lnTo>
                <a:lnTo>
                  <a:pt x="156905" y="6858478"/>
                </a:lnTo>
                <a:lnTo>
                  <a:pt x="0" y="6858478"/>
                </a:lnTo>
                <a:lnTo>
                  <a:pt x="0" y="479"/>
                </a:lnTo>
                <a:lnTo>
                  <a:pt x="156905" y="479"/>
                </a:lnTo>
                <a:close/>
              </a:path>
            </a:pathLst>
          </a:cu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4" name="Content Placeholder 3">
            <a:extLst>
              <a:ext uri="{FF2B5EF4-FFF2-40B4-BE49-F238E27FC236}">
                <a16:creationId xmlns:a16="http://schemas.microsoft.com/office/drawing/2014/main" id="{D234ACC5-74C9-418A-B0EC-9F57020A4440}"/>
              </a:ext>
            </a:extLst>
          </p:cNvPr>
          <p:cNvSpPr>
            <a:spLocks noGrp="1"/>
          </p:cNvSpPr>
          <p:nvPr>
            <p:ph idx="1"/>
          </p:nvPr>
        </p:nvSpPr>
        <p:spPr>
          <a:xfrm>
            <a:off x="198783" y="516835"/>
            <a:ext cx="5681979" cy="5963478"/>
          </a:xfrm>
        </p:spPr>
        <p:txBody>
          <a:bodyPr>
            <a:normAutofit fontScale="92500" lnSpcReduction="10000"/>
          </a:bodyPr>
          <a:lstStyle/>
          <a:p>
            <a:pPr marL="0" marR="0">
              <a:spcBef>
                <a:spcPts val="0"/>
              </a:spcBef>
              <a:spcAft>
                <a:spcPts val="0"/>
              </a:spcAft>
            </a:pPr>
            <a:r>
              <a:rPr lang="en-US" dirty="0">
                <a:effectLst/>
                <a:latin typeface="Tahoma" panose="020B0604030504040204" pitchFamily="34" charset="0"/>
                <a:ea typeface="Tahoma" panose="020B0604030504040204" pitchFamily="34" charset="0"/>
                <a:cs typeface="Tahoma" panose="020B0604030504040204" pitchFamily="34" charset="0"/>
              </a:rPr>
              <a:t>Define trauma. </a:t>
            </a:r>
          </a:p>
          <a:p>
            <a:pPr marL="0" marR="0" indent="0">
              <a:spcBef>
                <a:spcPts val="0"/>
              </a:spcBef>
              <a:spcAft>
                <a:spcPts val="0"/>
              </a:spcAft>
              <a:buNone/>
            </a:pPr>
            <a:endParaRPr lang="en-US" dirty="0">
              <a:latin typeface="Tahoma" panose="020B0604030504040204" pitchFamily="34" charset="0"/>
              <a:ea typeface="Tahoma" panose="020B0604030504040204" pitchFamily="34" charset="0"/>
              <a:cs typeface="Tahoma" panose="020B0604030504040204" pitchFamily="34" charset="0"/>
            </a:endParaRPr>
          </a:p>
          <a:p>
            <a:pPr>
              <a:spcBef>
                <a:spcPts val="0"/>
              </a:spcBef>
            </a:pPr>
            <a:r>
              <a:rPr lang="en-US" dirty="0">
                <a:effectLst/>
                <a:latin typeface="Tahoma" panose="020B0604030504040204" pitchFamily="34" charset="0"/>
                <a:ea typeface="Tahoma" panose="020B0604030504040204" pitchFamily="34" charset="0"/>
                <a:cs typeface="Tahoma" panose="020B0604030504040204" pitchFamily="34" charset="0"/>
              </a:rPr>
              <a:t>Describe how experiences impact </a:t>
            </a:r>
            <a:r>
              <a:rPr lang="en-US" dirty="0">
                <a:latin typeface="Tahoma" panose="020B0604030504040204" pitchFamily="34" charset="0"/>
                <a:ea typeface="Tahoma" panose="020B0604030504040204" pitchFamily="34" charset="0"/>
                <a:cs typeface="Tahoma" panose="020B0604030504040204" pitchFamily="34" charset="0"/>
              </a:rPr>
              <a:t>people who experience domestic violence</a:t>
            </a:r>
            <a:r>
              <a:rPr lang="en-US" dirty="0">
                <a:effectLst/>
                <a:latin typeface="Tahoma" panose="020B0604030504040204" pitchFamily="34" charset="0"/>
                <a:ea typeface="Tahoma" panose="020B0604030504040204" pitchFamily="34" charset="0"/>
                <a:cs typeface="Tahoma" panose="020B0604030504040204" pitchFamily="34" charset="0"/>
              </a:rPr>
              <a:t> (DV) trauma, memory, reactions and behavior.</a:t>
            </a:r>
          </a:p>
          <a:p>
            <a:pPr marL="0" marR="0" indent="0">
              <a:spcBef>
                <a:spcPts val="0"/>
              </a:spcBef>
              <a:spcAft>
                <a:spcPts val="0"/>
              </a:spcAft>
              <a:buNone/>
            </a:pPr>
            <a:endParaRPr lang="en-US" dirty="0">
              <a:effectLst/>
              <a:latin typeface="Tahoma" panose="020B0604030504040204" pitchFamily="34" charset="0"/>
              <a:ea typeface="Tahoma" panose="020B0604030504040204" pitchFamily="34" charset="0"/>
              <a:cs typeface="Tahoma" panose="020B0604030504040204" pitchFamily="34" charset="0"/>
            </a:endParaRPr>
          </a:p>
          <a:p>
            <a:pPr>
              <a:spcBef>
                <a:spcPts val="0"/>
              </a:spcBef>
              <a:tabLst>
                <a:tab pos="228600" algn="l"/>
              </a:tabLst>
            </a:pPr>
            <a:r>
              <a:rPr lang="en-US" dirty="0">
                <a:effectLst/>
                <a:latin typeface="Tahoma" panose="020B0604030504040204" pitchFamily="34" charset="0"/>
                <a:ea typeface="Tahoma" panose="020B0604030504040204" pitchFamily="34" charset="0"/>
                <a:cs typeface="Tahoma" panose="020B0604030504040204" pitchFamily="34" charset="0"/>
              </a:rPr>
              <a:t>Identify secondary victimization of </a:t>
            </a:r>
            <a:r>
              <a:rPr lang="en-US" dirty="0">
                <a:latin typeface="Tahoma" panose="020B0604030504040204" pitchFamily="34" charset="0"/>
                <a:ea typeface="Tahoma" panose="020B0604030504040204" pitchFamily="34" charset="0"/>
                <a:cs typeface="Tahoma" panose="020B0604030504040204" pitchFamily="34" charset="0"/>
              </a:rPr>
              <a:t>people who experience DV</a:t>
            </a:r>
            <a:r>
              <a:rPr lang="en-US" dirty="0">
                <a:effectLst/>
                <a:latin typeface="Tahoma" panose="020B0604030504040204" pitchFamily="34" charset="0"/>
                <a:ea typeface="Tahoma" panose="020B0604030504040204" pitchFamily="34" charset="0"/>
                <a:cs typeface="Tahoma" panose="020B0604030504040204" pitchFamily="34" charset="0"/>
              </a:rPr>
              <a:t> in the criminal justice process.</a:t>
            </a:r>
          </a:p>
          <a:p>
            <a:pPr marL="0" marR="0" indent="0">
              <a:spcBef>
                <a:spcPts val="0"/>
              </a:spcBef>
              <a:spcAft>
                <a:spcPts val="0"/>
              </a:spcAft>
              <a:buNone/>
              <a:tabLst>
                <a:tab pos="228600" algn="l"/>
              </a:tabLst>
            </a:pPr>
            <a:endParaRPr lang="en-US" dirty="0">
              <a:latin typeface="Tahoma" panose="020B0604030504040204" pitchFamily="34" charset="0"/>
              <a:ea typeface="Tahoma" panose="020B0604030504040204" pitchFamily="34" charset="0"/>
              <a:cs typeface="Tahoma" panose="020B0604030504040204" pitchFamily="34" charset="0"/>
            </a:endParaRPr>
          </a:p>
          <a:p>
            <a:pPr>
              <a:spcBef>
                <a:spcPts val="0"/>
              </a:spcBef>
              <a:tabLst>
                <a:tab pos="228600" algn="l"/>
              </a:tabLst>
            </a:pPr>
            <a:r>
              <a:rPr lang="en-US" dirty="0">
                <a:effectLst/>
                <a:latin typeface="Tahoma" panose="020B0604030504040204" pitchFamily="34" charset="0"/>
                <a:ea typeface="Tahoma" panose="020B0604030504040204" pitchFamily="34" charset="0"/>
                <a:cs typeface="Tahoma" panose="020B0604030504040204" pitchFamily="34" charset="0"/>
              </a:rPr>
              <a:t>Synthesize the outcome of a trauma informed response related to trauma and procedural justice.</a:t>
            </a:r>
            <a:endParaRPr lang="en-US" sz="1000" dirty="0">
              <a:latin typeface="Tahoma" panose="020B0604030504040204" pitchFamily="34" charset="0"/>
              <a:ea typeface="Tahoma" panose="020B0604030504040204" pitchFamily="34" charset="0"/>
              <a:cs typeface="Tahoma" panose="020B0604030504040204" pitchFamily="34" charset="0"/>
            </a:endParaRPr>
          </a:p>
          <a:p>
            <a:r>
              <a:rPr lang="en-US" dirty="0">
                <a:latin typeface="Tahoma" panose="020B0604030504040204" pitchFamily="34" charset="0"/>
                <a:ea typeface="Tahoma" panose="020B0604030504040204" pitchFamily="34" charset="0"/>
                <a:cs typeface="Tahoma" panose="020B0604030504040204" pitchFamily="34" charset="0"/>
              </a:rPr>
              <a:t>Create an Action Plan related to a trauma informed response in local area.</a:t>
            </a:r>
          </a:p>
        </p:txBody>
      </p:sp>
    </p:spTree>
    <p:extLst>
      <p:ext uri="{BB962C8B-B14F-4D97-AF65-F5344CB8AC3E}">
        <p14:creationId xmlns:p14="http://schemas.microsoft.com/office/powerpoint/2010/main" val="3012898077"/>
      </p:ext>
    </p:extLst>
  </p:cSld>
  <p:clrMapOvr>
    <a:overrideClrMapping bg1="dk1" tx1="lt1" bg2="dk2" tx2="lt2" accent1="accent1" accent2="accent2" accent3="accent3" accent4="accent4" accent5="accent5" accent6="accent6" hlink="hlink" folHlink="folHlink"/>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B623C3-2B2C-4719-B8C8-A632EA4883DE}"/>
              </a:ext>
            </a:extLst>
          </p:cNvPr>
          <p:cNvSpPr>
            <a:spLocks noGrp="1"/>
          </p:cNvSpPr>
          <p:nvPr>
            <p:ph type="title"/>
          </p:nvPr>
        </p:nvSpPr>
        <p:spPr>
          <a:xfrm>
            <a:off x="838201" y="365125"/>
            <a:ext cx="5251316" cy="1807305"/>
          </a:xfrm>
        </p:spPr>
        <p:txBody>
          <a:bodyPr>
            <a:normAutofit/>
          </a:bodyPr>
          <a:lstStyle/>
          <a:p>
            <a:r>
              <a:rPr lang="en-US" sz="5400" b="1" dirty="0"/>
              <a:t>Events</a:t>
            </a:r>
          </a:p>
        </p:txBody>
      </p:sp>
      <p:sp>
        <p:nvSpPr>
          <p:cNvPr id="3" name="Content Placeholder 2">
            <a:extLst>
              <a:ext uri="{FF2B5EF4-FFF2-40B4-BE49-F238E27FC236}">
                <a16:creationId xmlns:a16="http://schemas.microsoft.com/office/drawing/2014/main" id="{B63FD50E-FC2B-4D31-A312-0A7462BC4C9F}"/>
              </a:ext>
            </a:extLst>
          </p:cNvPr>
          <p:cNvSpPr>
            <a:spLocks noGrp="1"/>
          </p:cNvSpPr>
          <p:nvPr>
            <p:ph idx="1"/>
          </p:nvPr>
        </p:nvSpPr>
        <p:spPr>
          <a:xfrm>
            <a:off x="838200" y="2333297"/>
            <a:ext cx="4619621" cy="3843666"/>
          </a:xfrm>
        </p:spPr>
        <p:txBody>
          <a:bodyPr>
            <a:normAutofit/>
          </a:bodyPr>
          <a:lstStyle/>
          <a:p>
            <a:r>
              <a:rPr lang="en-US" sz="4000" dirty="0"/>
              <a:t>Events and circumstances may include the actual or extreme threat of physical or psychological harm.</a:t>
            </a:r>
          </a:p>
        </p:txBody>
      </p:sp>
      <p:pic>
        <p:nvPicPr>
          <p:cNvPr id="4098" name="Picture 2" descr="Famous Artists Who Used Their Work As Therapy - Art marketing tips,  inspiration and resources">
            <a:extLst>
              <a:ext uri="{FF2B5EF4-FFF2-40B4-BE49-F238E27FC236}">
                <a16:creationId xmlns:a16="http://schemas.microsoft.com/office/drawing/2014/main" id="{FE86FBB8-1DBA-41EF-9EA1-26BAFDDBA31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54" r="8800"/>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3791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6AC1C8D-D0CC-4DF4-9869-BF495D93583D}"/>
              </a:ext>
            </a:extLst>
          </p:cNvPr>
          <p:cNvSpPr>
            <a:spLocks noGrp="1"/>
          </p:cNvSpPr>
          <p:nvPr>
            <p:ph type="title"/>
          </p:nvPr>
        </p:nvSpPr>
        <p:spPr>
          <a:xfrm>
            <a:off x="838201" y="365125"/>
            <a:ext cx="5251316" cy="1807305"/>
          </a:xfrm>
        </p:spPr>
        <p:txBody>
          <a:bodyPr>
            <a:normAutofit/>
          </a:bodyPr>
          <a:lstStyle/>
          <a:p>
            <a:r>
              <a:rPr lang="en-US" sz="5400" b="1" dirty="0"/>
              <a:t>Experience</a:t>
            </a:r>
          </a:p>
        </p:txBody>
      </p:sp>
      <p:sp>
        <p:nvSpPr>
          <p:cNvPr id="3" name="Content Placeholder 2">
            <a:extLst>
              <a:ext uri="{FF2B5EF4-FFF2-40B4-BE49-F238E27FC236}">
                <a16:creationId xmlns:a16="http://schemas.microsoft.com/office/drawing/2014/main" id="{E3D9F5AA-3BC9-448A-AE5F-498C804FF79E}"/>
              </a:ext>
            </a:extLst>
          </p:cNvPr>
          <p:cNvSpPr>
            <a:spLocks noGrp="1"/>
          </p:cNvSpPr>
          <p:nvPr>
            <p:ph idx="1"/>
          </p:nvPr>
        </p:nvSpPr>
        <p:spPr>
          <a:xfrm>
            <a:off x="838200" y="2172430"/>
            <a:ext cx="5387967" cy="4004533"/>
          </a:xfrm>
        </p:spPr>
        <p:txBody>
          <a:bodyPr>
            <a:noAutofit/>
          </a:bodyPr>
          <a:lstStyle/>
          <a:p>
            <a:r>
              <a:rPr lang="en-US" dirty="0">
                <a:latin typeface="Tahoma" panose="020B0604030504040204" pitchFamily="34" charset="0"/>
                <a:ea typeface="Tahoma" panose="020B0604030504040204" pitchFamily="34" charset="0"/>
                <a:cs typeface="Tahoma" panose="020B0604030504040204" pitchFamily="34" charset="0"/>
              </a:rPr>
              <a:t>The individual’s experience of these events or circumstances helps to determine whether it is a traumatic event.  </a:t>
            </a:r>
          </a:p>
          <a:p>
            <a:endParaRPr lang="en-US" dirty="0">
              <a:latin typeface="Tahoma" panose="020B0604030504040204" pitchFamily="34" charset="0"/>
              <a:ea typeface="Tahoma" panose="020B0604030504040204" pitchFamily="34" charset="0"/>
              <a:cs typeface="Tahoma" panose="020B0604030504040204" pitchFamily="34" charset="0"/>
            </a:endParaRPr>
          </a:p>
          <a:p>
            <a:r>
              <a:rPr lang="en-US" dirty="0">
                <a:latin typeface="Tahoma" panose="020B0604030504040204" pitchFamily="34" charset="0"/>
                <a:ea typeface="Tahoma" panose="020B0604030504040204" pitchFamily="34" charset="0"/>
                <a:cs typeface="Tahoma" panose="020B0604030504040204" pitchFamily="34" charset="0"/>
              </a:rPr>
              <a:t>A particular event may be experienced as traumatic for one individual and not for another. </a:t>
            </a:r>
          </a:p>
        </p:txBody>
      </p:sp>
      <p:pic>
        <p:nvPicPr>
          <p:cNvPr id="5122" name="Picture 2" descr="The Troubled History of Psychiatry | The New Yorker">
            <a:extLst>
              <a:ext uri="{FF2B5EF4-FFF2-40B4-BE49-F238E27FC236}">
                <a16:creationId xmlns:a16="http://schemas.microsoft.com/office/drawing/2014/main" id="{40F0F4A0-9729-4C38-B53D-44DF6038270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053"/>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5666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48" name="Rectangle 70">
            <a:extLst>
              <a:ext uri="{FF2B5EF4-FFF2-40B4-BE49-F238E27FC236}">
                <a16:creationId xmlns:a16="http://schemas.microsoft.com/office/drawing/2014/main" id="{AA866F0E-F54B-4BF5-8A88-7D97BD45FC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9" name="Freeform: Shape 72">
            <a:extLst>
              <a:ext uri="{FF2B5EF4-FFF2-40B4-BE49-F238E27FC236}">
                <a16:creationId xmlns:a16="http://schemas.microsoft.com/office/drawing/2014/main" id="{8229EC50-E910-4AE2-9EEA-604A81EF61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custGeom>
            <a:avLst/>
            <a:gdLst>
              <a:gd name="connsiteX0" fmla="*/ 6941221 w 12192000"/>
              <a:gd name="connsiteY0" fmla="*/ 2015186 h 6858000"/>
              <a:gd name="connsiteX1" fmla="*/ 6907857 w 12192000"/>
              <a:gd name="connsiteY1" fmla="*/ 2033351 h 6858000"/>
              <a:gd name="connsiteX2" fmla="*/ 7093700 w 12192000"/>
              <a:gd name="connsiteY2" fmla="*/ 2101457 h 6858000"/>
              <a:gd name="connsiteX3" fmla="*/ 6803079 w 12192000"/>
              <a:gd name="connsiteY3" fmla="*/ 2065612 h 6858000"/>
              <a:gd name="connsiteX4" fmla="*/ 6798115 w 12192000"/>
              <a:gd name="connsiteY4" fmla="*/ 2088772 h 6858000"/>
              <a:gd name="connsiteX5" fmla="*/ 7128167 w 12192000"/>
              <a:gd name="connsiteY5" fmla="*/ 2176455 h 6858000"/>
              <a:gd name="connsiteX6" fmla="*/ 7098663 w 12192000"/>
              <a:gd name="connsiteY6" fmla="*/ 2189968 h 6858000"/>
              <a:gd name="connsiteX7" fmla="*/ 6923298 w 12192000"/>
              <a:gd name="connsiteY7" fmla="*/ 2156052 h 6858000"/>
              <a:gd name="connsiteX8" fmla="*/ 6888004 w 12192000"/>
              <a:gd name="connsiteY8" fmla="*/ 2164875 h 6858000"/>
              <a:gd name="connsiteX9" fmla="*/ 6905375 w 12192000"/>
              <a:gd name="connsiteY9" fmla="*/ 2205958 h 6858000"/>
              <a:gd name="connsiteX10" fmla="*/ 6981477 w 12192000"/>
              <a:gd name="connsiteY10" fmla="*/ 2221951 h 6858000"/>
              <a:gd name="connsiteX11" fmla="*/ 7100043 w 12192000"/>
              <a:gd name="connsiteY11" fmla="*/ 2318459 h 6858000"/>
              <a:gd name="connsiteX12" fmla="*/ 6920540 w 12192000"/>
              <a:gd name="connsiteY12" fmla="*/ 2306877 h 6858000"/>
              <a:gd name="connsiteX13" fmla="*/ 6888831 w 12192000"/>
              <a:gd name="connsiteY13" fmla="*/ 2330314 h 6858000"/>
              <a:gd name="connsiteX14" fmla="*/ 6876698 w 12192000"/>
              <a:gd name="connsiteY14" fmla="*/ 2360645 h 6858000"/>
              <a:gd name="connsiteX15" fmla="*/ 6807214 w 12192000"/>
              <a:gd name="connsiteY15" fmla="*/ 2385736 h 6858000"/>
              <a:gd name="connsiteX16" fmla="*/ 6916405 w 12192000"/>
              <a:gd name="connsiteY16" fmla="*/ 2413862 h 6858000"/>
              <a:gd name="connsiteX17" fmla="*/ 6799770 w 12192000"/>
              <a:gd name="connsiteY17" fmla="*/ 2413862 h 6858000"/>
              <a:gd name="connsiteX18" fmla="*/ 6665762 w 12192000"/>
              <a:gd name="connsiteY18" fmla="*/ 2394561 h 6858000"/>
              <a:gd name="connsiteX19" fmla="*/ 6522933 w 12192000"/>
              <a:gd name="connsiteY19" fmla="*/ 2400626 h 6858000"/>
              <a:gd name="connsiteX20" fmla="*/ 6237275 w 12192000"/>
              <a:gd name="connsiteY20" fmla="*/ 2365057 h 6858000"/>
              <a:gd name="connsiteX21" fmla="*/ 6101338 w 12192000"/>
              <a:gd name="connsiteY21" fmla="*/ 2367538 h 6858000"/>
              <a:gd name="connsiteX22" fmla="*/ 6857121 w 12192000"/>
              <a:gd name="connsiteY22" fmla="*/ 2606875 h 6858000"/>
              <a:gd name="connsiteX23" fmla="*/ 6818519 w 12192000"/>
              <a:gd name="connsiteY23" fmla="*/ 2659539 h 6858000"/>
              <a:gd name="connsiteX24" fmla="*/ 6976790 w 12192000"/>
              <a:gd name="connsiteY24" fmla="*/ 2716892 h 6858000"/>
              <a:gd name="connsiteX25" fmla="*/ 7015669 w 12192000"/>
              <a:gd name="connsiteY25" fmla="*/ 2773693 h 6858000"/>
              <a:gd name="connsiteX26" fmla="*/ 6966864 w 12192000"/>
              <a:gd name="connsiteY26" fmla="*/ 2768730 h 6858000"/>
              <a:gd name="connsiteX27" fmla="*/ 6924953 w 12192000"/>
              <a:gd name="connsiteY27" fmla="*/ 2779483 h 6858000"/>
              <a:gd name="connsiteX28" fmla="*/ 6942323 w 12192000"/>
              <a:gd name="connsiteY28" fmla="*/ 2851726 h 6858000"/>
              <a:gd name="connsiteX29" fmla="*/ 7165943 w 12192000"/>
              <a:gd name="connsiteY29" fmla="*/ 2944924 h 6858000"/>
              <a:gd name="connsiteX30" fmla="*/ 7186071 w 12192000"/>
              <a:gd name="connsiteY30" fmla="*/ 2975254 h 6858000"/>
              <a:gd name="connsiteX31" fmla="*/ 7159325 w 12192000"/>
              <a:gd name="connsiteY31" fmla="*/ 2996762 h 6858000"/>
              <a:gd name="connsiteX32" fmla="*/ 7087082 w 12192000"/>
              <a:gd name="connsiteY32" fmla="*/ 3007790 h 6858000"/>
              <a:gd name="connsiteX33" fmla="*/ 7188276 w 12192000"/>
              <a:gd name="connsiteY33" fmla="*/ 3111191 h 6858000"/>
              <a:gd name="connsiteX34" fmla="*/ 7225225 w 12192000"/>
              <a:gd name="connsiteY34" fmla="*/ 3139866 h 6858000"/>
              <a:gd name="connsiteX35" fmla="*/ 7288368 w 12192000"/>
              <a:gd name="connsiteY35" fmla="*/ 3184260 h 6858000"/>
              <a:gd name="connsiteX36" fmla="*/ 7289471 w 12192000"/>
              <a:gd name="connsiteY36" fmla="*/ 3197771 h 6858000"/>
              <a:gd name="connsiteX37" fmla="*/ 7203442 w 12192000"/>
              <a:gd name="connsiteY37" fmla="*/ 3245472 h 6858000"/>
              <a:gd name="connsiteX38" fmla="*/ 7048205 w 12192000"/>
              <a:gd name="connsiteY38" fmla="*/ 3232512 h 6858000"/>
              <a:gd name="connsiteX39" fmla="*/ 7277614 w 12192000"/>
              <a:gd name="connsiteY39" fmla="*/ 3303652 h 6858000"/>
              <a:gd name="connsiteX40" fmla="*/ 6535066 w 12192000"/>
              <a:gd name="connsiteY40" fmla="*/ 3134077 h 6858000"/>
              <a:gd name="connsiteX41" fmla="*/ 6582492 w 12192000"/>
              <a:gd name="connsiteY41" fmla="*/ 3178469 h 6858000"/>
              <a:gd name="connsiteX42" fmla="*/ 6842233 w 12192000"/>
              <a:gd name="connsiteY42" fmla="*/ 3295379 h 6858000"/>
              <a:gd name="connsiteX43" fmla="*/ 6915853 w 12192000"/>
              <a:gd name="connsiteY43" fmla="*/ 3368725 h 6858000"/>
              <a:gd name="connsiteX44" fmla="*/ 6993058 w 12192000"/>
              <a:gd name="connsiteY44" fmla="*/ 3409257 h 6858000"/>
              <a:gd name="connsiteX45" fmla="*/ 7101421 w 12192000"/>
              <a:gd name="connsiteY45" fmla="*/ 3408430 h 6858000"/>
              <a:gd name="connsiteX46" fmla="*/ 7178350 w 12192000"/>
              <a:gd name="connsiteY46" fmla="*/ 3470746 h 6858000"/>
              <a:gd name="connsiteX47" fmla="*/ 7098112 w 12192000"/>
              <a:gd name="connsiteY47" fmla="*/ 3483982 h 6858000"/>
              <a:gd name="connsiteX48" fmla="*/ 7004088 w 12192000"/>
              <a:gd name="connsiteY48" fmla="*/ 3473780 h 6858000"/>
              <a:gd name="connsiteX49" fmla="*/ 6801147 w 12192000"/>
              <a:gd name="connsiteY49" fmla="*/ 3477087 h 6858000"/>
              <a:gd name="connsiteX50" fmla="*/ 6684788 w 12192000"/>
              <a:gd name="connsiteY50" fmla="*/ 3489220 h 6858000"/>
              <a:gd name="connsiteX51" fmla="*/ 6417328 w 12192000"/>
              <a:gd name="connsiteY51" fmla="*/ 3468539 h 6858000"/>
              <a:gd name="connsiteX52" fmla="*/ 6433045 w 12192000"/>
              <a:gd name="connsiteY52" fmla="*/ 3521481 h 6858000"/>
              <a:gd name="connsiteX53" fmla="*/ 6423117 w 12192000"/>
              <a:gd name="connsiteY53" fmla="*/ 3567527 h 6858000"/>
              <a:gd name="connsiteX54" fmla="*/ 6419258 w 12192000"/>
              <a:gd name="connsiteY54" fmla="*/ 3667620 h 6858000"/>
              <a:gd name="connsiteX55" fmla="*/ 6421740 w 12192000"/>
              <a:gd name="connsiteY55" fmla="*/ 3683888 h 6858000"/>
              <a:gd name="connsiteX56" fmla="*/ 6361906 w 12192000"/>
              <a:gd name="connsiteY56" fmla="*/ 3694366 h 6858000"/>
              <a:gd name="connsiteX57" fmla="*/ 6718429 w 12192000"/>
              <a:gd name="connsiteY57" fmla="*/ 3902544 h 6858000"/>
              <a:gd name="connsiteX58" fmla="*/ 6480195 w 12192000"/>
              <a:gd name="connsiteY58" fmla="*/ 3849603 h 6858000"/>
              <a:gd name="connsiteX59" fmla="*/ 6447934 w 12192000"/>
              <a:gd name="connsiteY59" fmla="*/ 3937011 h 6858000"/>
              <a:gd name="connsiteX60" fmla="*/ 6559882 w 12192000"/>
              <a:gd name="connsiteY60" fmla="*/ 4014767 h 6858000"/>
              <a:gd name="connsiteX61" fmla="*/ 6601241 w 12192000"/>
              <a:gd name="connsiteY61" fmla="*/ 4168626 h 6858000"/>
              <a:gd name="connsiteX62" fmla="*/ 6581113 w 12192000"/>
              <a:gd name="connsiteY62" fmla="*/ 4309250 h 6858000"/>
              <a:gd name="connsiteX63" fmla="*/ 6533136 w 12192000"/>
              <a:gd name="connsiteY63" fmla="*/ 4353918 h 6858000"/>
              <a:gd name="connsiteX64" fmla="*/ 6463651 w 12192000"/>
              <a:gd name="connsiteY64" fmla="*/ 4434156 h 6858000"/>
              <a:gd name="connsiteX65" fmla="*/ 6420637 w 12192000"/>
              <a:gd name="connsiteY65" fmla="*/ 4483787 h 6858000"/>
              <a:gd name="connsiteX66" fmla="*/ 6271190 w 12192000"/>
              <a:gd name="connsiteY66" fmla="*/ 4464487 h 6858000"/>
              <a:gd name="connsiteX67" fmla="*/ 6470545 w 12192000"/>
              <a:gd name="connsiteY67" fmla="*/ 4590498 h 6858000"/>
              <a:gd name="connsiteX68" fmla="*/ 6308965 w 12192000"/>
              <a:gd name="connsiteY68" fmla="*/ 4574780 h 6858000"/>
              <a:gd name="connsiteX69" fmla="*/ 6256301 w 12192000"/>
              <a:gd name="connsiteY69" fmla="*/ 4583603 h 6858000"/>
              <a:gd name="connsiteX70" fmla="*/ 6286354 w 12192000"/>
              <a:gd name="connsiteY70" fmla="*/ 4624412 h 6858000"/>
              <a:gd name="connsiteX71" fmla="*/ 6404920 w 12192000"/>
              <a:gd name="connsiteY71" fmla="*/ 4693621 h 6858000"/>
              <a:gd name="connsiteX72" fmla="*/ 6649220 w 12192000"/>
              <a:gd name="connsiteY72" fmla="*/ 4881120 h 6858000"/>
              <a:gd name="connsiteX73" fmla="*/ 6412640 w 12192000"/>
              <a:gd name="connsiteY73" fmla="*/ 4795092 h 6858000"/>
              <a:gd name="connsiteX74" fmla="*/ 6661902 w 12192000"/>
              <a:gd name="connsiteY74" fmla="*/ 4987828 h 6858000"/>
              <a:gd name="connsiteX75" fmla="*/ 6717325 w 12192000"/>
              <a:gd name="connsiteY75" fmla="*/ 5051798 h 6858000"/>
              <a:gd name="connsiteX76" fmla="*/ 6829272 w 12192000"/>
              <a:gd name="connsiteY76" fmla="*/ 5210619 h 6858000"/>
              <a:gd name="connsiteX77" fmla="*/ 6823757 w 12192000"/>
              <a:gd name="connsiteY77" fmla="*/ 5228542 h 6858000"/>
              <a:gd name="connsiteX78" fmla="*/ 6694439 w 12192000"/>
              <a:gd name="connsiteY78" fmla="*/ 5202899 h 6858000"/>
              <a:gd name="connsiteX79" fmla="*/ 6862085 w 12192000"/>
              <a:gd name="connsiteY79" fmla="*/ 5336355 h 6858000"/>
              <a:gd name="connsiteX80" fmla="*/ 7035246 w 12192000"/>
              <a:gd name="connsiteY80" fmla="*/ 5438926 h 6858000"/>
              <a:gd name="connsiteX81" fmla="*/ 6912268 w 12192000"/>
              <a:gd name="connsiteY81" fmla="*/ 5423210 h 6858000"/>
              <a:gd name="connsiteX82" fmla="*/ 6743244 w 12192000"/>
              <a:gd name="connsiteY82" fmla="*/ 5364479 h 6858000"/>
              <a:gd name="connsiteX83" fmla="*/ 6684513 w 12192000"/>
              <a:gd name="connsiteY83" fmla="*/ 5386538 h 6858000"/>
              <a:gd name="connsiteX84" fmla="*/ 6844713 w 12192000"/>
              <a:gd name="connsiteY84" fmla="*/ 5483595 h 6858000"/>
              <a:gd name="connsiteX85" fmla="*/ 6936533 w 12192000"/>
              <a:gd name="connsiteY85" fmla="*/ 5528541 h 6858000"/>
              <a:gd name="connsiteX86" fmla="*/ 6973204 w 12192000"/>
              <a:gd name="connsiteY86" fmla="*/ 5563007 h 6858000"/>
              <a:gd name="connsiteX87" fmla="*/ 7077983 w 12192000"/>
              <a:gd name="connsiteY87" fmla="*/ 5685983 h 6858000"/>
              <a:gd name="connsiteX88" fmla="*/ 7385702 w 12192000"/>
              <a:gd name="connsiteY88" fmla="*/ 5820265 h 6858000"/>
              <a:gd name="connsiteX89" fmla="*/ 7673565 w 12192000"/>
              <a:gd name="connsiteY89" fmla="*/ 5987085 h 6858000"/>
              <a:gd name="connsiteX90" fmla="*/ 7898289 w 12192000"/>
              <a:gd name="connsiteY90" fmla="*/ 6091035 h 6858000"/>
              <a:gd name="connsiteX91" fmla="*/ 8466299 w 12192000"/>
              <a:gd name="connsiteY91" fmla="*/ 6224765 h 6858000"/>
              <a:gd name="connsiteX92" fmla="*/ 10620599 w 12192000"/>
              <a:gd name="connsiteY92" fmla="*/ 5317605 h 6858000"/>
              <a:gd name="connsiteX93" fmla="*/ 10647894 w 12192000"/>
              <a:gd name="connsiteY93" fmla="*/ 5290581 h 6858000"/>
              <a:gd name="connsiteX94" fmla="*/ 10752398 w 12192000"/>
              <a:gd name="connsiteY94" fmla="*/ 5188838 h 6858000"/>
              <a:gd name="connsiteX95" fmla="*/ 10841186 w 12192000"/>
              <a:gd name="connsiteY95" fmla="*/ 5097293 h 6858000"/>
              <a:gd name="connsiteX96" fmla="*/ 10794861 w 12192000"/>
              <a:gd name="connsiteY96" fmla="*/ 5066412 h 6858000"/>
              <a:gd name="connsiteX97" fmla="*/ 10857454 w 12192000"/>
              <a:gd name="connsiteY97" fmla="*/ 4979004 h 6858000"/>
              <a:gd name="connsiteX98" fmla="*/ 11056532 w 12192000"/>
              <a:gd name="connsiteY98" fmla="*/ 4709613 h 6858000"/>
              <a:gd name="connsiteX99" fmla="*/ 11143939 w 12192000"/>
              <a:gd name="connsiteY99" fmla="*/ 4650332 h 6858000"/>
              <a:gd name="connsiteX100" fmla="*/ 11250372 w 12192000"/>
              <a:gd name="connsiteY100" fmla="*/ 4501160 h 6858000"/>
              <a:gd name="connsiteX101" fmla="*/ 11265538 w 12192000"/>
              <a:gd name="connsiteY101" fmla="*/ 4466694 h 6858000"/>
              <a:gd name="connsiteX102" fmla="*/ 11243755 w 12192000"/>
              <a:gd name="connsiteY102" fmla="*/ 4422850 h 6858000"/>
              <a:gd name="connsiteX103" fmla="*/ 11227486 w 12192000"/>
              <a:gd name="connsiteY103" fmla="*/ 4378734 h 6858000"/>
              <a:gd name="connsiteX104" fmla="*/ 11248718 w 12192000"/>
              <a:gd name="connsiteY104" fmla="*/ 4365774 h 6858000"/>
              <a:gd name="connsiteX105" fmla="*/ 11385204 w 12192000"/>
              <a:gd name="connsiteY105" fmla="*/ 4343440 h 6858000"/>
              <a:gd name="connsiteX106" fmla="*/ 11306070 w 12192000"/>
              <a:gd name="connsiteY106" fmla="*/ 4259618 h 6858000"/>
              <a:gd name="connsiteX107" fmla="*/ 11166550 w 12192000"/>
              <a:gd name="connsiteY107" fmla="*/ 4134711 h 6858000"/>
              <a:gd name="connsiteX108" fmla="*/ 11103130 w 12192000"/>
              <a:gd name="connsiteY108" fmla="*/ 4045924 h 6858000"/>
              <a:gd name="connsiteX109" fmla="*/ 11095686 w 12192000"/>
              <a:gd name="connsiteY109" fmla="*/ 3966514 h 6858000"/>
              <a:gd name="connsiteX110" fmla="*/ 10971054 w 12192000"/>
              <a:gd name="connsiteY110" fmla="*/ 3919640 h 6858000"/>
              <a:gd name="connsiteX111" fmla="*/ 11088241 w 12192000"/>
              <a:gd name="connsiteY111" fmla="*/ 3751718 h 6858000"/>
              <a:gd name="connsiteX112" fmla="*/ 11100098 w 12192000"/>
              <a:gd name="connsiteY112" fmla="*/ 3716977 h 6858000"/>
              <a:gd name="connsiteX113" fmla="*/ 11029786 w 12192000"/>
              <a:gd name="connsiteY113" fmla="*/ 3592621 h 6858000"/>
              <a:gd name="connsiteX114" fmla="*/ 11018206 w 12192000"/>
              <a:gd name="connsiteY114" fmla="*/ 3572767 h 6858000"/>
              <a:gd name="connsiteX115" fmla="*/ 10992287 w 12192000"/>
              <a:gd name="connsiteY115" fmla="*/ 3533061 h 6858000"/>
              <a:gd name="connsiteX116" fmla="*/ 10917838 w 12192000"/>
              <a:gd name="connsiteY116" fmla="*/ 3523410 h 6858000"/>
              <a:gd name="connsiteX117" fmla="*/ 10956441 w 12192000"/>
              <a:gd name="connsiteY117" fmla="*/ 3495287 h 6858000"/>
              <a:gd name="connsiteX118" fmla="*/ 11031442 w 12192000"/>
              <a:gd name="connsiteY118" fmla="*/ 3400159 h 6858000"/>
              <a:gd name="connsiteX119" fmla="*/ 10981533 w 12192000"/>
              <a:gd name="connsiteY119" fmla="*/ 3309166 h 6858000"/>
              <a:gd name="connsiteX120" fmla="*/ 10978225 w 12192000"/>
              <a:gd name="connsiteY120" fmla="*/ 3258982 h 6858000"/>
              <a:gd name="connsiteX121" fmla="*/ 11062322 w 12192000"/>
              <a:gd name="connsiteY121" fmla="*/ 3194737 h 6858000"/>
              <a:gd name="connsiteX122" fmla="*/ 11125742 w 12192000"/>
              <a:gd name="connsiteY122" fmla="*/ 3169370 h 6858000"/>
              <a:gd name="connsiteX123" fmla="*/ 11154968 w 12192000"/>
              <a:gd name="connsiteY123" fmla="*/ 3132974 h 6858000"/>
              <a:gd name="connsiteX124" fmla="*/ 11120502 w 12192000"/>
              <a:gd name="connsiteY124" fmla="*/ 3102642 h 6858000"/>
              <a:gd name="connsiteX125" fmla="*/ 10967470 w 12192000"/>
              <a:gd name="connsiteY125" fmla="*/ 3030401 h 6858000"/>
              <a:gd name="connsiteX126" fmla="*/ 11049914 w 12192000"/>
              <a:gd name="connsiteY126" fmla="*/ 2970015 h 6858000"/>
              <a:gd name="connsiteX127" fmla="*/ 10618944 w 12192000"/>
              <a:gd name="connsiteY127" fmla="*/ 2685183 h 6858000"/>
              <a:gd name="connsiteX128" fmla="*/ 10566830 w 12192000"/>
              <a:gd name="connsiteY128" fmla="*/ 2641617 h 6858000"/>
              <a:gd name="connsiteX129" fmla="*/ 10290271 w 12192000"/>
              <a:gd name="connsiteY129" fmla="*/ 2536011 h 6858000"/>
              <a:gd name="connsiteX130" fmla="*/ 10005715 w 12192000"/>
              <a:gd name="connsiteY130" fmla="*/ 2461288 h 6858000"/>
              <a:gd name="connsiteX131" fmla="*/ 10203414 w 12192000"/>
              <a:gd name="connsiteY131" fmla="*/ 2303568 h 6858000"/>
              <a:gd name="connsiteX132" fmla="*/ 9901487 w 12192000"/>
              <a:gd name="connsiteY132" fmla="*/ 2266895 h 6858000"/>
              <a:gd name="connsiteX133" fmla="*/ 9871984 w 12192000"/>
              <a:gd name="connsiteY133" fmla="*/ 2267999 h 6858000"/>
              <a:gd name="connsiteX134" fmla="*/ 9279158 w 12192000"/>
              <a:gd name="connsiteY134" fmla="*/ 2243734 h 6858000"/>
              <a:gd name="connsiteX135" fmla="*/ 8429350 w 12192000"/>
              <a:gd name="connsiteY135" fmla="*/ 2163219 h 6858000"/>
              <a:gd name="connsiteX136" fmla="*/ 7725955 w 12192000"/>
              <a:gd name="connsiteY136" fmla="*/ 2114967 h 6858000"/>
              <a:gd name="connsiteX137" fmla="*/ 6977065 w 12192000"/>
              <a:gd name="connsiteY137" fmla="*/ 2021218 h 6858000"/>
              <a:gd name="connsiteX138" fmla="*/ 6941221 w 12192000"/>
              <a:gd name="connsiteY138" fmla="*/ 2015186 h 6858000"/>
              <a:gd name="connsiteX139" fmla="*/ 0 w 12192000"/>
              <a:gd name="connsiteY139" fmla="*/ 0 h 6858000"/>
              <a:gd name="connsiteX140" fmla="*/ 12192000 w 12192000"/>
              <a:gd name="connsiteY140" fmla="*/ 0 h 6858000"/>
              <a:gd name="connsiteX141" fmla="*/ 12192000 w 12192000"/>
              <a:gd name="connsiteY141" fmla="*/ 6858000 h 6858000"/>
              <a:gd name="connsiteX142" fmla="*/ 0 w 12192000"/>
              <a:gd name="connsiteY142"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12192000" h="6858000">
                <a:moveTo>
                  <a:pt x="6941221" y="2015186"/>
                </a:moveTo>
                <a:cubicBezTo>
                  <a:pt x="6929158" y="2014876"/>
                  <a:pt x="6917508" y="2018599"/>
                  <a:pt x="6907857" y="2033351"/>
                </a:cubicBezTo>
                <a:cubicBezTo>
                  <a:pt x="6959143" y="2072228"/>
                  <a:pt x="7024491" y="2057614"/>
                  <a:pt x="7093700" y="2101457"/>
                </a:cubicBezTo>
                <a:cubicBezTo>
                  <a:pt x="6981202" y="2087669"/>
                  <a:pt x="6892139" y="2076639"/>
                  <a:pt x="6803079" y="2065612"/>
                </a:cubicBezTo>
                <a:cubicBezTo>
                  <a:pt x="6801424" y="2073332"/>
                  <a:pt x="6799770" y="2081052"/>
                  <a:pt x="6798115" y="2088772"/>
                </a:cubicBezTo>
                <a:cubicBezTo>
                  <a:pt x="6911993" y="2105040"/>
                  <a:pt x="7017322" y="2146951"/>
                  <a:pt x="7128167" y="2176455"/>
                </a:cubicBezTo>
                <a:cubicBezTo>
                  <a:pt x="7117964" y="2194655"/>
                  <a:pt x="7107764" y="2191070"/>
                  <a:pt x="7098663" y="2189968"/>
                </a:cubicBezTo>
                <a:cubicBezTo>
                  <a:pt x="7039381" y="2182798"/>
                  <a:pt x="6980099" y="2175629"/>
                  <a:pt x="6923298" y="2156052"/>
                </a:cubicBezTo>
                <a:cubicBezTo>
                  <a:pt x="6910614" y="2151639"/>
                  <a:pt x="6895172" y="2151639"/>
                  <a:pt x="6888004" y="2164875"/>
                </a:cubicBezTo>
                <a:cubicBezTo>
                  <a:pt x="6877801" y="2183625"/>
                  <a:pt x="6892414" y="2195758"/>
                  <a:pt x="6905375" y="2205958"/>
                </a:cubicBezTo>
                <a:cubicBezTo>
                  <a:pt x="6927985" y="2223606"/>
                  <a:pt x="6955282" y="2218643"/>
                  <a:pt x="6981477" y="2221951"/>
                </a:cubicBezTo>
                <a:cubicBezTo>
                  <a:pt x="7051237" y="2230499"/>
                  <a:pt x="7084601" y="2257245"/>
                  <a:pt x="7100043" y="2318459"/>
                </a:cubicBezTo>
                <a:cubicBezTo>
                  <a:pt x="7038829" y="2293642"/>
                  <a:pt x="6979822" y="2324249"/>
                  <a:pt x="6920540" y="2306877"/>
                </a:cubicBezTo>
                <a:cubicBezTo>
                  <a:pt x="6905099" y="2302466"/>
                  <a:pt x="6880559" y="2309083"/>
                  <a:pt x="6888831" y="2330314"/>
                </a:cubicBezTo>
                <a:cubicBezTo>
                  <a:pt x="6896552" y="2350168"/>
                  <a:pt x="6922195" y="2364505"/>
                  <a:pt x="6876698" y="2360645"/>
                </a:cubicBezTo>
                <a:cubicBezTo>
                  <a:pt x="6844163" y="2357887"/>
                  <a:pt x="6780468" y="2380223"/>
                  <a:pt x="6807214" y="2385736"/>
                </a:cubicBezTo>
                <a:cubicBezTo>
                  <a:pt x="6840853" y="2392631"/>
                  <a:pt x="6873666" y="2402557"/>
                  <a:pt x="6916405" y="2413862"/>
                </a:cubicBezTo>
                <a:cubicBezTo>
                  <a:pt x="6869254" y="2432335"/>
                  <a:pt x="6835338" y="2428475"/>
                  <a:pt x="6799770" y="2413862"/>
                </a:cubicBezTo>
                <a:cubicBezTo>
                  <a:pt x="6756756" y="2396214"/>
                  <a:pt x="6700781" y="2374708"/>
                  <a:pt x="6665762" y="2394561"/>
                </a:cubicBezTo>
                <a:cubicBezTo>
                  <a:pt x="6613373" y="2424340"/>
                  <a:pt x="6569807" y="2405589"/>
                  <a:pt x="6522933" y="2400626"/>
                </a:cubicBezTo>
                <a:cubicBezTo>
                  <a:pt x="6427531" y="2390424"/>
                  <a:pt x="6332953" y="2373328"/>
                  <a:pt x="6237275" y="2365057"/>
                </a:cubicBezTo>
                <a:cubicBezTo>
                  <a:pt x="6198948" y="2361748"/>
                  <a:pt x="6157588" y="2346032"/>
                  <a:pt x="6101338" y="2367538"/>
                </a:cubicBezTo>
                <a:cubicBezTo>
                  <a:pt x="6356116" y="2477556"/>
                  <a:pt x="6629642" y="2470664"/>
                  <a:pt x="6857121" y="2606875"/>
                </a:cubicBezTo>
                <a:cubicBezTo>
                  <a:pt x="6847471" y="2619834"/>
                  <a:pt x="6798391" y="2656782"/>
                  <a:pt x="6818519" y="2659539"/>
                </a:cubicBezTo>
                <a:cubicBezTo>
                  <a:pt x="6875044" y="2667537"/>
                  <a:pt x="6925227" y="2694558"/>
                  <a:pt x="6976790" y="2716892"/>
                </a:cubicBezTo>
                <a:cubicBezTo>
                  <a:pt x="6999125" y="2726543"/>
                  <a:pt x="7026146" y="2739227"/>
                  <a:pt x="7015669" y="2773693"/>
                </a:cubicBezTo>
                <a:cubicBezTo>
                  <a:pt x="6996642" y="2783343"/>
                  <a:pt x="6982580" y="2769833"/>
                  <a:pt x="6966864" y="2768730"/>
                </a:cubicBezTo>
                <a:cubicBezTo>
                  <a:pt x="6950871" y="2767628"/>
                  <a:pt x="6915025" y="2774796"/>
                  <a:pt x="6924953" y="2779483"/>
                </a:cubicBezTo>
                <a:cubicBezTo>
                  <a:pt x="6970172" y="2800715"/>
                  <a:pt x="6888831" y="2851726"/>
                  <a:pt x="6942323" y="2851726"/>
                </a:cubicBezTo>
                <a:cubicBezTo>
                  <a:pt x="7031937" y="2852001"/>
                  <a:pt x="7079638" y="2942441"/>
                  <a:pt x="7165943" y="2944924"/>
                </a:cubicBezTo>
                <a:cubicBezTo>
                  <a:pt x="7179728" y="2945198"/>
                  <a:pt x="7186346" y="2961191"/>
                  <a:pt x="7186071" y="2975254"/>
                </a:cubicBezTo>
                <a:cubicBezTo>
                  <a:pt x="7186071" y="2992074"/>
                  <a:pt x="7173387" y="2995107"/>
                  <a:pt x="7159325" y="2996762"/>
                </a:cubicBezTo>
                <a:cubicBezTo>
                  <a:pt x="7137817" y="2999242"/>
                  <a:pt x="7115483" y="2975254"/>
                  <a:pt x="7087082" y="3007790"/>
                </a:cubicBezTo>
                <a:cubicBezTo>
                  <a:pt x="7138094" y="3026815"/>
                  <a:pt x="7189103" y="3045842"/>
                  <a:pt x="7188276" y="3111191"/>
                </a:cubicBezTo>
                <a:cubicBezTo>
                  <a:pt x="7188001" y="3128836"/>
                  <a:pt x="7209232" y="3135454"/>
                  <a:pt x="7225225" y="3139866"/>
                </a:cubicBezTo>
                <a:cubicBezTo>
                  <a:pt x="7251696" y="3147036"/>
                  <a:pt x="7274028" y="3159720"/>
                  <a:pt x="7288368" y="3184260"/>
                </a:cubicBezTo>
                <a:cubicBezTo>
                  <a:pt x="7288092" y="3188948"/>
                  <a:pt x="7287816" y="3193910"/>
                  <a:pt x="7289471" y="3197771"/>
                </a:cubicBezTo>
                <a:cubicBezTo>
                  <a:pt x="7284784" y="3257053"/>
                  <a:pt x="7246181" y="3255398"/>
                  <a:pt x="7203442" y="3245472"/>
                </a:cubicBezTo>
                <a:cubicBezTo>
                  <a:pt x="7152432" y="3233340"/>
                  <a:pt x="7101973" y="3211281"/>
                  <a:pt x="7048205" y="3232512"/>
                </a:cubicBezTo>
                <a:cubicBezTo>
                  <a:pt x="7124032" y="3260913"/>
                  <a:pt x="7206475" y="3263118"/>
                  <a:pt x="7277614" y="3303652"/>
                </a:cubicBezTo>
                <a:cubicBezTo>
                  <a:pt x="7017322" y="3311097"/>
                  <a:pt x="6787361" y="3183155"/>
                  <a:pt x="6535066" y="3134077"/>
                </a:cubicBezTo>
                <a:cubicBezTo>
                  <a:pt x="6543614" y="3166887"/>
                  <a:pt x="6564017" y="3173505"/>
                  <a:pt x="6582492" y="3178469"/>
                </a:cubicBezTo>
                <a:cubicBezTo>
                  <a:pt x="6675690" y="3203286"/>
                  <a:pt x="6757305" y="3252642"/>
                  <a:pt x="6842233" y="3295379"/>
                </a:cubicBezTo>
                <a:cubicBezTo>
                  <a:pt x="6877249" y="3313026"/>
                  <a:pt x="6902618" y="3330674"/>
                  <a:pt x="6915853" y="3368725"/>
                </a:cubicBezTo>
                <a:cubicBezTo>
                  <a:pt x="6927710" y="3403192"/>
                  <a:pt x="6950596" y="3419185"/>
                  <a:pt x="6993058" y="3409257"/>
                </a:cubicBezTo>
                <a:cubicBezTo>
                  <a:pt x="7027524" y="3400985"/>
                  <a:pt x="7065299" y="3405397"/>
                  <a:pt x="7101421" y="3408430"/>
                </a:cubicBezTo>
                <a:cubicBezTo>
                  <a:pt x="7143057" y="3411739"/>
                  <a:pt x="7189655" y="3450618"/>
                  <a:pt x="7178350" y="3470746"/>
                </a:cubicBezTo>
                <a:cubicBezTo>
                  <a:pt x="7159050" y="3504937"/>
                  <a:pt x="7126789" y="3487842"/>
                  <a:pt x="7098112" y="3483982"/>
                </a:cubicBezTo>
                <a:cubicBezTo>
                  <a:pt x="7065575" y="3479295"/>
                  <a:pt x="7005191" y="3469643"/>
                  <a:pt x="7004088" y="3473780"/>
                </a:cubicBezTo>
                <a:cubicBezTo>
                  <a:pt x="6982854" y="3559532"/>
                  <a:pt x="6833408" y="3484809"/>
                  <a:pt x="6801147" y="3477087"/>
                </a:cubicBezTo>
                <a:cubicBezTo>
                  <a:pt x="6760891" y="3467437"/>
                  <a:pt x="6723115" y="3485085"/>
                  <a:pt x="6684788" y="3489220"/>
                </a:cubicBezTo>
                <a:cubicBezTo>
                  <a:pt x="6650597" y="3493080"/>
                  <a:pt x="6457309" y="3504937"/>
                  <a:pt x="6417328" y="3468539"/>
                </a:cubicBezTo>
                <a:cubicBezTo>
                  <a:pt x="6411813" y="3496940"/>
                  <a:pt x="6423393" y="3508521"/>
                  <a:pt x="6433045" y="3521481"/>
                </a:cubicBezTo>
                <a:cubicBezTo>
                  <a:pt x="6446556" y="3539954"/>
                  <a:pt x="6448762" y="3552914"/>
                  <a:pt x="6423117" y="3567527"/>
                </a:cubicBezTo>
                <a:cubicBezTo>
                  <a:pt x="6350049" y="3609441"/>
                  <a:pt x="6351153" y="3610818"/>
                  <a:pt x="6419258" y="3667620"/>
                </a:cubicBezTo>
                <a:cubicBezTo>
                  <a:pt x="6422568" y="3670100"/>
                  <a:pt x="6421188" y="3678373"/>
                  <a:pt x="6421740" y="3683888"/>
                </a:cubicBezTo>
                <a:cubicBezTo>
                  <a:pt x="6403817" y="3692711"/>
                  <a:pt x="6382861" y="3670652"/>
                  <a:pt x="6361906" y="3694366"/>
                </a:cubicBezTo>
                <a:cubicBezTo>
                  <a:pt x="6453173" y="3798591"/>
                  <a:pt x="6592418" y="3824234"/>
                  <a:pt x="6718429" y="3902544"/>
                </a:cubicBezTo>
                <a:cubicBezTo>
                  <a:pt x="6616407" y="3928462"/>
                  <a:pt x="6555194" y="3838022"/>
                  <a:pt x="6480195" y="3849603"/>
                </a:cubicBezTo>
                <a:cubicBezTo>
                  <a:pt x="6442696" y="3878004"/>
                  <a:pt x="6554091" y="3923499"/>
                  <a:pt x="6447934" y="3937011"/>
                </a:cubicBezTo>
                <a:cubicBezTo>
                  <a:pt x="6493983" y="3961826"/>
                  <a:pt x="6528173" y="3986089"/>
                  <a:pt x="6559882" y="4014767"/>
                </a:cubicBezTo>
                <a:cubicBezTo>
                  <a:pt x="6616407" y="4066053"/>
                  <a:pt x="6627437" y="4099693"/>
                  <a:pt x="6601241" y="4168626"/>
                </a:cubicBezTo>
                <a:cubicBezTo>
                  <a:pt x="6584145" y="4213846"/>
                  <a:pt x="6559054" y="4255483"/>
                  <a:pt x="6581113" y="4309250"/>
                </a:cubicBezTo>
                <a:cubicBezTo>
                  <a:pt x="6596553" y="4346198"/>
                  <a:pt x="6590487" y="4370461"/>
                  <a:pt x="6533136" y="4353918"/>
                </a:cubicBezTo>
                <a:cubicBezTo>
                  <a:pt x="6471372" y="4336270"/>
                  <a:pt x="6448211" y="4369358"/>
                  <a:pt x="6463651" y="4434156"/>
                </a:cubicBezTo>
                <a:cubicBezTo>
                  <a:pt x="6473577" y="4475792"/>
                  <a:pt x="6463099" y="4488475"/>
                  <a:pt x="6420637" y="4483787"/>
                </a:cubicBezTo>
                <a:cubicBezTo>
                  <a:pt x="6373762" y="4478549"/>
                  <a:pt x="6329093" y="4451251"/>
                  <a:pt x="6271190" y="4464487"/>
                </a:cubicBezTo>
                <a:cubicBezTo>
                  <a:pt x="6317512" y="4540039"/>
                  <a:pt x="6416501" y="4518531"/>
                  <a:pt x="6470545" y="4590498"/>
                </a:cubicBezTo>
                <a:cubicBezTo>
                  <a:pt x="6406023" y="4590772"/>
                  <a:pt x="6356666" y="4590498"/>
                  <a:pt x="6308965" y="4574780"/>
                </a:cubicBezTo>
                <a:cubicBezTo>
                  <a:pt x="6289111" y="4568437"/>
                  <a:pt x="6267328" y="4561822"/>
                  <a:pt x="6256301" y="4583603"/>
                </a:cubicBezTo>
                <a:cubicBezTo>
                  <a:pt x="6243340" y="4609798"/>
                  <a:pt x="6270086" y="4619724"/>
                  <a:pt x="6286354" y="4624412"/>
                </a:cubicBezTo>
                <a:cubicBezTo>
                  <a:pt x="6332128" y="4637647"/>
                  <a:pt x="6367144" y="4669081"/>
                  <a:pt x="6404920" y="4693621"/>
                </a:cubicBezTo>
                <a:cubicBezTo>
                  <a:pt x="6487915" y="4747390"/>
                  <a:pt x="6578908" y="4792334"/>
                  <a:pt x="6649220" y="4881120"/>
                </a:cubicBezTo>
                <a:cubicBezTo>
                  <a:pt x="6560709" y="4858509"/>
                  <a:pt x="6494809" y="4805845"/>
                  <a:pt x="6412640" y="4795092"/>
                </a:cubicBezTo>
                <a:cubicBezTo>
                  <a:pt x="6483779" y="4875881"/>
                  <a:pt x="6575322" y="4929098"/>
                  <a:pt x="6661902" y="4987828"/>
                </a:cubicBezTo>
                <a:cubicBezTo>
                  <a:pt x="6686719" y="5004373"/>
                  <a:pt x="6711811" y="5015678"/>
                  <a:pt x="6717325" y="5051798"/>
                </a:cubicBezTo>
                <a:cubicBezTo>
                  <a:pt x="6728079" y="5121834"/>
                  <a:pt x="6760340" y="5179738"/>
                  <a:pt x="6829272" y="5210619"/>
                </a:cubicBezTo>
                <a:cubicBezTo>
                  <a:pt x="6829824" y="5210897"/>
                  <a:pt x="6825965" y="5221375"/>
                  <a:pt x="6823757" y="5228542"/>
                </a:cubicBezTo>
                <a:cubicBezTo>
                  <a:pt x="6781571" y="5230749"/>
                  <a:pt x="6748207" y="5189388"/>
                  <a:pt x="6694439" y="5202899"/>
                </a:cubicBezTo>
                <a:cubicBezTo>
                  <a:pt x="6746002" y="5259148"/>
                  <a:pt x="6789016" y="5309609"/>
                  <a:pt x="6862085" y="5336355"/>
                </a:cubicBezTo>
                <a:cubicBezTo>
                  <a:pt x="6920540" y="5357586"/>
                  <a:pt x="6992783" y="5369994"/>
                  <a:pt x="7035246" y="5438926"/>
                </a:cubicBezTo>
                <a:cubicBezTo>
                  <a:pt x="6985889" y="5452439"/>
                  <a:pt x="6949216" y="5435343"/>
                  <a:pt x="6912268" y="5423210"/>
                </a:cubicBezTo>
                <a:cubicBezTo>
                  <a:pt x="6855743" y="5404461"/>
                  <a:pt x="6799770" y="5383230"/>
                  <a:pt x="6743244" y="5364479"/>
                </a:cubicBezTo>
                <a:cubicBezTo>
                  <a:pt x="6721737" y="5357310"/>
                  <a:pt x="6698299" y="5352346"/>
                  <a:pt x="6684513" y="5386538"/>
                </a:cubicBezTo>
                <a:cubicBezTo>
                  <a:pt x="6756480" y="5393708"/>
                  <a:pt x="6799494" y="5440031"/>
                  <a:pt x="6844713" y="5483595"/>
                </a:cubicBezTo>
                <a:cubicBezTo>
                  <a:pt x="6870082" y="5508135"/>
                  <a:pt x="6890762" y="5540948"/>
                  <a:pt x="6936533" y="5528541"/>
                </a:cubicBezTo>
                <a:cubicBezTo>
                  <a:pt x="6960522" y="5521923"/>
                  <a:pt x="6975687" y="5540396"/>
                  <a:pt x="6973204" y="5563007"/>
                </a:cubicBezTo>
                <a:cubicBezTo>
                  <a:pt x="6964106" y="5642695"/>
                  <a:pt x="7020080" y="5670543"/>
                  <a:pt x="7077983" y="5685983"/>
                </a:cubicBezTo>
                <a:cubicBezTo>
                  <a:pt x="7187726" y="5714935"/>
                  <a:pt x="7278993" y="5783041"/>
                  <a:pt x="7385702" y="5820265"/>
                </a:cubicBezTo>
                <a:cubicBezTo>
                  <a:pt x="7489378" y="5856387"/>
                  <a:pt x="7569615" y="5942139"/>
                  <a:pt x="7673565" y="5987085"/>
                </a:cubicBezTo>
                <a:cubicBezTo>
                  <a:pt x="7748843" y="6019621"/>
                  <a:pt x="7820807" y="6061533"/>
                  <a:pt x="7898289" y="6091035"/>
                </a:cubicBezTo>
                <a:cubicBezTo>
                  <a:pt x="8081651" y="6160795"/>
                  <a:pt x="8268598" y="6216770"/>
                  <a:pt x="8466299" y="6224765"/>
                </a:cubicBezTo>
                <a:cubicBezTo>
                  <a:pt x="8629532" y="6231107"/>
                  <a:pt x="10045419" y="6225043"/>
                  <a:pt x="10620599" y="5317605"/>
                </a:cubicBezTo>
                <a:cubicBezTo>
                  <a:pt x="10631626" y="5313192"/>
                  <a:pt x="10644035" y="5301612"/>
                  <a:pt x="10647894" y="5290581"/>
                </a:cubicBezTo>
                <a:cubicBezTo>
                  <a:pt x="10666370" y="5239020"/>
                  <a:pt x="10711590" y="5216686"/>
                  <a:pt x="10752398" y="5188838"/>
                </a:cubicBezTo>
                <a:cubicBezTo>
                  <a:pt x="10788244" y="5164297"/>
                  <a:pt x="10826296" y="5138654"/>
                  <a:pt x="10841186" y="5097293"/>
                </a:cubicBezTo>
                <a:cubicBezTo>
                  <a:pt x="10860762" y="5042147"/>
                  <a:pt x="10805064" y="5087367"/>
                  <a:pt x="10794861" y="5066412"/>
                </a:cubicBezTo>
                <a:cubicBezTo>
                  <a:pt x="10816092" y="5037737"/>
                  <a:pt x="10848906" y="5011540"/>
                  <a:pt x="10857454" y="4979004"/>
                </a:cubicBezTo>
                <a:cubicBezTo>
                  <a:pt x="10888610" y="4861543"/>
                  <a:pt x="10955890" y="4776065"/>
                  <a:pt x="11056532" y="4709613"/>
                </a:cubicBezTo>
                <a:cubicBezTo>
                  <a:pt x="11085484" y="4690588"/>
                  <a:pt x="11104509" y="4655845"/>
                  <a:pt x="11143939" y="4650332"/>
                </a:cubicBezTo>
                <a:cubicBezTo>
                  <a:pt x="11231622" y="4638199"/>
                  <a:pt x="11204048" y="4543346"/>
                  <a:pt x="11250372" y="4501160"/>
                </a:cubicBezTo>
                <a:cubicBezTo>
                  <a:pt x="11259196" y="4493162"/>
                  <a:pt x="11267190" y="4477447"/>
                  <a:pt x="11265538" y="4466694"/>
                </a:cubicBezTo>
                <a:cubicBezTo>
                  <a:pt x="11263056" y="4451251"/>
                  <a:pt x="11252578" y="4436638"/>
                  <a:pt x="11243755" y="4422850"/>
                </a:cubicBezTo>
                <a:cubicBezTo>
                  <a:pt x="11234654" y="4409065"/>
                  <a:pt x="11220870" y="4396932"/>
                  <a:pt x="11227486" y="4378734"/>
                </a:cubicBezTo>
                <a:cubicBezTo>
                  <a:pt x="11230242" y="4371289"/>
                  <a:pt x="11228314" y="4345371"/>
                  <a:pt x="11248718" y="4365774"/>
                </a:cubicBezTo>
                <a:cubicBezTo>
                  <a:pt x="11304692" y="4421748"/>
                  <a:pt x="11337228" y="4368809"/>
                  <a:pt x="11385204" y="4343440"/>
                </a:cubicBezTo>
                <a:cubicBezTo>
                  <a:pt x="11346603" y="4317245"/>
                  <a:pt x="11311861" y="4298772"/>
                  <a:pt x="11306070" y="4259618"/>
                </a:cubicBezTo>
                <a:cubicBezTo>
                  <a:pt x="11294214" y="4178828"/>
                  <a:pt x="11243480" y="4141880"/>
                  <a:pt x="11166550" y="4134711"/>
                </a:cubicBezTo>
                <a:cubicBezTo>
                  <a:pt x="11194949" y="4056679"/>
                  <a:pt x="11194949" y="4056679"/>
                  <a:pt x="11103130" y="4045924"/>
                </a:cubicBezTo>
                <a:cubicBezTo>
                  <a:pt x="11138425" y="3996293"/>
                  <a:pt x="11138425" y="3983609"/>
                  <a:pt x="11095686" y="3966514"/>
                </a:cubicBezTo>
                <a:cubicBezTo>
                  <a:pt x="11054602" y="3950245"/>
                  <a:pt x="11009106" y="3944730"/>
                  <a:pt x="10971054" y="3919640"/>
                </a:cubicBezTo>
                <a:cubicBezTo>
                  <a:pt x="11006073" y="3856221"/>
                  <a:pt x="11015998" y="3782600"/>
                  <a:pt x="11088241" y="3751718"/>
                </a:cubicBezTo>
                <a:cubicBezTo>
                  <a:pt x="11099546" y="3747030"/>
                  <a:pt x="11107266" y="3728004"/>
                  <a:pt x="11100098" y="3716977"/>
                </a:cubicBezTo>
                <a:cubicBezTo>
                  <a:pt x="11073904" y="3676995"/>
                  <a:pt x="11111404" y="3601168"/>
                  <a:pt x="11029786" y="3592621"/>
                </a:cubicBezTo>
                <a:cubicBezTo>
                  <a:pt x="11019583" y="3591793"/>
                  <a:pt x="11010208" y="3583520"/>
                  <a:pt x="11018206" y="3572767"/>
                </a:cubicBezTo>
                <a:cubicBezTo>
                  <a:pt x="11045779" y="3535268"/>
                  <a:pt x="11012415" y="3537749"/>
                  <a:pt x="10992287" y="3533061"/>
                </a:cubicBezTo>
                <a:cubicBezTo>
                  <a:pt x="10968022" y="3527271"/>
                  <a:pt x="10940448" y="3543816"/>
                  <a:pt x="10917838" y="3523410"/>
                </a:cubicBezTo>
                <a:cubicBezTo>
                  <a:pt x="10923078" y="3501903"/>
                  <a:pt x="10942654" y="3502179"/>
                  <a:pt x="10956441" y="3495287"/>
                </a:cubicBezTo>
                <a:cubicBezTo>
                  <a:pt x="10996698" y="3475433"/>
                  <a:pt x="11029511" y="3451721"/>
                  <a:pt x="11031442" y="3400159"/>
                </a:cubicBezTo>
                <a:cubicBezTo>
                  <a:pt x="11032818" y="3358523"/>
                  <a:pt x="11037230" y="3321850"/>
                  <a:pt x="10981533" y="3309166"/>
                </a:cubicBezTo>
                <a:cubicBezTo>
                  <a:pt x="10958372" y="3303927"/>
                  <a:pt x="10964990" y="3273873"/>
                  <a:pt x="10978225" y="3258982"/>
                </a:cubicBezTo>
                <a:cubicBezTo>
                  <a:pt x="11001938" y="3232512"/>
                  <a:pt x="11021514" y="3197219"/>
                  <a:pt x="11062322" y="3194737"/>
                </a:cubicBezTo>
                <a:cubicBezTo>
                  <a:pt x="11087138" y="3193084"/>
                  <a:pt x="11106164" y="3182053"/>
                  <a:pt x="11125742" y="3169370"/>
                </a:cubicBezTo>
                <a:cubicBezTo>
                  <a:pt x="11139802" y="3160269"/>
                  <a:pt x="11156622" y="3152550"/>
                  <a:pt x="11154968" y="3132974"/>
                </a:cubicBezTo>
                <a:cubicBezTo>
                  <a:pt x="11153315" y="3114223"/>
                  <a:pt x="11137046" y="3106503"/>
                  <a:pt x="11120502" y="3102642"/>
                </a:cubicBezTo>
                <a:cubicBezTo>
                  <a:pt x="11065355" y="3090235"/>
                  <a:pt x="11013518" y="3072037"/>
                  <a:pt x="10967470" y="3030401"/>
                </a:cubicBezTo>
                <a:cubicBezTo>
                  <a:pt x="10998076" y="3008342"/>
                  <a:pt x="11027304" y="2992350"/>
                  <a:pt x="11049914" y="2970015"/>
                </a:cubicBezTo>
                <a:cubicBezTo>
                  <a:pt x="11104509" y="2915972"/>
                  <a:pt x="10642106" y="2745845"/>
                  <a:pt x="10618944" y="2685183"/>
                </a:cubicBezTo>
                <a:cubicBezTo>
                  <a:pt x="10611775" y="2666432"/>
                  <a:pt x="10587235" y="2647132"/>
                  <a:pt x="10566830" y="2641617"/>
                </a:cubicBezTo>
                <a:cubicBezTo>
                  <a:pt x="10471151" y="2615699"/>
                  <a:pt x="10388156" y="2557518"/>
                  <a:pt x="10290271" y="2536011"/>
                </a:cubicBezTo>
                <a:cubicBezTo>
                  <a:pt x="10197900" y="2515607"/>
                  <a:pt x="10106908" y="2488309"/>
                  <a:pt x="10005715" y="2461288"/>
                </a:cubicBezTo>
                <a:cubicBezTo>
                  <a:pt x="10067754" y="2393457"/>
                  <a:pt x="10177772" y="2401454"/>
                  <a:pt x="10203414" y="2303568"/>
                </a:cubicBezTo>
                <a:cubicBezTo>
                  <a:pt x="10103324" y="2278201"/>
                  <a:pt x="9997996" y="2307154"/>
                  <a:pt x="9901487" y="2266895"/>
                </a:cubicBezTo>
                <a:cubicBezTo>
                  <a:pt x="9893216" y="2263312"/>
                  <a:pt x="9881910" y="2266895"/>
                  <a:pt x="9871984" y="2267999"/>
                </a:cubicBezTo>
                <a:cubicBezTo>
                  <a:pt x="9673181" y="2289506"/>
                  <a:pt x="9475204" y="2270758"/>
                  <a:pt x="9279158" y="2243734"/>
                </a:cubicBezTo>
                <a:cubicBezTo>
                  <a:pt x="8996808" y="2205133"/>
                  <a:pt x="8713354" y="2180592"/>
                  <a:pt x="8429350" y="2163219"/>
                </a:cubicBezTo>
                <a:cubicBezTo>
                  <a:pt x="8194701" y="2148882"/>
                  <a:pt x="7959502" y="2142541"/>
                  <a:pt x="7725955" y="2114967"/>
                </a:cubicBezTo>
                <a:cubicBezTo>
                  <a:pt x="7476142" y="2085464"/>
                  <a:pt x="7226605" y="2052100"/>
                  <a:pt x="6977065" y="2021218"/>
                </a:cubicBezTo>
                <a:cubicBezTo>
                  <a:pt x="6965761" y="2019839"/>
                  <a:pt x="6953283" y="2015496"/>
                  <a:pt x="6941221" y="2015186"/>
                </a:cubicBezTo>
                <a:close/>
                <a:moveTo>
                  <a:pt x="0" y="0"/>
                </a:moveTo>
                <a:lnTo>
                  <a:pt x="12192000" y="0"/>
                </a:lnTo>
                <a:lnTo>
                  <a:pt x="12192000" y="6858000"/>
                </a:lnTo>
                <a:lnTo>
                  <a:pt x="0" y="6858000"/>
                </a:lnTo>
                <a:close/>
              </a:path>
            </a:pathLst>
          </a:custGeom>
          <a:solidFill>
            <a:schemeClr val="bg2">
              <a:alpha val="50000"/>
            </a:schemeClr>
          </a:solidFill>
          <a:ln w="32707" cap="flat">
            <a:noFill/>
            <a:prstDash val="solid"/>
            <a:miter/>
          </a:ln>
        </p:spPr>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78F1DEF3-C233-4E3E-AA6E-24602560B764}"/>
              </a:ext>
            </a:extLst>
          </p:cNvPr>
          <p:cNvSpPr>
            <a:spLocks noGrp="1"/>
          </p:cNvSpPr>
          <p:nvPr>
            <p:ph type="title"/>
          </p:nvPr>
        </p:nvSpPr>
        <p:spPr>
          <a:xfrm>
            <a:off x="377687" y="101737"/>
            <a:ext cx="10515600" cy="1325563"/>
          </a:xfrm>
        </p:spPr>
        <p:txBody>
          <a:bodyPr>
            <a:normAutofit/>
          </a:bodyPr>
          <a:lstStyle/>
          <a:p>
            <a:r>
              <a:rPr lang="en-US" sz="5400" b="1" dirty="0"/>
              <a:t>Effects</a:t>
            </a:r>
          </a:p>
        </p:txBody>
      </p:sp>
      <p:sp>
        <p:nvSpPr>
          <p:cNvPr id="3" name="Content Placeholder 2">
            <a:extLst>
              <a:ext uri="{FF2B5EF4-FFF2-40B4-BE49-F238E27FC236}">
                <a16:creationId xmlns:a16="http://schemas.microsoft.com/office/drawing/2014/main" id="{CD7AB84F-7F6C-4933-88E8-F0EE40AC7A07}"/>
              </a:ext>
            </a:extLst>
          </p:cNvPr>
          <p:cNvSpPr>
            <a:spLocks noGrp="1"/>
          </p:cNvSpPr>
          <p:nvPr>
            <p:ph idx="1"/>
          </p:nvPr>
        </p:nvSpPr>
        <p:spPr>
          <a:xfrm>
            <a:off x="377687" y="1690689"/>
            <a:ext cx="5864087" cy="4802186"/>
          </a:xfrm>
        </p:spPr>
        <p:txBody>
          <a:bodyPr>
            <a:normAutofit lnSpcReduction="10000"/>
          </a:bodyPr>
          <a:lstStyle/>
          <a:p>
            <a:r>
              <a:rPr lang="en-US" sz="3200" dirty="0">
                <a:latin typeface="Tahoma" panose="020B0604030504040204" pitchFamily="34" charset="0"/>
                <a:ea typeface="Tahoma" panose="020B0604030504040204" pitchFamily="34" charset="0"/>
                <a:cs typeface="Tahoma" panose="020B0604030504040204" pitchFamily="34" charset="0"/>
              </a:rPr>
              <a:t>May occur immediately or may have delayed onset.</a:t>
            </a:r>
          </a:p>
          <a:p>
            <a:endParaRPr lang="en-US" sz="3200" dirty="0">
              <a:latin typeface="Tahoma" panose="020B0604030504040204" pitchFamily="34" charset="0"/>
              <a:ea typeface="Tahoma" panose="020B0604030504040204" pitchFamily="34" charset="0"/>
              <a:cs typeface="Tahoma" panose="020B0604030504040204" pitchFamily="34" charset="0"/>
            </a:endParaRPr>
          </a:p>
          <a:p>
            <a:r>
              <a:rPr lang="en-US" sz="3200" dirty="0">
                <a:latin typeface="Tahoma" panose="020B0604030504040204" pitchFamily="34" charset="0"/>
                <a:ea typeface="Tahoma" panose="020B0604030504040204" pitchFamily="34" charset="0"/>
                <a:cs typeface="Tahoma" panose="020B0604030504040204" pitchFamily="34" charset="0"/>
              </a:rPr>
              <a:t>Can be short or long term.</a:t>
            </a:r>
          </a:p>
          <a:p>
            <a:endParaRPr lang="en-US" sz="3200" dirty="0">
              <a:latin typeface="Tahoma" panose="020B0604030504040204" pitchFamily="34" charset="0"/>
              <a:ea typeface="Tahoma" panose="020B0604030504040204" pitchFamily="34" charset="0"/>
              <a:cs typeface="Tahoma" panose="020B0604030504040204" pitchFamily="34" charset="0"/>
            </a:endParaRPr>
          </a:p>
          <a:p>
            <a:r>
              <a:rPr lang="en-US" sz="3200" dirty="0">
                <a:latin typeface="Tahoma" panose="020B0604030504040204" pitchFamily="34" charset="0"/>
                <a:ea typeface="Tahoma" panose="020B0604030504040204" pitchFamily="34" charset="0"/>
                <a:cs typeface="Tahoma" panose="020B0604030504040204" pitchFamily="34" charset="0"/>
              </a:rPr>
              <a:t>In some situations, the individual may not recognize the connection between the traumatic events and the effects.  </a:t>
            </a:r>
          </a:p>
          <a:p>
            <a:endParaRPr lang="en-US" sz="2000" dirty="0"/>
          </a:p>
        </p:txBody>
      </p:sp>
      <p:pic>
        <p:nvPicPr>
          <p:cNvPr id="6146" name="Picture 2" descr="Understanding post-traumatic stress disorder">
            <a:extLst>
              <a:ext uri="{FF2B5EF4-FFF2-40B4-BE49-F238E27FC236}">
                <a16:creationId xmlns:a16="http://schemas.microsoft.com/office/drawing/2014/main" id="{B6352576-6702-4F2E-9B81-2D5327F12FD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987947" y="2216702"/>
            <a:ext cx="5740766" cy="29903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748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 name="Freeform: Shape 82">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A8B8FCE1-E7DF-4248-BBEC-5F9C0539CB6B}"/>
              </a:ext>
            </a:extLst>
          </p:cNvPr>
          <p:cNvSpPr>
            <a:spLocks noGrp="1"/>
          </p:cNvSpPr>
          <p:nvPr>
            <p:ph type="title"/>
          </p:nvPr>
        </p:nvSpPr>
        <p:spPr>
          <a:xfrm>
            <a:off x="863029" y="1012004"/>
            <a:ext cx="3416158" cy="4795408"/>
          </a:xfrm>
        </p:spPr>
        <p:txBody>
          <a:bodyPr vert="horz" lIns="91440" tIns="45720" rIns="91440" bIns="45720" rtlCol="0" anchor="ctr">
            <a:normAutofit/>
          </a:bodyPr>
          <a:lstStyle/>
          <a:p>
            <a:r>
              <a:rPr lang="en-US" kern="1200">
                <a:solidFill>
                  <a:srgbClr val="FFFFFF"/>
                </a:solidFill>
                <a:latin typeface="+mj-lt"/>
                <a:ea typeface="+mj-ea"/>
                <a:cs typeface="+mj-cs"/>
              </a:rPr>
              <a:t>Common Trauma Reactions</a:t>
            </a:r>
          </a:p>
        </p:txBody>
      </p:sp>
      <p:graphicFrame>
        <p:nvGraphicFramePr>
          <p:cNvPr id="79" name="TextBox 4">
            <a:extLst>
              <a:ext uri="{FF2B5EF4-FFF2-40B4-BE49-F238E27FC236}">
                <a16:creationId xmlns:a16="http://schemas.microsoft.com/office/drawing/2014/main" id="{C3128B71-54EE-40D6-8CD8-6EDF60B4ECFB}"/>
              </a:ext>
            </a:extLst>
          </p:cNvPr>
          <p:cNvGraphicFramePr/>
          <p:nvPr>
            <p:extLst>
              <p:ext uri="{D42A27DB-BD31-4B8C-83A1-F6EECF244321}">
                <p14:modId xmlns:p14="http://schemas.microsoft.com/office/powerpoint/2010/main" val="2954768678"/>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509297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EB88426-1FE7-46D5-A243-DC0487520915}"/>
              </a:ext>
            </a:extLst>
          </p:cNvPr>
          <p:cNvSpPr txBox="1"/>
          <p:nvPr/>
        </p:nvSpPr>
        <p:spPr>
          <a:xfrm>
            <a:off x="1162050" y="1657351"/>
            <a:ext cx="9410700" cy="3046988"/>
          </a:xfrm>
          <a:prstGeom prst="rect">
            <a:avLst/>
          </a:prstGeom>
          <a:noFill/>
        </p:spPr>
        <p:txBody>
          <a:bodyPr wrap="square">
            <a:spAutoFit/>
          </a:bodyPr>
          <a:lstStyle/>
          <a:p>
            <a:r>
              <a:rPr lang="en-US" sz="4800" dirty="0">
                <a:latin typeface="Tahoma" panose="020B0604030504040204" pitchFamily="34" charset="0"/>
                <a:ea typeface="Tahoma" panose="020B0604030504040204" pitchFamily="34" charset="0"/>
                <a:cs typeface="Tahoma" panose="020B0604030504040204" pitchFamily="34" charset="0"/>
              </a:rPr>
              <a:t>Traumatic events produce profound and lasting changes in physiological arousal, emotion, cognition, and memory.</a:t>
            </a:r>
          </a:p>
        </p:txBody>
      </p:sp>
      <p:sp>
        <p:nvSpPr>
          <p:cNvPr id="6" name="TextBox 5">
            <a:extLst>
              <a:ext uri="{FF2B5EF4-FFF2-40B4-BE49-F238E27FC236}">
                <a16:creationId xmlns:a16="http://schemas.microsoft.com/office/drawing/2014/main" id="{4436C01A-09B7-40A4-B354-F16587736861}"/>
              </a:ext>
            </a:extLst>
          </p:cNvPr>
          <p:cNvSpPr txBox="1"/>
          <p:nvPr/>
        </p:nvSpPr>
        <p:spPr>
          <a:xfrm>
            <a:off x="1333500" y="5734049"/>
            <a:ext cx="9067800" cy="369332"/>
          </a:xfrm>
          <a:prstGeom prst="rect">
            <a:avLst/>
          </a:prstGeom>
          <a:noFill/>
        </p:spPr>
        <p:txBody>
          <a:bodyPr wrap="square">
            <a:spAutoFit/>
          </a:bodyPr>
          <a:lstStyle/>
          <a:p>
            <a:r>
              <a:rPr lang="en-US" dirty="0"/>
              <a:t>http://www.ncdsv.org/images/odvn_trauma-informedcarebestpracticesandprotocols.pdf</a:t>
            </a:r>
          </a:p>
        </p:txBody>
      </p:sp>
    </p:spTree>
    <p:extLst>
      <p:ext uri="{BB962C8B-B14F-4D97-AF65-F5344CB8AC3E}">
        <p14:creationId xmlns:p14="http://schemas.microsoft.com/office/powerpoint/2010/main" val="2331307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Rectangle 7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36C4A01-6286-422B-B0E7-8656C01AF957}"/>
              </a:ext>
            </a:extLst>
          </p:cNvPr>
          <p:cNvSpPr>
            <a:spLocks noGrp="1"/>
          </p:cNvSpPr>
          <p:nvPr>
            <p:ph type="title"/>
          </p:nvPr>
        </p:nvSpPr>
        <p:spPr>
          <a:xfrm>
            <a:off x="838200" y="585216"/>
            <a:ext cx="10515600" cy="1325563"/>
          </a:xfrm>
        </p:spPr>
        <p:txBody>
          <a:bodyPr>
            <a:normAutofit/>
          </a:bodyPr>
          <a:lstStyle/>
          <a:p>
            <a:r>
              <a:rPr lang="en-US">
                <a:solidFill>
                  <a:schemeClr val="bg1"/>
                </a:solidFill>
                <a:latin typeface="Tahoma" panose="020B0604030504040204" pitchFamily="34" charset="0"/>
                <a:ea typeface="Tahoma" panose="020B0604030504040204" pitchFamily="34" charset="0"/>
                <a:cs typeface="Tahoma" panose="020B0604030504040204" pitchFamily="34" charset="0"/>
              </a:rPr>
              <a:t>Secondary Victimization:  </a:t>
            </a:r>
            <a:br>
              <a:rPr lang="en-US">
                <a:solidFill>
                  <a:schemeClr val="bg1"/>
                </a:solidFill>
                <a:latin typeface="Tahoma" panose="020B0604030504040204" pitchFamily="34" charset="0"/>
                <a:ea typeface="Tahoma" panose="020B0604030504040204" pitchFamily="34" charset="0"/>
                <a:cs typeface="Tahoma" panose="020B0604030504040204" pitchFamily="34" charset="0"/>
              </a:rPr>
            </a:br>
            <a:r>
              <a:rPr lang="en-US">
                <a:solidFill>
                  <a:schemeClr val="bg1"/>
                </a:solidFill>
                <a:latin typeface="Tahoma" panose="020B0604030504040204" pitchFamily="34" charset="0"/>
                <a:ea typeface="Tahoma" panose="020B0604030504040204" pitchFamily="34" charset="0"/>
                <a:cs typeface="Tahoma" panose="020B0604030504040204" pitchFamily="34" charset="0"/>
              </a:rPr>
              <a:t>The Criminal Justice Process</a:t>
            </a:r>
          </a:p>
        </p:txBody>
      </p:sp>
      <p:pic>
        <p:nvPicPr>
          <p:cNvPr id="15362" name="Picture 2" descr="GAIL LETHBRIDGE: How often does Nova Scotia's criminal justice system re- victimize the vulnerable? | SaltWire">
            <a:extLst>
              <a:ext uri="{FF2B5EF4-FFF2-40B4-BE49-F238E27FC236}">
                <a16:creationId xmlns:a16="http://schemas.microsoft.com/office/drawing/2014/main" id="{098F32E4-6160-4C2D-88CA-EDD3BCC2627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 b="12600"/>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4950C6E-0CD2-4F46-A3D0-DF6475ABF0A3}"/>
              </a:ext>
            </a:extLst>
          </p:cNvPr>
          <p:cNvSpPr>
            <a:spLocks noGrp="1"/>
          </p:cNvSpPr>
          <p:nvPr>
            <p:ph idx="1"/>
          </p:nvPr>
        </p:nvSpPr>
        <p:spPr>
          <a:xfrm>
            <a:off x="7546848" y="2516777"/>
            <a:ext cx="3803904" cy="3993752"/>
          </a:xfrm>
        </p:spPr>
        <p:txBody>
          <a:bodyPr anchor="ctr">
            <a:normAutofit lnSpcReduction="10000"/>
          </a:bodyPr>
          <a:lstStyle/>
          <a:p>
            <a:pPr marL="0" indent="0">
              <a:buNone/>
            </a:pPr>
            <a:r>
              <a:rPr lang="en-US" sz="3600" b="0" i="0" dirty="0">
                <a:effectLst/>
                <a:latin typeface="Tahoma" panose="020B0604030504040204" pitchFamily="34" charset="0"/>
                <a:ea typeface="Tahoma" panose="020B0604030504040204" pitchFamily="34" charset="0"/>
                <a:cs typeface="Tahoma" panose="020B0604030504040204" pitchFamily="34" charset="0"/>
              </a:rPr>
              <a:t>Occurs not as a direct result of the criminal act but through the response of institutions and individuals to the victim</a:t>
            </a:r>
          </a:p>
          <a:p>
            <a:endParaRPr lang="en-US" sz="2200" dirty="0"/>
          </a:p>
        </p:txBody>
      </p:sp>
    </p:spTree>
    <p:extLst>
      <p:ext uri="{BB962C8B-B14F-4D97-AF65-F5344CB8AC3E}">
        <p14:creationId xmlns:p14="http://schemas.microsoft.com/office/powerpoint/2010/main" val="29700043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B77AFDFA-8216-4CBE-800A-B2D5E9808454}"/>
              </a:ext>
            </a:extLst>
          </p:cNvPr>
          <p:cNvSpPr txBox="1"/>
          <p:nvPr/>
        </p:nvSpPr>
        <p:spPr>
          <a:xfrm>
            <a:off x="478241" y="902572"/>
            <a:ext cx="10442762" cy="5386090"/>
          </a:xfrm>
          <a:prstGeom prst="rect">
            <a:avLst/>
          </a:prstGeom>
          <a:noFill/>
        </p:spPr>
        <p:txBody>
          <a:bodyPr wrap="square">
            <a:spAutoFit/>
          </a:bodyPr>
          <a:lstStyle/>
          <a:p>
            <a:pPr algn="l"/>
            <a:r>
              <a:rPr lang="en-US" sz="40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Both the criminal justice and victim services systems can inadvertently re-traumatize</a:t>
            </a:r>
            <a:r>
              <a:rPr lang="en-US" sz="4000" dirty="0">
                <a:solidFill>
                  <a:srgbClr val="333333"/>
                </a:solidFill>
                <a:latin typeface="Tahoma" panose="020B0604030504040204" pitchFamily="34" charset="0"/>
                <a:ea typeface="Tahoma" panose="020B0604030504040204" pitchFamily="34" charset="0"/>
                <a:cs typeface="Tahoma" panose="020B0604030504040204" pitchFamily="34" charset="0"/>
              </a:rPr>
              <a:t> and cause someone to:</a:t>
            </a:r>
          </a:p>
          <a:p>
            <a:pPr algn="l"/>
            <a:endParaRPr lang="en-US" sz="1200" dirty="0">
              <a:solidFill>
                <a:srgbClr val="333333"/>
              </a:solidFill>
              <a:latin typeface="Tahoma" panose="020B0604030504040204" pitchFamily="34" charset="0"/>
              <a:ea typeface="Tahoma" panose="020B0604030504040204" pitchFamily="34" charset="0"/>
              <a:cs typeface="Tahoma" panose="020B0604030504040204" pitchFamily="34" charset="0"/>
            </a:endParaRPr>
          </a:p>
          <a:p>
            <a:pPr marL="1028700" lvl="1" indent="-571500">
              <a:buFont typeface="Arial" panose="020B0604020202020204" pitchFamily="34" charset="0"/>
              <a:buChar char="•"/>
            </a:pPr>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Feeling a lack of control</a:t>
            </a:r>
          </a:p>
          <a:p>
            <a:pPr marL="1028700" lvl="1" indent="-571500">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marL="1028700" lvl="1" indent="-571500">
              <a:buFont typeface="Arial" panose="020B0604020202020204" pitchFamily="34" charset="0"/>
              <a:buChar char="•"/>
            </a:pPr>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Experiencing unexpected change</a:t>
            </a:r>
          </a:p>
          <a:p>
            <a:pPr marL="1028700" lvl="1" indent="-571500">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marL="1028700" lvl="1" indent="-571500">
              <a:buFont typeface="Arial" panose="020B0604020202020204" pitchFamily="34" charset="0"/>
              <a:buChar char="•"/>
            </a:pPr>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Feeling threatened or attacked</a:t>
            </a:r>
          </a:p>
          <a:p>
            <a:pPr marL="1028700" lvl="1" indent="-571500">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marL="1028700" lvl="1" indent="-571500">
              <a:buFont typeface="Arial" panose="020B0604020202020204" pitchFamily="34" charset="0"/>
              <a:buChar char="•"/>
            </a:pPr>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Feeling vulnerable or frightened</a:t>
            </a:r>
          </a:p>
          <a:p>
            <a:pPr marL="1028700" lvl="1" indent="-571500">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marL="1028700" lvl="1" indent="-571500">
              <a:buFont typeface="Arial" panose="020B0604020202020204" pitchFamily="34" charset="0"/>
              <a:buChar char="•"/>
            </a:pPr>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Feeling shame</a:t>
            </a:r>
          </a:p>
        </p:txBody>
      </p:sp>
      <p:pic>
        <p:nvPicPr>
          <p:cNvPr id="1026" name="Picture 2" descr="✓ police interrogation free vector eps, cdr, ai, svg vector illustration  graphic art">
            <a:extLst>
              <a:ext uri="{FF2B5EF4-FFF2-40B4-BE49-F238E27FC236}">
                <a16:creationId xmlns:a16="http://schemas.microsoft.com/office/drawing/2014/main" id="{046CD122-8825-4B3E-BBC0-D5D021903E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0072" y="2696227"/>
            <a:ext cx="2250415" cy="3249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51876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ifference between Task and Activity - Task vs Activity Explained">
            <a:extLst>
              <a:ext uri="{FF2B5EF4-FFF2-40B4-BE49-F238E27FC236}">
                <a16:creationId xmlns:a16="http://schemas.microsoft.com/office/drawing/2014/main" id="{E28F683B-D058-4461-8EEE-90142723925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4407" y="3429000"/>
            <a:ext cx="4301304" cy="286232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9337D50-49D6-4CC3-921C-095508B15C31}"/>
              </a:ext>
            </a:extLst>
          </p:cNvPr>
          <p:cNvSpPr txBox="1"/>
          <p:nvPr/>
        </p:nvSpPr>
        <p:spPr>
          <a:xfrm>
            <a:off x="491067" y="594465"/>
            <a:ext cx="11125200" cy="2677656"/>
          </a:xfrm>
          <a:prstGeom prst="rect">
            <a:avLst/>
          </a:prstGeom>
          <a:noFill/>
        </p:spPr>
        <p:txBody>
          <a:bodyPr wrap="square" rtlCol="0">
            <a:spAutoFit/>
          </a:bodyPr>
          <a:lstStyle/>
          <a:p>
            <a:pPr algn="ctr"/>
            <a:r>
              <a:rPr lang="en-US" sz="6000" dirty="0">
                <a:latin typeface="Tahoma" panose="020B0604030504040204" pitchFamily="34" charset="0"/>
                <a:ea typeface="Tahoma" panose="020B0604030504040204" pitchFamily="34" charset="0"/>
                <a:cs typeface="Tahoma" panose="020B0604030504040204" pitchFamily="34" charset="0"/>
              </a:rPr>
              <a:t>ACTIVITY Part 1:  </a:t>
            </a:r>
          </a:p>
          <a:p>
            <a:pPr algn="ctr"/>
            <a:r>
              <a:rPr lang="en-US" sz="5400" dirty="0">
                <a:latin typeface="Tahoma" panose="020B0604030504040204" pitchFamily="34" charset="0"/>
                <a:ea typeface="Tahoma" panose="020B0604030504040204" pitchFamily="34" charset="0"/>
                <a:cs typeface="Tahoma" panose="020B0604030504040204" pitchFamily="34" charset="0"/>
              </a:rPr>
              <a:t>Secondary Victimization in the Criminal Justice System</a:t>
            </a:r>
          </a:p>
        </p:txBody>
      </p:sp>
    </p:spTree>
    <p:extLst>
      <p:ext uri="{BB962C8B-B14F-4D97-AF65-F5344CB8AC3E}">
        <p14:creationId xmlns:p14="http://schemas.microsoft.com/office/powerpoint/2010/main" val="427332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63FF6-0616-4F66-AB1D-8A5011505098}"/>
              </a:ext>
            </a:extLst>
          </p:cNvPr>
          <p:cNvSpPr>
            <a:spLocks noGrp="1"/>
          </p:cNvSpPr>
          <p:nvPr>
            <p:ph type="title"/>
          </p:nvPr>
        </p:nvSpPr>
        <p:spPr/>
        <p:txBody>
          <a:bodyPr>
            <a:normAutofit/>
          </a:bodyPr>
          <a:lstStyle/>
          <a:p>
            <a:r>
              <a:rPr lang="en-US" sz="5400" dirty="0"/>
              <a:t>Trauma Informed Response</a:t>
            </a:r>
          </a:p>
        </p:txBody>
      </p:sp>
      <p:sp>
        <p:nvSpPr>
          <p:cNvPr id="3" name="Content Placeholder 2">
            <a:extLst>
              <a:ext uri="{FF2B5EF4-FFF2-40B4-BE49-F238E27FC236}">
                <a16:creationId xmlns:a16="http://schemas.microsoft.com/office/drawing/2014/main" id="{9CC2918C-F42A-4640-8E5B-FCFC597A649E}"/>
              </a:ext>
            </a:extLst>
          </p:cNvPr>
          <p:cNvSpPr>
            <a:spLocks noGrp="1"/>
          </p:cNvSpPr>
          <p:nvPr>
            <p:ph idx="1"/>
          </p:nvPr>
        </p:nvSpPr>
        <p:spPr>
          <a:xfrm>
            <a:off x="838200" y="1825625"/>
            <a:ext cx="5410200" cy="4351338"/>
          </a:xfrm>
        </p:spPr>
        <p:txBody>
          <a:bodyPr>
            <a:normAutofit/>
          </a:bodyPr>
          <a:lstStyle/>
          <a:p>
            <a:pPr marL="0" indent="0">
              <a:buNone/>
            </a:pPr>
            <a:r>
              <a:rPr lang="en-US" sz="3600" dirty="0">
                <a:latin typeface="Tahoma" panose="020B0604030504040204" pitchFamily="34" charset="0"/>
                <a:ea typeface="Tahoma" panose="020B0604030504040204" pitchFamily="34" charset="0"/>
                <a:cs typeface="Tahoma" panose="020B0604030504040204" pitchFamily="34" charset="0"/>
              </a:rPr>
              <a:t>A trauma-informed approach is based on the recognition that many behaviors and responses expressed by people who experience harm are directly related to traumatic experiences. </a:t>
            </a:r>
          </a:p>
        </p:txBody>
      </p:sp>
      <p:sp>
        <p:nvSpPr>
          <p:cNvPr id="5" name="TextBox 4">
            <a:extLst>
              <a:ext uri="{FF2B5EF4-FFF2-40B4-BE49-F238E27FC236}">
                <a16:creationId xmlns:a16="http://schemas.microsoft.com/office/drawing/2014/main" id="{8F997668-D448-4F31-8ECF-684C9640D428}"/>
              </a:ext>
            </a:extLst>
          </p:cNvPr>
          <p:cNvSpPr txBox="1"/>
          <p:nvPr/>
        </p:nvSpPr>
        <p:spPr>
          <a:xfrm>
            <a:off x="838200" y="6211669"/>
            <a:ext cx="7943850" cy="369332"/>
          </a:xfrm>
          <a:prstGeom prst="rect">
            <a:avLst/>
          </a:prstGeom>
          <a:noFill/>
        </p:spPr>
        <p:txBody>
          <a:bodyPr wrap="square">
            <a:spAutoFit/>
          </a:bodyPr>
          <a:lstStyle/>
          <a:p>
            <a:r>
              <a:rPr lang="en-US" dirty="0"/>
              <a:t>The Center for Mental Health Services National Center for Trauma Informed Care</a:t>
            </a:r>
          </a:p>
        </p:txBody>
      </p:sp>
      <p:pic>
        <p:nvPicPr>
          <p:cNvPr id="11266" name="Picture 2" descr="5 different types of therapy in psychology - Unbound">
            <a:extLst>
              <a:ext uri="{FF2B5EF4-FFF2-40B4-BE49-F238E27FC236}">
                <a16:creationId xmlns:a16="http://schemas.microsoft.com/office/drawing/2014/main" id="{D08A91CF-FD1C-49CA-AE5F-0E9D6B6FDE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41489" y="2286879"/>
            <a:ext cx="4712311" cy="25731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98612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D3FA1074-9677-4FF8-AD8A-59C2023782BE}"/>
              </a:ext>
            </a:extLst>
          </p:cNvPr>
          <p:cNvSpPr txBox="1"/>
          <p:nvPr/>
        </p:nvSpPr>
        <p:spPr>
          <a:xfrm>
            <a:off x="3657601" y="5976108"/>
            <a:ext cx="8123720" cy="709225"/>
          </a:xfrm>
          <a:prstGeom prst="rect">
            <a:avLst/>
          </a:prstGeom>
        </p:spPr>
        <p:txBody>
          <a:bodyPr vert="horz" lIns="91440" tIns="45720" rIns="91440" bIns="45720" rtlCol="0" anchor="ctr">
            <a:normAutofit/>
          </a:bodyPr>
          <a:lstStyle/>
          <a:p>
            <a:pPr defTabSz="914400">
              <a:lnSpc>
                <a:spcPct val="90000"/>
              </a:lnSpc>
              <a:spcAft>
                <a:spcPts val="600"/>
              </a:spcAft>
            </a:pPr>
            <a:r>
              <a:rPr lang="en-US">
                <a:solidFill>
                  <a:schemeClr val="bg1"/>
                </a:solidFill>
              </a:rPr>
              <a:t>https://www.cdc.gov/cpr/infographics/6_principles_trauma_info.htm</a:t>
            </a:r>
            <a:endParaRPr lang="en-US" dirty="0">
              <a:solidFill>
                <a:schemeClr val="bg1"/>
              </a:solidFill>
            </a:endParaRPr>
          </a:p>
        </p:txBody>
      </p:sp>
      <p:pic>
        <p:nvPicPr>
          <p:cNvPr id="1028" name="Picture 4" descr="What Does Being Trauma-informed Have to Do with Church? Part 2 — ©Mark L  Waltz and partners">
            <a:extLst>
              <a:ext uri="{FF2B5EF4-FFF2-40B4-BE49-F238E27FC236}">
                <a16:creationId xmlns:a16="http://schemas.microsoft.com/office/drawing/2014/main" id="{0C8BFC78-9FD5-44A4-A6BC-81163EA1B1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119" y="2419614"/>
            <a:ext cx="11198866" cy="2018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2862099"/>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5" name="Rectangle 134">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ctangle 136">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A29B065-8B49-4768-AF47-7D1375B1A65B}"/>
              </a:ext>
            </a:extLst>
          </p:cNvPr>
          <p:cNvSpPr>
            <a:spLocks noGrp="1"/>
          </p:cNvSpPr>
          <p:nvPr>
            <p:ph type="title"/>
          </p:nvPr>
        </p:nvSpPr>
        <p:spPr>
          <a:xfrm>
            <a:off x="838200" y="585216"/>
            <a:ext cx="10515600" cy="1325563"/>
          </a:xfrm>
        </p:spPr>
        <p:txBody>
          <a:bodyPr>
            <a:normAutofit/>
          </a:bodyPr>
          <a:lstStyle/>
          <a:p>
            <a:r>
              <a:rPr lang="en-US">
                <a:solidFill>
                  <a:schemeClr val="bg1"/>
                </a:solidFill>
              </a:rPr>
              <a:t>What is Trauma?</a:t>
            </a:r>
          </a:p>
        </p:txBody>
      </p:sp>
      <p:sp>
        <p:nvSpPr>
          <p:cNvPr id="3" name="Content Placeholder 2">
            <a:extLst>
              <a:ext uri="{FF2B5EF4-FFF2-40B4-BE49-F238E27FC236}">
                <a16:creationId xmlns:a16="http://schemas.microsoft.com/office/drawing/2014/main" id="{41EA0D25-6845-426E-9536-821F6869456D}"/>
              </a:ext>
            </a:extLst>
          </p:cNvPr>
          <p:cNvSpPr>
            <a:spLocks noGrp="1"/>
          </p:cNvSpPr>
          <p:nvPr>
            <p:ph idx="1"/>
          </p:nvPr>
        </p:nvSpPr>
        <p:spPr>
          <a:xfrm>
            <a:off x="542546" y="2148839"/>
            <a:ext cx="11100815" cy="4123945"/>
          </a:xfrm>
        </p:spPr>
        <p:txBody>
          <a:bodyPr anchor="ctr">
            <a:noAutofit/>
          </a:bodyPr>
          <a:lstStyle/>
          <a:p>
            <a:pPr marL="0" indent="0">
              <a:buNone/>
            </a:pPr>
            <a:r>
              <a:rPr lang="en-US" sz="3200" b="1" i="0" u="none" strike="noStrike" dirty="0">
                <a:effectLst/>
                <a:latin typeface="Source Sans Pro" panose="020B0503030403020204" pitchFamily="34" charset="0"/>
                <a:hlinkClick r:id="rId2"/>
              </a:rPr>
              <a:t>Trauma is a pervasive problem</a:t>
            </a:r>
            <a:r>
              <a:rPr lang="en-US" sz="3200" b="0" i="0" dirty="0">
                <a:effectLst/>
                <a:latin typeface="Source Sans Pro" panose="020B0503030403020204" pitchFamily="34" charset="0"/>
              </a:rPr>
              <a:t>. </a:t>
            </a:r>
          </a:p>
          <a:p>
            <a:pPr marL="0" indent="0">
              <a:buNone/>
            </a:pPr>
            <a:r>
              <a:rPr lang="en-US" sz="3200" b="0" i="0" dirty="0">
                <a:effectLst/>
                <a:latin typeface="Source Sans Pro" panose="020B0503030403020204" pitchFamily="34" charset="0"/>
              </a:rPr>
              <a:t>It results from exposure to an incident or series of events that are emotionally disturbing or life-threatening with lasting adverse effects on the individual’s functioning and mental, physical, social, emotional, and/or spiritual well-being.</a:t>
            </a:r>
            <a:endParaRPr lang="en-US" sz="3200" dirty="0"/>
          </a:p>
        </p:txBody>
      </p:sp>
      <p:sp>
        <p:nvSpPr>
          <p:cNvPr id="8" name="TextBox 7">
            <a:extLst>
              <a:ext uri="{FF2B5EF4-FFF2-40B4-BE49-F238E27FC236}">
                <a16:creationId xmlns:a16="http://schemas.microsoft.com/office/drawing/2014/main" id="{CE39339D-E199-48DE-8C00-14DD9787972A}"/>
              </a:ext>
            </a:extLst>
          </p:cNvPr>
          <p:cNvSpPr txBox="1"/>
          <p:nvPr/>
        </p:nvSpPr>
        <p:spPr>
          <a:xfrm>
            <a:off x="381200" y="5999813"/>
            <a:ext cx="11429599" cy="646331"/>
          </a:xfrm>
          <a:prstGeom prst="rect">
            <a:avLst/>
          </a:prstGeom>
          <a:noFill/>
        </p:spPr>
        <p:txBody>
          <a:bodyPr wrap="square">
            <a:spAutoFit/>
          </a:bodyPr>
          <a:lstStyle/>
          <a:p>
            <a:r>
              <a:rPr lang="en-US" dirty="0">
                <a:hlinkClick r:id="rId3"/>
              </a:rPr>
              <a:t>https://www.traumainformedcare.chcs.org/what-is-trauma/#:~:text=Trauma%20is%20a%20pervasive%20problem,%2For%20spiritual%20well%2Dbeing</a:t>
            </a:r>
            <a:r>
              <a:rPr lang="en-US" dirty="0"/>
              <a:t> </a:t>
            </a:r>
          </a:p>
        </p:txBody>
      </p:sp>
    </p:spTree>
    <p:extLst>
      <p:ext uri="{BB962C8B-B14F-4D97-AF65-F5344CB8AC3E}">
        <p14:creationId xmlns:p14="http://schemas.microsoft.com/office/powerpoint/2010/main" val="9219117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8CB68-90B3-4686-BEC7-13365ED039D3}"/>
              </a:ext>
            </a:extLst>
          </p:cNvPr>
          <p:cNvSpPr>
            <a:spLocks noGrp="1"/>
          </p:cNvSpPr>
          <p:nvPr>
            <p:ph type="title"/>
          </p:nvPr>
        </p:nvSpPr>
        <p:spPr/>
        <p:txBody>
          <a:bodyPr/>
          <a:lstStyle/>
          <a:p>
            <a:r>
              <a:rPr lang="en-US" dirty="0">
                <a:latin typeface="Tahoma" panose="020B0604030504040204" pitchFamily="34" charset="0"/>
                <a:ea typeface="Tahoma" panose="020B0604030504040204" pitchFamily="34" charset="0"/>
                <a:cs typeface="Tahoma" panose="020B0604030504040204" pitchFamily="34" charset="0"/>
              </a:rPr>
              <a:t>Trauma Informed Response</a:t>
            </a:r>
          </a:p>
        </p:txBody>
      </p:sp>
      <p:sp>
        <p:nvSpPr>
          <p:cNvPr id="3" name="Content Placeholder 2">
            <a:extLst>
              <a:ext uri="{FF2B5EF4-FFF2-40B4-BE49-F238E27FC236}">
                <a16:creationId xmlns:a16="http://schemas.microsoft.com/office/drawing/2014/main" id="{89B345D6-474C-4011-A7FF-79A6BDD19ECD}"/>
              </a:ext>
            </a:extLst>
          </p:cNvPr>
          <p:cNvSpPr>
            <a:spLocks noGrp="1"/>
          </p:cNvSpPr>
          <p:nvPr>
            <p:ph idx="1"/>
          </p:nvPr>
        </p:nvSpPr>
        <p:spPr/>
        <p:txBody>
          <a:bodyPr>
            <a:normAutofit/>
          </a:bodyPr>
          <a:lstStyle/>
          <a:p>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Realizing the prevalence of trauma.</a:t>
            </a:r>
          </a:p>
          <a:p>
            <a:endParaRPr lang="en-US" sz="9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Recognizing how trauma affects all individuals involved with the program, organization, or system, including its own workforce.</a:t>
            </a:r>
          </a:p>
          <a:p>
            <a:endParaRPr lang="en-US" sz="9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r>
              <a:rPr lang="en-US" sz="36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Responding by putting this knowledge into practice.</a:t>
            </a:r>
          </a:p>
          <a:p>
            <a:endParaRPr lang="en-US" dirty="0"/>
          </a:p>
        </p:txBody>
      </p:sp>
    </p:spTree>
    <p:extLst>
      <p:ext uri="{BB962C8B-B14F-4D97-AF65-F5344CB8AC3E}">
        <p14:creationId xmlns:p14="http://schemas.microsoft.com/office/powerpoint/2010/main" val="1909696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788D85F-25CC-4388-9169-6CC48545B060}"/>
              </a:ext>
            </a:extLst>
          </p:cNvPr>
          <p:cNvSpPr txBox="1"/>
          <p:nvPr/>
        </p:nvSpPr>
        <p:spPr>
          <a:xfrm>
            <a:off x="676835" y="874455"/>
            <a:ext cx="9582150" cy="2554545"/>
          </a:xfrm>
          <a:prstGeom prst="rect">
            <a:avLst/>
          </a:prstGeom>
          <a:noFill/>
        </p:spPr>
        <p:txBody>
          <a:bodyPr wrap="square">
            <a:spAutoFit/>
          </a:bodyPr>
          <a:lstStyle/>
          <a:p>
            <a:r>
              <a:rPr lang="en-US" sz="4000" dirty="0">
                <a:latin typeface="Tahoma" panose="020B0604030504040204" pitchFamily="34" charset="0"/>
                <a:ea typeface="Tahoma" panose="020B0604030504040204" pitchFamily="34" charset="0"/>
                <a:cs typeface="Tahoma" panose="020B0604030504040204" pitchFamily="34" charset="0"/>
              </a:rPr>
              <a:t>Developing a trauma-informed approach requires change at multiple levels of an organization and systematic alignment with the six key principles. </a:t>
            </a:r>
          </a:p>
        </p:txBody>
      </p:sp>
      <p:pic>
        <p:nvPicPr>
          <p:cNvPr id="2050" name="Picture 2" descr="Business Pyramide with Color Levels, Pyramid Chart. 3D Rendering Stock  Illustration - Illustration of connect, logotype: 73764406">
            <a:extLst>
              <a:ext uri="{FF2B5EF4-FFF2-40B4-BE49-F238E27FC236}">
                <a16:creationId xmlns:a16="http://schemas.microsoft.com/office/drawing/2014/main" id="{AD936DDE-B573-4512-8A50-8B4ACA56B59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62167" y="3429000"/>
            <a:ext cx="4571998" cy="3042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7630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BEE73255-8084-4DF9-BB0B-15EAC92E2C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69DF2DC7-4A5F-4526-86CB-1ED7534C31E3}"/>
              </a:ext>
            </a:extLst>
          </p:cNvPr>
          <p:cNvSpPr txBox="1"/>
          <p:nvPr/>
        </p:nvSpPr>
        <p:spPr>
          <a:xfrm>
            <a:off x="373675" y="717804"/>
            <a:ext cx="2964943" cy="5257799"/>
          </a:xfrm>
          <a:prstGeom prst="rect">
            <a:avLst/>
          </a:prstGeom>
        </p:spPr>
        <p:txBody>
          <a:bodyPr vert="horz" lIns="91440" tIns="45720" rIns="91440" bIns="45720" rtlCol="0" anchor="ctr">
            <a:normAutofit/>
          </a:bodyPr>
          <a:lstStyle/>
          <a:p>
            <a:pPr defTabSz="914400">
              <a:lnSpc>
                <a:spcPct val="90000"/>
              </a:lnSpc>
              <a:spcBef>
                <a:spcPct val="0"/>
              </a:spcBef>
              <a:spcAft>
                <a:spcPts val="600"/>
              </a:spcAft>
            </a:pPr>
            <a:r>
              <a:rPr lang="en-US" sz="3300" b="0" i="0" dirty="0">
                <a:solidFill>
                  <a:srgbClr val="2C2C2C"/>
                </a:solidFill>
                <a:effectLst/>
                <a:latin typeface="Tahoma" panose="020B0604030504040204" pitchFamily="34" charset="0"/>
                <a:ea typeface="Tahoma" panose="020B0604030504040204" pitchFamily="34" charset="0"/>
                <a:cs typeface="Tahoma" panose="020B0604030504040204" pitchFamily="34" charset="0"/>
              </a:rPr>
              <a:t>Using a trauma-informed approach also helps produce better case results for law enforcement and prosecutors. </a:t>
            </a:r>
            <a:endParaRPr lang="en-US" sz="3300" dirty="0">
              <a:solidFill>
                <a:srgbClr val="2C2C2C"/>
              </a:solidFill>
              <a:latin typeface="Tahoma" panose="020B0604030504040204" pitchFamily="34" charset="0"/>
              <a:ea typeface="Tahoma" panose="020B0604030504040204" pitchFamily="34" charset="0"/>
              <a:cs typeface="Tahoma" panose="020B0604030504040204" pitchFamily="34" charset="0"/>
            </a:endParaRPr>
          </a:p>
        </p:txBody>
      </p:sp>
      <p:sp>
        <p:nvSpPr>
          <p:cNvPr id="73" name="Rounded Rectangle 9">
            <a:extLst>
              <a:ext uri="{FF2B5EF4-FFF2-40B4-BE49-F238E27FC236}">
                <a16:creationId xmlns:a16="http://schemas.microsoft.com/office/drawing/2014/main" id="{67048353-8981-459A-9BC6-9711CE462E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80067"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338" name="Picture 2" descr="Compassionate Policing – Improving Police: A Necessary Conversation">
            <a:extLst>
              <a:ext uri="{FF2B5EF4-FFF2-40B4-BE49-F238E27FC236}">
                <a16:creationId xmlns:a16="http://schemas.microsoft.com/office/drawing/2014/main" id="{F427566C-AB07-446F-A83D-C06D25D2560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 b="4309"/>
          <a:stretch/>
        </p:blipFill>
        <p:spPr bwMode="auto">
          <a:xfrm>
            <a:off x="4062964" y="942538"/>
            <a:ext cx="7163222" cy="4808332"/>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90607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EC0A9A-A412-41F9-83BD-16FDF57FDADD}"/>
              </a:ext>
            </a:extLst>
          </p:cNvPr>
          <p:cNvSpPr>
            <a:spLocks noGrp="1"/>
          </p:cNvSpPr>
          <p:nvPr>
            <p:ph type="title"/>
          </p:nvPr>
        </p:nvSpPr>
        <p:spPr>
          <a:xfrm>
            <a:off x="838200" y="737659"/>
            <a:ext cx="9372600" cy="1325563"/>
          </a:xfrm>
        </p:spPr>
        <p:txBody>
          <a:bodyPr/>
          <a:lstStyle/>
          <a:p>
            <a:pPr algn="ctr"/>
            <a:r>
              <a:rPr lang="en-US" dirty="0"/>
              <a:t>Forensic Experiential Trauma Interview FETI</a:t>
            </a:r>
          </a:p>
        </p:txBody>
      </p:sp>
      <p:sp>
        <p:nvSpPr>
          <p:cNvPr id="3" name="Content Placeholder 2">
            <a:extLst>
              <a:ext uri="{FF2B5EF4-FFF2-40B4-BE49-F238E27FC236}">
                <a16:creationId xmlns:a16="http://schemas.microsoft.com/office/drawing/2014/main" id="{73318EE9-4B3A-4F77-AC57-32CE64FAC38B}"/>
              </a:ext>
            </a:extLst>
          </p:cNvPr>
          <p:cNvSpPr>
            <a:spLocks noGrp="1"/>
          </p:cNvSpPr>
          <p:nvPr>
            <p:ph idx="1"/>
          </p:nvPr>
        </p:nvSpPr>
        <p:spPr>
          <a:xfrm>
            <a:off x="838200" y="2419350"/>
            <a:ext cx="10515600" cy="4351338"/>
          </a:xfrm>
        </p:spPr>
        <p:txBody>
          <a:bodyPr>
            <a:normAutofit/>
          </a:bodyPr>
          <a:lstStyle/>
          <a:p>
            <a:r>
              <a:rPr lang="en-US" sz="3600" dirty="0">
                <a:latin typeface="Tahoma" panose="020B0604030504040204" pitchFamily="34" charset="0"/>
                <a:ea typeface="Tahoma" panose="020B0604030504040204" pitchFamily="34" charset="0"/>
                <a:cs typeface="Tahoma" panose="020B0604030504040204" pitchFamily="34" charset="0"/>
              </a:rPr>
              <a:t>P</a:t>
            </a:r>
            <a:r>
              <a:rPr lang="en-US" sz="3600" b="0" i="0" dirty="0">
                <a:effectLst/>
                <a:latin typeface="Tahoma" panose="020B0604030504040204" pitchFamily="34" charset="0"/>
                <a:ea typeface="Tahoma" panose="020B0604030504040204" pitchFamily="34" charset="0"/>
                <a:cs typeface="Tahoma" panose="020B0604030504040204" pitchFamily="34" charset="0"/>
              </a:rPr>
              <a:t>rovides interviewers with a science-informed interviewing framework that:</a:t>
            </a:r>
          </a:p>
          <a:p>
            <a:endParaRPr lang="en-US" sz="800" b="0" i="0" dirty="0">
              <a:effectLst/>
              <a:latin typeface="Tahoma" panose="020B0604030504040204" pitchFamily="34" charset="0"/>
              <a:ea typeface="Tahoma" panose="020B0604030504040204" pitchFamily="34" charset="0"/>
              <a:cs typeface="Tahoma" panose="020B0604030504040204" pitchFamily="34" charset="0"/>
            </a:endParaRPr>
          </a:p>
          <a:p>
            <a:pPr lvl="1"/>
            <a:r>
              <a:rPr lang="en-US" sz="3200" b="0" i="0" dirty="0">
                <a:effectLst/>
                <a:latin typeface="Tahoma" panose="020B0604030504040204" pitchFamily="34" charset="0"/>
                <a:ea typeface="Tahoma" panose="020B0604030504040204" pitchFamily="34" charset="0"/>
                <a:cs typeface="Tahoma" panose="020B0604030504040204" pitchFamily="34" charset="0"/>
              </a:rPr>
              <a:t>maximizes opportunities for information collection </a:t>
            </a:r>
          </a:p>
          <a:p>
            <a:pPr lvl="1"/>
            <a:endParaRPr lang="en-US" sz="800" b="0" i="0" dirty="0">
              <a:effectLst/>
              <a:latin typeface="Tahoma" panose="020B0604030504040204" pitchFamily="34" charset="0"/>
              <a:ea typeface="Tahoma" panose="020B0604030504040204" pitchFamily="34" charset="0"/>
              <a:cs typeface="Tahoma" panose="020B0604030504040204" pitchFamily="34" charset="0"/>
            </a:endParaRPr>
          </a:p>
          <a:p>
            <a:pPr lvl="1"/>
            <a:r>
              <a:rPr lang="en-US" sz="3200" b="0" i="0" dirty="0">
                <a:effectLst/>
                <a:latin typeface="Tahoma" panose="020B0604030504040204" pitchFamily="34" charset="0"/>
                <a:ea typeface="Tahoma" panose="020B0604030504040204" pitchFamily="34" charset="0"/>
                <a:cs typeface="Tahoma" panose="020B0604030504040204" pitchFamily="34" charset="0"/>
              </a:rPr>
              <a:t>and accurately documents the participant’s experience in a neutral, equitable, and fair manner.</a:t>
            </a:r>
            <a:endParaRPr lang="en-US" sz="3200" dirty="0">
              <a:latin typeface="Tahoma" panose="020B0604030504040204" pitchFamily="34" charset="0"/>
              <a:ea typeface="Tahoma" panose="020B0604030504040204" pitchFamily="34" charset="0"/>
              <a:cs typeface="Tahoma" panose="020B0604030504040204" pitchFamily="34" charset="0"/>
            </a:endParaRPr>
          </a:p>
        </p:txBody>
      </p:sp>
      <p:sp>
        <p:nvSpPr>
          <p:cNvPr id="5" name="TextBox 4">
            <a:extLst>
              <a:ext uri="{FF2B5EF4-FFF2-40B4-BE49-F238E27FC236}">
                <a16:creationId xmlns:a16="http://schemas.microsoft.com/office/drawing/2014/main" id="{8346180B-20F0-4BBF-B43F-0AE695C6BA9C}"/>
              </a:ext>
            </a:extLst>
          </p:cNvPr>
          <p:cNvSpPr txBox="1"/>
          <p:nvPr/>
        </p:nvSpPr>
        <p:spPr>
          <a:xfrm>
            <a:off x="6756400" y="6176963"/>
            <a:ext cx="6096000" cy="369332"/>
          </a:xfrm>
          <a:prstGeom prst="rect">
            <a:avLst/>
          </a:prstGeom>
          <a:noFill/>
        </p:spPr>
        <p:txBody>
          <a:bodyPr wrap="square">
            <a:spAutoFit/>
          </a:bodyPr>
          <a:lstStyle/>
          <a:p>
            <a:r>
              <a:rPr lang="en-US" dirty="0"/>
              <a:t>https://www.certifiedfeti.com/about/</a:t>
            </a:r>
          </a:p>
        </p:txBody>
      </p:sp>
    </p:spTree>
    <p:extLst>
      <p:ext uri="{BB962C8B-B14F-4D97-AF65-F5344CB8AC3E}">
        <p14:creationId xmlns:p14="http://schemas.microsoft.com/office/powerpoint/2010/main" val="89154174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a:extLst>
              <a:ext uri="{FF2B5EF4-FFF2-40B4-BE49-F238E27FC236}">
                <a16:creationId xmlns:a16="http://schemas.microsoft.com/office/drawing/2014/main" id="{E0959BCD-3AD2-4AE1-B450-6E4B52E55D5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54296"/>
            <a:ext cx="8304476" cy="618007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1564F526-D8C8-4D95-8D93-6DA85672DF6A}"/>
              </a:ext>
            </a:extLst>
          </p:cNvPr>
          <p:cNvSpPr txBox="1"/>
          <p:nvPr/>
        </p:nvSpPr>
        <p:spPr>
          <a:xfrm>
            <a:off x="524934" y="6334371"/>
            <a:ext cx="11667066" cy="369332"/>
          </a:xfrm>
          <a:prstGeom prst="rect">
            <a:avLst/>
          </a:prstGeom>
          <a:noFill/>
        </p:spPr>
        <p:txBody>
          <a:bodyPr wrap="square">
            <a:spAutoFit/>
          </a:bodyPr>
          <a:lstStyle/>
          <a:p>
            <a:r>
              <a:rPr lang="en-US" dirty="0"/>
              <a:t>https://www.bwjp.org/resource-center/resource-results/shifting-the-paradigm-for-investigating-trauma-victimization.html</a:t>
            </a:r>
          </a:p>
        </p:txBody>
      </p:sp>
    </p:spTree>
    <p:extLst>
      <p:ext uri="{BB962C8B-B14F-4D97-AF65-F5344CB8AC3E}">
        <p14:creationId xmlns:p14="http://schemas.microsoft.com/office/powerpoint/2010/main" val="327366691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USAWC SHARP Summit, Mr. Russell Strand, 31 Aug 2016 - YouTube">
            <a:extLst>
              <a:ext uri="{FF2B5EF4-FFF2-40B4-BE49-F238E27FC236}">
                <a16:creationId xmlns:a16="http://schemas.microsoft.com/office/drawing/2014/main" id="{14119031-EF32-42E7-B1B2-BA02BB3446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24858" y="1557497"/>
            <a:ext cx="4997104" cy="374300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CDDF59E-8153-4F73-9DED-28C8FF13CF93}"/>
              </a:ext>
            </a:extLst>
          </p:cNvPr>
          <p:cNvSpPr txBox="1"/>
          <p:nvPr/>
        </p:nvSpPr>
        <p:spPr>
          <a:xfrm>
            <a:off x="1065142" y="427335"/>
            <a:ext cx="6468717" cy="923330"/>
          </a:xfrm>
          <a:prstGeom prst="rect">
            <a:avLst/>
          </a:prstGeom>
          <a:noFill/>
        </p:spPr>
        <p:txBody>
          <a:bodyPr wrap="square" rtlCol="0">
            <a:spAutoFit/>
          </a:bodyPr>
          <a:lstStyle/>
          <a:p>
            <a:r>
              <a:rPr lang="en-US" sz="5400" dirty="0">
                <a:latin typeface="Tahoma" panose="020B0604030504040204" pitchFamily="34" charset="0"/>
                <a:ea typeface="Tahoma" panose="020B0604030504040204" pitchFamily="34" charset="0"/>
                <a:cs typeface="Tahoma" panose="020B0604030504040204" pitchFamily="34" charset="0"/>
              </a:rPr>
              <a:t>Russell Strand</a:t>
            </a:r>
          </a:p>
        </p:txBody>
      </p:sp>
      <p:sp>
        <p:nvSpPr>
          <p:cNvPr id="8" name="TextBox 7">
            <a:extLst>
              <a:ext uri="{FF2B5EF4-FFF2-40B4-BE49-F238E27FC236}">
                <a16:creationId xmlns:a16="http://schemas.microsoft.com/office/drawing/2014/main" id="{83B33DBE-5E09-471C-9A1B-590F5B741886}"/>
              </a:ext>
            </a:extLst>
          </p:cNvPr>
          <p:cNvSpPr txBox="1"/>
          <p:nvPr/>
        </p:nvSpPr>
        <p:spPr>
          <a:xfrm>
            <a:off x="659246" y="5853838"/>
            <a:ext cx="6096000" cy="400110"/>
          </a:xfrm>
          <a:prstGeom prst="rect">
            <a:avLst/>
          </a:prstGeom>
          <a:noFill/>
        </p:spPr>
        <p:txBody>
          <a:bodyPr wrap="square">
            <a:spAutoFit/>
          </a:bodyPr>
          <a:lstStyle/>
          <a:p>
            <a:r>
              <a:rPr lang="en-US" sz="2000" dirty="0">
                <a:hlinkClick r:id="rId4"/>
              </a:rPr>
              <a:t>Video:  https://vimeo.com/249563924</a:t>
            </a:r>
            <a:r>
              <a:rPr lang="en-US" sz="2000" dirty="0"/>
              <a:t> </a:t>
            </a:r>
          </a:p>
        </p:txBody>
      </p:sp>
    </p:spTree>
    <p:extLst>
      <p:ext uri="{BB962C8B-B14F-4D97-AF65-F5344CB8AC3E}">
        <p14:creationId xmlns:p14="http://schemas.microsoft.com/office/powerpoint/2010/main" val="419664980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accent3">
            <a:lumMod val="60000"/>
            <a:lumOff val="40000"/>
          </a:schemeClr>
        </a:solidFill>
        <a:effectLst/>
      </p:bgPr>
    </p:bg>
    <p:spTree>
      <p:nvGrpSpPr>
        <p:cNvPr id="1" name=""/>
        <p:cNvGrpSpPr/>
        <p:nvPr/>
      </p:nvGrpSpPr>
      <p:grpSpPr>
        <a:xfrm>
          <a:off x="0" y="0"/>
          <a:ext cx="0" cy="0"/>
          <a:chOff x="0" y="0"/>
          <a:chExt cx="0" cy="0"/>
        </a:xfrm>
      </p:grpSpPr>
      <p:sp useBgFill="1">
        <p:nvSpPr>
          <p:cNvPr id="10244" name="Rectangle 70">
            <a:extLst>
              <a:ext uri="{FF2B5EF4-FFF2-40B4-BE49-F238E27FC236}">
                <a16:creationId xmlns:a16="http://schemas.microsoft.com/office/drawing/2014/main" id="{06DA9DF9-31F7-4056-B42E-878CC92417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39AE28A-7422-4042-B020-ADDD556D41E6}"/>
              </a:ext>
            </a:extLst>
          </p:cNvPr>
          <p:cNvSpPr>
            <a:spLocks noGrp="1"/>
          </p:cNvSpPr>
          <p:nvPr>
            <p:ph type="title"/>
          </p:nvPr>
        </p:nvSpPr>
        <p:spPr>
          <a:xfrm>
            <a:off x="508001" y="372534"/>
            <a:ext cx="4800402" cy="5140645"/>
          </a:xfrm>
        </p:spPr>
        <p:txBody>
          <a:bodyPr vert="horz" lIns="91440" tIns="45720" rIns="91440" bIns="45720" rtlCol="0" anchor="b">
            <a:normAutofit/>
          </a:bodyPr>
          <a:lstStyle/>
          <a:p>
            <a:r>
              <a:rPr lang="en-US" b="0" i="0" dirty="0">
                <a:effectLst/>
                <a:latin typeface="Tahoma" panose="020B0604030504040204" pitchFamily="34" charset="0"/>
                <a:ea typeface="Tahoma" panose="020B0604030504040204" pitchFamily="34" charset="0"/>
                <a:cs typeface="Tahoma" panose="020B0604030504040204" pitchFamily="34" charset="0"/>
              </a:rPr>
              <a:t>“How can I create a situation in which the </a:t>
            </a:r>
            <a:r>
              <a:rPr lang="en-US" dirty="0">
                <a:latin typeface="Tahoma" panose="020B0604030504040204" pitchFamily="34" charset="0"/>
                <a:ea typeface="Tahoma" panose="020B0604030504040204" pitchFamily="34" charset="0"/>
                <a:cs typeface="Tahoma" panose="020B0604030504040204" pitchFamily="34" charset="0"/>
              </a:rPr>
              <a:t>person experiencing harm</a:t>
            </a:r>
            <a:r>
              <a:rPr lang="en-US" b="0" i="0" dirty="0">
                <a:effectLst/>
                <a:latin typeface="Tahoma" panose="020B0604030504040204" pitchFamily="34" charset="0"/>
                <a:ea typeface="Tahoma" panose="020B0604030504040204" pitchFamily="34" charset="0"/>
                <a:cs typeface="Tahoma" panose="020B0604030504040204" pitchFamily="34" charset="0"/>
              </a:rPr>
              <a:t> feels safe, makes his or her own choices, and feels understood?”</a:t>
            </a:r>
            <a:endParaRPr lang="en-US" dirty="0">
              <a:latin typeface="Tahoma" panose="020B0604030504040204" pitchFamily="34" charset="0"/>
              <a:ea typeface="Tahoma" panose="020B0604030504040204" pitchFamily="34" charset="0"/>
              <a:cs typeface="Tahoma" panose="020B0604030504040204" pitchFamily="34" charset="0"/>
            </a:endParaRPr>
          </a:p>
        </p:txBody>
      </p:sp>
      <p:pic>
        <p:nvPicPr>
          <p:cNvPr id="10242" name="Picture 2" descr="66 Free Question Clipart - Cliparting.com">
            <a:extLst>
              <a:ext uri="{FF2B5EF4-FFF2-40B4-BE49-F238E27FC236}">
                <a16:creationId xmlns:a16="http://schemas.microsoft.com/office/drawing/2014/main" id="{C2F1B95B-29DA-41F1-A733-EFDE1268BEE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053"/>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03913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8E6529-4EEF-445D-A941-BF58082CF6B1}"/>
              </a:ext>
            </a:extLst>
          </p:cNvPr>
          <p:cNvSpPr>
            <a:spLocks noGrp="1"/>
          </p:cNvSpPr>
          <p:nvPr>
            <p:ph type="title"/>
          </p:nvPr>
        </p:nvSpPr>
        <p:spPr>
          <a:xfrm>
            <a:off x="389467" y="365125"/>
            <a:ext cx="9821333" cy="1325563"/>
          </a:xfrm>
        </p:spPr>
        <p:txBody>
          <a:bodyPr/>
          <a:lstStyle/>
          <a:p>
            <a:r>
              <a:rPr lang="en-US" b="1" i="0" dirty="0">
                <a:solidFill>
                  <a:srgbClr val="333333"/>
                </a:solidFill>
                <a:effectLst/>
                <a:latin typeface="Calibri" panose="020F0502020204030204" pitchFamily="34" charset="0"/>
              </a:rPr>
              <a:t>Building and Utilizing a Trauma-Informed Lens</a:t>
            </a:r>
            <a:endParaRPr lang="en-US" b="1" dirty="0"/>
          </a:p>
        </p:txBody>
      </p:sp>
      <p:sp>
        <p:nvSpPr>
          <p:cNvPr id="4" name="Content Placeholder 3">
            <a:extLst>
              <a:ext uri="{FF2B5EF4-FFF2-40B4-BE49-F238E27FC236}">
                <a16:creationId xmlns:a16="http://schemas.microsoft.com/office/drawing/2014/main" id="{79672FB3-E92B-4865-B860-7CAF3DE34CD1}"/>
              </a:ext>
            </a:extLst>
          </p:cNvPr>
          <p:cNvSpPr>
            <a:spLocks noGrp="1"/>
          </p:cNvSpPr>
          <p:nvPr>
            <p:ph idx="1"/>
          </p:nvPr>
        </p:nvSpPr>
        <p:spPr>
          <a:xfrm>
            <a:off x="389467" y="1825625"/>
            <a:ext cx="11209866" cy="4351338"/>
          </a:xfrm>
        </p:spPr>
        <p:txBody>
          <a:bodyPr>
            <a:normAutofit/>
          </a:bodyPr>
          <a:lstStyle/>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Review agency policies and procedures to identify and remove any that are potentially unsafe and harmful to people who experience domestic violence.</a:t>
            </a:r>
          </a:p>
          <a:p>
            <a:pPr algn="l">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Provide education and training of staff, including those working directly with people who experience domestic violence as well as other providers in relevant systems of care.</a:t>
            </a:r>
          </a:p>
          <a:p>
            <a:pPr algn="l">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dirty="0"/>
          </a:p>
        </p:txBody>
      </p:sp>
      <p:sp>
        <p:nvSpPr>
          <p:cNvPr id="6" name="TextBox 5">
            <a:extLst>
              <a:ext uri="{FF2B5EF4-FFF2-40B4-BE49-F238E27FC236}">
                <a16:creationId xmlns:a16="http://schemas.microsoft.com/office/drawing/2014/main" id="{030CA181-7BFA-4258-914F-999596749961}"/>
              </a:ext>
            </a:extLst>
          </p:cNvPr>
          <p:cNvSpPr txBox="1"/>
          <p:nvPr/>
        </p:nvSpPr>
        <p:spPr>
          <a:xfrm>
            <a:off x="846667" y="6251575"/>
            <a:ext cx="10752666" cy="369332"/>
          </a:xfrm>
          <a:prstGeom prst="rect">
            <a:avLst/>
          </a:prstGeom>
          <a:noFill/>
        </p:spPr>
        <p:txBody>
          <a:bodyPr wrap="square">
            <a:spAutoFit/>
          </a:bodyPr>
          <a:lstStyle/>
          <a:p>
            <a:r>
              <a:rPr lang="en-US" dirty="0"/>
              <a:t>https://www.ovcttac.gov/taskforceguide/eguide/4-supporting-victims/41-using-a-trauma-informed-approach/</a:t>
            </a:r>
          </a:p>
        </p:txBody>
      </p:sp>
    </p:spTree>
    <p:extLst>
      <p:ext uri="{BB962C8B-B14F-4D97-AF65-F5344CB8AC3E}">
        <p14:creationId xmlns:p14="http://schemas.microsoft.com/office/powerpoint/2010/main" val="364682782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8E6529-4EEF-445D-A941-BF58082CF6B1}"/>
              </a:ext>
            </a:extLst>
          </p:cNvPr>
          <p:cNvSpPr>
            <a:spLocks noGrp="1"/>
          </p:cNvSpPr>
          <p:nvPr>
            <p:ph type="title"/>
          </p:nvPr>
        </p:nvSpPr>
        <p:spPr>
          <a:xfrm>
            <a:off x="389467" y="365125"/>
            <a:ext cx="9821333" cy="1325563"/>
          </a:xfrm>
        </p:spPr>
        <p:txBody>
          <a:bodyPr/>
          <a:lstStyle/>
          <a:p>
            <a:r>
              <a:rPr lang="en-US" b="1" i="0" dirty="0">
                <a:solidFill>
                  <a:srgbClr val="333333"/>
                </a:solidFill>
                <a:effectLst/>
                <a:latin typeface="Calibri" panose="020F0502020204030204" pitchFamily="34" charset="0"/>
              </a:rPr>
              <a:t>Building and Utilizing a Trauma-Informed Lens</a:t>
            </a:r>
            <a:endParaRPr lang="en-US" dirty="0"/>
          </a:p>
        </p:txBody>
      </p:sp>
      <p:sp>
        <p:nvSpPr>
          <p:cNvPr id="4" name="Content Placeholder 3">
            <a:extLst>
              <a:ext uri="{FF2B5EF4-FFF2-40B4-BE49-F238E27FC236}">
                <a16:creationId xmlns:a16="http://schemas.microsoft.com/office/drawing/2014/main" id="{79672FB3-E92B-4865-B860-7CAF3DE34CD1}"/>
              </a:ext>
            </a:extLst>
          </p:cNvPr>
          <p:cNvSpPr>
            <a:spLocks noGrp="1"/>
          </p:cNvSpPr>
          <p:nvPr>
            <p:ph idx="1"/>
          </p:nvPr>
        </p:nvSpPr>
        <p:spPr>
          <a:xfrm>
            <a:off x="389467" y="1825625"/>
            <a:ext cx="11209866" cy="4351338"/>
          </a:xfrm>
        </p:spPr>
        <p:txBody>
          <a:bodyPr>
            <a:normAutofit/>
          </a:bodyPr>
          <a:lstStyle/>
          <a:p>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Screen for trauma in multiple settings.</a:t>
            </a:r>
          </a:p>
          <a:p>
            <a:pPr algn="l">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Ensure safety and meet basic service needs.</a:t>
            </a:r>
          </a:p>
          <a:p>
            <a:pPr marL="0" indent="0" algn="l">
              <a:buNone/>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Provide access to trauma-specific treatment services.</a:t>
            </a:r>
          </a:p>
          <a:p>
            <a:endParaRPr lang="en-US" dirty="0"/>
          </a:p>
        </p:txBody>
      </p:sp>
      <p:sp>
        <p:nvSpPr>
          <p:cNvPr id="6" name="TextBox 5">
            <a:extLst>
              <a:ext uri="{FF2B5EF4-FFF2-40B4-BE49-F238E27FC236}">
                <a16:creationId xmlns:a16="http://schemas.microsoft.com/office/drawing/2014/main" id="{030CA181-7BFA-4258-914F-999596749961}"/>
              </a:ext>
            </a:extLst>
          </p:cNvPr>
          <p:cNvSpPr txBox="1"/>
          <p:nvPr/>
        </p:nvSpPr>
        <p:spPr>
          <a:xfrm>
            <a:off x="846667" y="6251575"/>
            <a:ext cx="10752666" cy="369332"/>
          </a:xfrm>
          <a:prstGeom prst="rect">
            <a:avLst/>
          </a:prstGeom>
          <a:noFill/>
        </p:spPr>
        <p:txBody>
          <a:bodyPr wrap="square">
            <a:spAutoFit/>
          </a:bodyPr>
          <a:lstStyle/>
          <a:p>
            <a:r>
              <a:rPr lang="en-US" dirty="0"/>
              <a:t>https://www.ovcttac.gov/taskforceguide/eguide/4-supporting-victims/41-using-a-trauma-informed-approach/</a:t>
            </a:r>
          </a:p>
        </p:txBody>
      </p:sp>
    </p:spTree>
    <p:extLst>
      <p:ext uri="{BB962C8B-B14F-4D97-AF65-F5344CB8AC3E}">
        <p14:creationId xmlns:p14="http://schemas.microsoft.com/office/powerpoint/2010/main" val="9734050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28E6529-4EEF-445D-A941-BF58082CF6B1}"/>
              </a:ext>
            </a:extLst>
          </p:cNvPr>
          <p:cNvSpPr>
            <a:spLocks noGrp="1"/>
          </p:cNvSpPr>
          <p:nvPr>
            <p:ph type="title"/>
          </p:nvPr>
        </p:nvSpPr>
        <p:spPr>
          <a:xfrm>
            <a:off x="389467" y="365125"/>
            <a:ext cx="9821333" cy="1325563"/>
          </a:xfrm>
        </p:spPr>
        <p:txBody>
          <a:bodyPr/>
          <a:lstStyle/>
          <a:p>
            <a:r>
              <a:rPr lang="en-US" b="1" i="0" dirty="0">
                <a:solidFill>
                  <a:srgbClr val="333333"/>
                </a:solidFill>
                <a:effectLst/>
                <a:latin typeface="Calibri" panose="020F0502020204030204" pitchFamily="34" charset="0"/>
              </a:rPr>
              <a:t>Building and Utilizing a Trauma-Informed Lens</a:t>
            </a:r>
            <a:endParaRPr lang="en-US" dirty="0"/>
          </a:p>
        </p:txBody>
      </p:sp>
      <p:sp>
        <p:nvSpPr>
          <p:cNvPr id="4" name="Content Placeholder 3">
            <a:extLst>
              <a:ext uri="{FF2B5EF4-FFF2-40B4-BE49-F238E27FC236}">
                <a16:creationId xmlns:a16="http://schemas.microsoft.com/office/drawing/2014/main" id="{79672FB3-E92B-4865-B860-7CAF3DE34CD1}"/>
              </a:ext>
            </a:extLst>
          </p:cNvPr>
          <p:cNvSpPr>
            <a:spLocks noGrp="1"/>
          </p:cNvSpPr>
          <p:nvPr>
            <p:ph idx="1"/>
          </p:nvPr>
        </p:nvSpPr>
        <p:spPr>
          <a:xfrm>
            <a:off x="389467" y="1825625"/>
            <a:ext cx="11209866" cy="4351338"/>
          </a:xfrm>
        </p:spPr>
        <p:txBody>
          <a:bodyPr>
            <a:normAutofit/>
          </a:bodyPr>
          <a:lstStyle/>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Understand the role that culture plays in resiliency and the importance of community resources as potentially mediating the trauma experience.</a:t>
            </a:r>
          </a:p>
          <a:p>
            <a:pPr algn="l">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Make peer models and supports available.</a:t>
            </a:r>
          </a:p>
          <a:p>
            <a:pPr algn="l">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Engage survivors in programming.</a:t>
            </a:r>
          </a:p>
          <a:p>
            <a:pPr algn="l">
              <a:buFont typeface="Arial" panose="020B0604020202020204" pitchFamily="34" charset="0"/>
              <a:buChar char="•"/>
            </a:pPr>
            <a:endParaRPr lang="en-US" sz="800" b="0" i="0" dirty="0">
              <a:solidFill>
                <a:srgbClr val="333333"/>
              </a:solidFill>
              <a:effectLst/>
              <a:latin typeface="Tahoma" panose="020B0604030504040204" pitchFamily="34" charset="0"/>
              <a:ea typeface="Tahoma" panose="020B0604030504040204" pitchFamily="34" charset="0"/>
              <a:cs typeface="Tahoma" panose="020B0604030504040204" pitchFamily="34" charset="0"/>
            </a:endParaRPr>
          </a:p>
          <a:p>
            <a:pPr algn="l">
              <a:buFont typeface="Arial" panose="020B0604020202020204" pitchFamily="34" charset="0"/>
              <a:buChar char="•"/>
            </a:pPr>
            <a:r>
              <a:rPr lang="en-US" sz="3200" b="0" i="0" dirty="0">
                <a:solidFill>
                  <a:srgbClr val="333333"/>
                </a:solidFill>
                <a:effectLst/>
                <a:latin typeface="Tahoma" panose="020B0604030504040204" pitchFamily="34" charset="0"/>
                <a:ea typeface="Tahoma" panose="020B0604030504040204" pitchFamily="34" charset="0"/>
                <a:cs typeface="Tahoma" panose="020B0604030504040204" pitchFamily="34" charset="0"/>
              </a:rPr>
              <a:t>Develop alternatives to traditional therapies.</a:t>
            </a:r>
          </a:p>
          <a:p>
            <a:endParaRPr lang="en-US" dirty="0"/>
          </a:p>
        </p:txBody>
      </p:sp>
      <p:sp>
        <p:nvSpPr>
          <p:cNvPr id="6" name="TextBox 5">
            <a:extLst>
              <a:ext uri="{FF2B5EF4-FFF2-40B4-BE49-F238E27FC236}">
                <a16:creationId xmlns:a16="http://schemas.microsoft.com/office/drawing/2014/main" id="{030CA181-7BFA-4258-914F-999596749961}"/>
              </a:ext>
            </a:extLst>
          </p:cNvPr>
          <p:cNvSpPr txBox="1"/>
          <p:nvPr/>
        </p:nvSpPr>
        <p:spPr>
          <a:xfrm>
            <a:off x="846667" y="6251575"/>
            <a:ext cx="10752666" cy="369332"/>
          </a:xfrm>
          <a:prstGeom prst="rect">
            <a:avLst/>
          </a:prstGeom>
          <a:noFill/>
        </p:spPr>
        <p:txBody>
          <a:bodyPr wrap="square">
            <a:spAutoFit/>
          </a:bodyPr>
          <a:lstStyle/>
          <a:p>
            <a:r>
              <a:rPr lang="en-US" dirty="0"/>
              <a:t>https://www.ovcttac.gov/taskforceguide/eguide/4-supporting-victims/41-using-a-trauma-informed-approach/</a:t>
            </a:r>
          </a:p>
        </p:txBody>
      </p:sp>
    </p:spTree>
    <p:extLst>
      <p:ext uri="{BB962C8B-B14F-4D97-AF65-F5344CB8AC3E}">
        <p14:creationId xmlns:p14="http://schemas.microsoft.com/office/powerpoint/2010/main" val="3150875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C14054-3CBD-469E-A732-89DBE1BD4D18}"/>
              </a:ext>
            </a:extLst>
          </p:cNvPr>
          <p:cNvSpPr>
            <a:spLocks noGrp="1"/>
          </p:cNvSpPr>
          <p:nvPr>
            <p:ph idx="1"/>
          </p:nvPr>
        </p:nvSpPr>
        <p:spPr>
          <a:xfrm>
            <a:off x="838200" y="2246244"/>
            <a:ext cx="10515600" cy="3930720"/>
          </a:xfrm>
        </p:spPr>
        <p:txBody>
          <a:bodyPr>
            <a:noAutofit/>
          </a:bodyPr>
          <a:lstStyle/>
          <a:p>
            <a:r>
              <a:rPr lang="en-US" sz="3600" dirty="0"/>
              <a:t>A traumatic experience typically overwhelms an individual: </a:t>
            </a:r>
          </a:p>
          <a:p>
            <a:pPr lvl="1"/>
            <a:r>
              <a:rPr lang="en-US" sz="3600" dirty="0"/>
              <a:t>Emotionally, </a:t>
            </a:r>
          </a:p>
          <a:p>
            <a:pPr lvl="1"/>
            <a:r>
              <a:rPr lang="en-US" sz="3600" dirty="0"/>
              <a:t>Mentally, </a:t>
            </a:r>
          </a:p>
          <a:p>
            <a:pPr lvl="1"/>
            <a:r>
              <a:rPr lang="en-US" sz="3600" dirty="0"/>
              <a:t>And physically. </a:t>
            </a:r>
          </a:p>
        </p:txBody>
      </p:sp>
      <p:pic>
        <p:nvPicPr>
          <p:cNvPr id="6" name="Picture 2" descr="Trauma Stock Illustrations – 15,207 Trauma Stock Illustrations, Vectors &amp;  Clipart - Dreamstime">
            <a:extLst>
              <a:ext uri="{FF2B5EF4-FFF2-40B4-BE49-F238E27FC236}">
                <a16:creationId xmlns:a16="http://schemas.microsoft.com/office/drawing/2014/main" id="{B7F9C396-BB88-4DAF-A851-4970DCB39F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127" r="16271" b="1"/>
          <a:stretch/>
        </p:blipFill>
        <p:spPr bwMode="auto">
          <a:xfrm>
            <a:off x="3777727" y="145829"/>
            <a:ext cx="4179050" cy="210041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626EB16-6D5A-40EC-8689-426E67DF7DA5}"/>
              </a:ext>
            </a:extLst>
          </p:cNvPr>
          <p:cNvSpPr txBox="1"/>
          <p:nvPr/>
        </p:nvSpPr>
        <p:spPr>
          <a:xfrm>
            <a:off x="171450" y="5715299"/>
            <a:ext cx="11630025" cy="738664"/>
          </a:xfrm>
          <a:prstGeom prst="rect">
            <a:avLst/>
          </a:prstGeom>
          <a:noFill/>
        </p:spPr>
        <p:txBody>
          <a:bodyPr wrap="square">
            <a:spAutoFit/>
          </a:bodyPr>
          <a:lstStyle/>
          <a:p>
            <a:r>
              <a:rPr lang="en-US" sz="1400" dirty="0"/>
              <a:t>Information taken from Victim Reactions to Traumatic Events Handout, developed by the National Crime Victims Research and Treatment Center, Trauma Brochure by the </a:t>
            </a:r>
            <a:r>
              <a:rPr lang="en-US" sz="1400" dirty="0" err="1"/>
              <a:t>Klinic</a:t>
            </a:r>
            <a:r>
              <a:rPr lang="en-US" sz="1400" dirty="0"/>
              <a:t> Community Health Centre, and Trauma-Informed Care:: Best Practices and Protocols from the Ohio Domestic Violence Network at www.odvn.org</a:t>
            </a:r>
          </a:p>
        </p:txBody>
      </p:sp>
    </p:spTree>
    <p:extLst>
      <p:ext uri="{BB962C8B-B14F-4D97-AF65-F5344CB8AC3E}">
        <p14:creationId xmlns:p14="http://schemas.microsoft.com/office/powerpoint/2010/main" val="351087762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C2420-8CE9-4343-B175-687C79267760}"/>
              </a:ext>
            </a:extLst>
          </p:cNvPr>
          <p:cNvSpPr>
            <a:spLocks noGrp="1"/>
          </p:cNvSpPr>
          <p:nvPr>
            <p:ph type="title"/>
          </p:nvPr>
        </p:nvSpPr>
        <p:spPr>
          <a:xfrm>
            <a:off x="838200" y="297393"/>
            <a:ext cx="9372600" cy="820208"/>
          </a:xfrm>
        </p:spPr>
        <p:txBody>
          <a:bodyPr/>
          <a:lstStyle/>
          <a:p>
            <a:r>
              <a:rPr lang="en-US" dirty="0">
                <a:latin typeface="Tahoma" panose="020B0604030504040204" pitchFamily="34" charset="0"/>
                <a:ea typeface="Tahoma" panose="020B0604030504040204" pitchFamily="34" charset="0"/>
                <a:cs typeface="Tahoma" panose="020B0604030504040204" pitchFamily="34" charset="0"/>
              </a:rPr>
              <a:t>Action Plan</a:t>
            </a:r>
          </a:p>
        </p:txBody>
      </p:sp>
      <p:sp>
        <p:nvSpPr>
          <p:cNvPr id="3" name="Content Placeholder 2">
            <a:extLst>
              <a:ext uri="{FF2B5EF4-FFF2-40B4-BE49-F238E27FC236}">
                <a16:creationId xmlns:a16="http://schemas.microsoft.com/office/drawing/2014/main" id="{DB0914F5-8F6E-430E-B833-A3F0197C1B29}"/>
              </a:ext>
            </a:extLst>
          </p:cNvPr>
          <p:cNvSpPr>
            <a:spLocks noGrp="1"/>
          </p:cNvSpPr>
          <p:nvPr>
            <p:ph idx="1"/>
          </p:nvPr>
        </p:nvSpPr>
        <p:spPr>
          <a:xfrm>
            <a:off x="838200" y="1117601"/>
            <a:ext cx="10515600" cy="5059362"/>
          </a:xfrm>
        </p:spPr>
        <p:txBody>
          <a:bodyPr>
            <a:normAutofit fontScale="92500"/>
          </a:bodyPr>
          <a:lstStyle/>
          <a:p>
            <a:r>
              <a:rPr lang="en-US" sz="3200" dirty="0">
                <a:latin typeface="Tahoma" panose="020B0604030504040204" pitchFamily="34" charset="0"/>
                <a:ea typeface="Tahoma" panose="020B0604030504040204" pitchFamily="34" charset="0"/>
                <a:cs typeface="Tahoma" panose="020B0604030504040204" pitchFamily="34" charset="0"/>
              </a:rPr>
              <a:t>Which of the efforts is most urgent?</a:t>
            </a:r>
          </a:p>
          <a:p>
            <a:endParaRPr lang="en-US" sz="800" dirty="0">
              <a:latin typeface="Tahoma" panose="020B0604030504040204" pitchFamily="34" charset="0"/>
              <a:ea typeface="Tahoma" panose="020B0604030504040204" pitchFamily="34" charset="0"/>
              <a:cs typeface="Tahoma" panose="020B0604030504040204" pitchFamily="34" charset="0"/>
            </a:endParaRPr>
          </a:p>
          <a:p>
            <a:r>
              <a:rPr lang="en-US" sz="3200" dirty="0">
                <a:latin typeface="Tahoma" panose="020B0604030504040204" pitchFamily="34" charset="0"/>
                <a:ea typeface="Tahoma" panose="020B0604030504040204" pitchFamily="34" charset="0"/>
                <a:cs typeface="Tahoma" panose="020B0604030504040204" pitchFamily="34" charset="0"/>
              </a:rPr>
              <a:t>Which of the efforts seems achievable in the short-term?</a:t>
            </a:r>
          </a:p>
          <a:p>
            <a:endParaRPr lang="en-US" sz="800" dirty="0">
              <a:latin typeface="Tahoma" panose="020B0604030504040204" pitchFamily="34" charset="0"/>
              <a:ea typeface="Tahoma" panose="020B0604030504040204" pitchFamily="34" charset="0"/>
              <a:cs typeface="Tahoma" panose="020B0604030504040204" pitchFamily="34" charset="0"/>
            </a:endParaRPr>
          </a:p>
          <a:p>
            <a:r>
              <a:rPr lang="en-US" sz="3200" dirty="0">
                <a:latin typeface="Tahoma" panose="020B0604030504040204" pitchFamily="34" charset="0"/>
                <a:ea typeface="Tahoma" panose="020B0604030504040204" pitchFamily="34" charset="0"/>
                <a:cs typeface="Tahoma" panose="020B0604030504040204" pitchFamily="34" charset="0"/>
              </a:rPr>
              <a:t>Which of the efforts will lead you closer to the goal of becoming more trauma-informed?</a:t>
            </a:r>
            <a:endParaRPr lang="en-US" sz="900" dirty="0">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900" dirty="0">
              <a:latin typeface="Tahoma" panose="020B0604030504040204" pitchFamily="34" charset="0"/>
              <a:ea typeface="Tahoma" panose="020B0604030504040204" pitchFamily="34" charset="0"/>
              <a:cs typeface="Tahoma" panose="020B0604030504040204" pitchFamily="34" charset="0"/>
            </a:endParaRPr>
          </a:p>
          <a:p>
            <a:r>
              <a:rPr lang="en-US" sz="3200" dirty="0">
                <a:latin typeface="Tahoma" panose="020B0604030504040204" pitchFamily="34" charset="0"/>
                <a:ea typeface="Tahoma" panose="020B0604030504040204" pitchFamily="34" charset="0"/>
                <a:cs typeface="Tahoma" panose="020B0604030504040204" pitchFamily="34" charset="0"/>
              </a:rPr>
              <a:t>Who can be involved to help make our collaborative be more involved?</a:t>
            </a:r>
          </a:p>
          <a:p>
            <a:endParaRPr lang="en-US" sz="900" dirty="0">
              <a:latin typeface="Tahoma" panose="020B0604030504040204" pitchFamily="34" charset="0"/>
              <a:ea typeface="Tahoma" panose="020B0604030504040204" pitchFamily="34" charset="0"/>
              <a:cs typeface="Tahoma" panose="020B0604030504040204" pitchFamily="34" charset="0"/>
            </a:endParaRPr>
          </a:p>
          <a:p>
            <a:r>
              <a:rPr lang="en-US" sz="3200" dirty="0">
                <a:latin typeface="Tahoma" panose="020B0604030504040204" pitchFamily="34" charset="0"/>
                <a:ea typeface="Tahoma" panose="020B0604030504040204" pitchFamily="34" charset="0"/>
                <a:cs typeface="Tahoma" panose="020B0604030504040204" pitchFamily="34" charset="0"/>
              </a:rPr>
              <a:t>What is something I can do in the next two weeks to work toward the goal of becoming more trauma-informed?</a:t>
            </a:r>
          </a:p>
          <a:p>
            <a:pPr marL="0" indent="0">
              <a:buNone/>
            </a:pPr>
            <a:endParaRPr lang="en-US" sz="32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52509872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 name="Rectangle 72">
            <a:extLst>
              <a:ext uri="{FF2B5EF4-FFF2-40B4-BE49-F238E27FC236}">
                <a16:creationId xmlns:a16="http://schemas.microsoft.com/office/drawing/2014/main" id="{AB45A142-4255-493C-8284-5D566C121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7"/>
            <a:ext cx="4332307" cy="6179552"/>
          </a:xfrm>
          <a:prstGeom prst="rect">
            <a:avLst/>
          </a:prstGeom>
          <a:solidFill>
            <a:srgbClr val="404040">
              <a:alpha val="89804"/>
            </a:srgbClr>
          </a:solidFill>
          <a:ln w="127000" cap="sq" cmpd="thinThick">
            <a:solidFill>
              <a:srgbClr val="595959">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27E6A6EB-009F-4AAE-974D-1029E735D786}"/>
              </a:ext>
            </a:extLst>
          </p:cNvPr>
          <p:cNvSpPr>
            <a:spLocks noGrp="1"/>
          </p:cNvSpPr>
          <p:nvPr>
            <p:ph type="title"/>
          </p:nvPr>
        </p:nvSpPr>
        <p:spPr>
          <a:xfrm>
            <a:off x="674237" y="914400"/>
            <a:ext cx="3657600" cy="2887579"/>
          </a:xfrm>
        </p:spPr>
        <p:txBody>
          <a:bodyPr vert="horz" lIns="91440" tIns="45720" rIns="91440" bIns="45720" rtlCol="0" anchor="b">
            <a:normAutofit/>
          </a:bodyPr>
          <a:lstStyle/>
          <a:p>
            <a:pPr algn="ctr"/>
            <a:r>
              <a:rPr lang="en-US" sz="4800" kern="1200">
                <a:solidFill>
                  <a:srgbClr val="FFFFFF"/>
                </a:solidFill>
                <a:latin typeface="+mj-lt"/>
                <a:ea typeface="+mj-ea"/>
                <a:cs typeface="+mj-cs"/>
              </a:rPr>
              <a:t>Questions</a:t>
            </a:r>
          </a:p>
        </p:txBody>
      </p:sp>
      <p:cxnSp>
        <p:nvCxnSpPr>
          <p:cNvPr id="75" name="Straight Connector 74">
            <a:extLst>
              <a:ext uri="{FF2B5EF4-FFF2-40B4-BE49-F238E27FC236}">
                <a16:creationId xmlns:a16="http://schemas.microsoft.com/office/drawing/2014/main" id="{38FB9660-F42F-4313-BBC4-47C007FE484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1126" y="3910267"/>
            <a:ext cx="258679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1268" name="Picture 4" descr="Free Pictures Of Question Marks, Download Free Pictures Of Question Marks  png images, Free ClipArts on Clipart Library">
            <a:extLst>
              <a:ext uri="{FF2B5EF4-FFF2-40B4-BE49-F238E27FC236}">
                <a16:creationId xmlns:a16="http://schemas.microsoft.com/office/drawing/2014/main" id="{DD8A5FDF-802A-45DA-93ED-9669D544CD4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5153822" y="808942"/>
            <a:ext cx="6553545" cy="52480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80910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2A1C8-1987-4B06-AC44-DCF52F2DC145}"/>
              </a:ext>
            </a:extLst>
          </p:cNvPr>
          <p:cNvSpPr>
            <a:spLocks noGrp="1"/>
          </p:cNvSpPr>
          <p:nvPr>
            <p:ph type="title"/>
          </p:nvPr>
        </p:nvSpPr>
        <p:spPr>
          <a:xfrm>
            <a:off x="838200" y="365125"/>
            <a:ext cx="9372600" cy="777875"/>
          </a:xfrm>
        </p:spPr>
        <p:txBody>
          <a:bodyPr/>
          <a:lstStyle/>
          <a:p>
            <a:r>
              <a:rPr lang="en-US"/>
              <a:t>Resources</a:t>
            </a:r>
            <a:endParaRPr lang="en-US" dirty="0"/>
          </a:p>
        </p:txBody>
      </p:sp>
      <p:sp>
        <p:nvSpPr>
          <p:cNvPr id="3" name="Content Placeholder 2">
            <a:extLst>
              <a:ext uri="{FF2B5EF4-FFF2-40B4-BE49-F238E27FC236}">
                <a16:creationId xmlns:a16="http://schemas.microsoft.com/office/drawing/2014/main" id="{8CFD4204-7813-4525-932F-B79C89E0865B}"/>
              </a:ext>
            </a:extLst>
          </p:cNvPr>
          <p:cNvSpPr>
            <a:spLocks noGrp="1"/>
          </p:cNvSpPr>
          <p:nvPr>
            <p:ph idx="1"/>
          </p:nvPr>
        </p:nvSpPr>
        <p:spPr>
          <a:xfrm>
            <a:off x="838200" y="1508760"/>
            <a:ext cx="10515600" cy="4668203"/>
          </a:xfrm>
        </p:spPr>
        <p:txBody>
          <a:bodyPr/>
          <a:lstStyle/>
          <a:p>
            <a:endParaRPr lang="en-US" dirty="0"/>
          </a:p>
        </p:txBody>
      </p:sp>
    </p:spTree>
    <p:extLst>
      <p:ext uri="{BB962C8B-B14F-4D97-AF65-F5344CB8AC3E}">
        <p14:creationId xmlns:p14="http://schemas.microsoft.com/office/powerpoint/2010/main" val="731922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C14054-3CBD-469E-A732-89DBE1BD4D18}"/>
              </a:ext>
            </a:extLst>
          </p:cNvPr>
          <p:cNvSpPr>
            <a:spLocks noGrp="1"/>
          </p:cNvSpPr>
          <p:nvPr>
            <p:ph idx="1"/>
          </p:nvPr>
        </p:nvSpPr>
        <p:spPr>
          <a:xfrm>
            <a:off x="390525" y="2246244"/>
            <a:ext cx="11410950" cy="3930720"/>
          </a:xfrm>
        </p:spPr>
        <p:txBody>
          <a:bodyPr>
            <a:noAutofit/>
          </a:bodyPr>
          <a:lstStyle/>
          <a:p>
            <a:r>
              <a:rPr lang="en-US" sz="3600" dirty="0"/>
              <a:t>These events can cause feelings of:</a:t>
            </a:r>
          </a:p>
          <a:p>
            <a:pPr lvl="1"/>
            <a:r>
              <a:rPr lang="en-US" sz="3600" dirty="0"/>
              <a:t>Terror, </a:t>
            </a:r>
          </a:p>
          <a:p>
            <a:pPr lvl="1"/>
            <a:r>
              <a:rPr lang="en-US" sz="3600" dirty="0"/>
              <a:t>Intense fear, </a:t>
            </a:r>
          </a:p>
          <a:p>
            <a:pPr lvl="1"/>
            <a:r>
              <a:rPr lang="en-US" sz="3600" dirty="0"/>
              <a:t>Horror, </a:t>
            </a:r>
          </a:p>
          <a:p>
            <a:pPr lvl="1"/>
            <a:r>
              <a:rPr lang="en-US" sz="3600" dirty="0"/>
              <a:t>Helplessness, </a:t>
            </a:r>
          </a:p>
          <a:p>
            <a:pPr lvl="1"/>
            <a:r>
              <a:rPr lang="en-US" sz="3600" dirty="0"/>
              <a:t>And physical stress reactions. </a:t>
            </a:r>
          </a:p>
        </p:txBody>
      </p:sp>
      <p:pic>
        <p:nvPicPr>
          <p:cNvPr id="6" name="Picture 2" descr="Trauma Stock Illustrations – 15,207 Trauma Stock Illustrations, Vectors &amp;  Clipart - Dreamstime">
            <a:extLst>
              <a:ext uri="{FF2B5EF4-FFF2-40B4-BE49-F238E27FC236}">
                <a16:creationId xmlns:a16="http://schemas.microsoft.com/office/drawing/2014/main" id="{B7F9C396-BB88-4DAF-A851-4970DCB39F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127" r="16271" b="1"/>
          <a:stretch/>
        </p:blipFill>
        <p:spPr bwMode="auto">
          <a:xfrm>
            <a:off x="3777727" y="145829"/>
            <a:ext cx="4179050" cy="210041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626EB16-6D5A-40EC-8689-426E67DF7DA5}"/>
              </a:ext>
            </a:extLst>
          </p:cNvPr>
          <p:cNvSpPr txBox="1"/>
          <p:nvPr/>
        </p:nvSpPr>
        <p:spPr>
          <a:xfrm>
            <a:off x="561975" y="5807632"/>
            <a:ext cx="11630025" cy="738664"/>
          </a:xfrm>
          <a:prstGeom prst="rect">
            <a:avLst/>
          </a:prstGeom>
          <a:noFill/>
        </p:spPr>
        <p:txBody>
          <a:bodyPr wrap="square">
            <a:spAutoFit/>
          </a:bodyPr>
          <a:lstStyle/>
          <a:p>
            <a:r>
              <a:rPr lang="en-US" sz="1400" dirty="0"/>
              <a:t>Information taken from Victim Reactions to Traumatic Events Handout, developed by the National Crime Victims Research and Treatment Center, Trauma Brochure by the </a:t>
            </a:r>
            <a:r>
              <a:rPr lang="en-US" sz="1400" dirty="0" err="1"/>
              <a:t>Klinic</a:t>
            </a:r>
            <a:r>
              <a:rPr lang="en-US" sz="1400" dirty="0"/>
              <a:t> Community Health Centre, and Trauma-Informed Care:: Best Practices and Protocols from the Ohio Domestic Violence Network at www.odvn.org</a:t>
            </a:r>
          </a:p>
        </p:txBody>
      </p:sp>
    </p:spTree>
    <p:extLst>
      <p:ext uri="{BB962C8B-B14F-4D97-AF65-F5344CB8AC3E}">
        <p14:creationId xmlns:p14="http://schemas.microsoft.com/office/powerpoint/2010/main" val="18106351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DC14054-3CBD-469E-A732-89DBE1BD4D18}"/>
              </a:ext>
            </a:extLst>
          </p:cNvPr>
          <p:cNvSpPr>
            <a:spLocks noGrp="1"/>
          </p:cNvSpPr>
          <p:nvPr>
            <p:ph idx="1"/>
          </p:nvPr>
        </p:nvSpPr>
        <p:spPr>
          <a:xfrm>
            <a:off x="592667" y="2878667"/>
            <a:ext cx="10938933" cy="3298296"/>
          </a:xfrm>
        </p:spPr>
        <p:txBody>
          <a:bodyPr>
            <a:noAutofit/>
          </a:bodyPr>
          <a:lstStyle/>
          <a:p>
            <a:pPr marL="0" indent="0">
              <a:buNone/>
            </a:pPr>
            <a:r>
              <a:rPr lang="en-US" sz="4000" dirty="0"/>
              <a:t>The ways in which we cope with stressful events are ineffective in the face of traumatic experiences. </a:t>
            </a:r>
          </a:p>
        </p:txBody>
      </p:sp>
      <p:pic>
        <p:nvPicPr>
          <p:cNvPr id="6" name="Picture 2" descr="Trauma Stock Illustrations – 15,207 Trauma Stock Illustrations, Vectors &amp;  Clipart - Dreamstime">
            <a:extLst>
              <a:ext uri="{FF2B5EF4-FFF2-40B4-BE49-F238E27FC236}">
                <a16:creationId xmlns:a16="http://schemas.microsoft.com/office/drawing/2014/main" id="{B7F9C396-BB88-4DAF-A851-4970DCB39F7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127" r="16271" b="1"/>
          <a:stretch/>
        </p:blipFill>
        <p:spPr bwMode="auto">
          <a:xfrm>
            <a:off x="3777727" y="145829"/>
            <a:ext cx="4179050" cy="210041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9626EB16-6D5A-40EC-8689-426E67DF7DA5}"/>
              </a:ext>
            </a:extLst>
          </p:cNvPr>
          <p:cNvSpPr txBox="1"/>
          <p:nvPr/>
        </p:nvSpPr>
        <p:spPr>
          <a:xfrm>
            <a:off x="171450" y="5715299"/>
            <a:ext cx="11630025" cy="738664"/>
          </a:xfrm>
          <a:prstGeom prst="rect">
            <a:avLst/>
          </a:prstGeom>
          <a:noFill/>
        </p:spPr>
        <p:txBody>
          <a:bodyPr wrap="square">
            <a:spAutoFit/>
          </a:bodyPr>
          <a:lstStyle/>
          <a:p>
            <a:r>
              <a:rPr lang="en-US" sz="1400" dirty="0"/>
              <a:t>Information taken from Victim Reactions to Traumatic Events Handout, developed by the National Crime Victims Research and Treatment Center, Trauma Brochure by the </a:t>
            </a:r>
            <a:r>
              <a:rPr lang="en-US" sz="1400" dirty="0" err="1"/>
              <a:t>Klinic</a:t>
            </a:r>
            <a:r>
              <a:rPr lang="en-US" sz="1400" dirty="0"/>
              <a:t> Community Health Centre, and Trauma-Informed Care:: Best Practices and Protocols from the Ohio Domestic Violence Network at www.odvn.org</a:t>
            </a:r>
          </a:p>
        </p:txBody>
      </p:sp>
    </p:spTree>
    <p:extLst>
      <p:ext uri="{BB962C8B-B14F-4D97-AF65-F5344CB8AC3E}">
        <p14:creationId xmlns:p14="http://schemas.microsoft.com/office/powerpoint/2010/main" val="16073772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6" name="Rectangle 70">
            <a:extLst>
              <a:ext uri="{FF2B5EF4-FFF2-40B4-BE49-F238E27FC236}">
                <a16:creationId xmlns:a16="http://schemas.microsoft.com/office/drawing/2014/main" id="{931DE728-8710-4D0D-ABEA-4614589173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7" name="Rectangle 72">
            <a:extLst>
              <a:ext uri="{FF2B5EF4-FFF2-40B4-BE49-F238E27FC236}">
                <a16:creationId xmlns:a16="http://schemas.microsoft.com/office/drawing/2014/main" id="{5AAE9118-0436-4488-AC4A-C14DF6A7B6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1"/>
            <a:ext cx="12192002" cy="4489449"/>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18" name="Rounded Rectangle 28">
            <a:extLst>
              <a:ext uri="{FF2B5EF4-FFF2-40B4-BE49-F238E27FC236}">
                <a16:creationId xmlns:a16="http://schemas.microsoft.com/office/drawing/2014/main" id="{07A0C51E-5464-4470-855E-CA530A59BF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059557" y="640091"/>
            <a:ext cx="8072887" cy="3550909"/>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314" name="Picture 2" descr="Multicultural Marketing in 2020: Strategy, Best Practices, Campaigns, &amp;  Examples | MarTech Advisor">
            <a:extLst>
              <a:ext uri="{FF2B5EF4-FFF2-40B4-BE49-F238E27FC236}">
                <a16:creationId xmlns:a16="http://schemas.microsoft.com/office/drawing/2014/main" id="{E0EAE859-75FB-44A9-93E0-5D225196E8E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4134" b="13830"/>
          <a:stretch/>
        </p:blipFill>
        <p:spPr bwMode="auto">
          <a:xfrm>
            <a:off x="2184401" y="749300"/>
            <a:ext cx="7823199" cy="3343043"/>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9F2AE7DD-F25A-4CB3-AECF-5D0A98503A45}"/>
              </a:ext>
            </a:extLst>
          </p:cNvPr>
          <p:cNvSpPr>
            <a:spLocks noGrp="1"/>
          </p:cNvSpPr>
          <p:nvPr>
            <p:ph idx="1"/>
          </p:nvPr>
        </p:nvSpPr>
        <p:spPr>
          <a:xfrm>
            <a:off x="533400" y="4675886"/>
            <a:ext cx="11006327" cy="1605083"/>
          </a:xfrm>
        </p:spPr>
        <p:txBody>
          <a:bodyPr anchor="ctr">
            <a:noAutofit/>
          </a:bodyPr>
          <a:lstStyle/>
          <a:p>
            <a:pPr marL="0" indent="0">
              <a:buNone/>
            </a:pPr>
            <a:r>
              <a:rPr lang="en-US" sz="4000" b="0" i="0" dirty="0">
                <a:effectLst/>
                <a:latin typeface="Tahoma" panose="020B0604030504040204" pitchFamily="34" charset="0"/>
              </a:rPr>
              <a:t>Trauma has no boundaries with regard to age, gender, socioeconomic status, race, ethnicity, or sexual orientation.</a:t>
            </a:r>
          </a:p>
        </p:txBody>
      </p:sp>
    </p:spTree>
    <p:extLst>
      <p:ext uri="{BB962C8B-B14F-4D97-AF65-F5344CB8AC3E}">
        <p14:creationId xmlns:p14="http://schemas.microsoft.com/office/powerpoint/2010/main" val="1394542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71"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Line">
            <a:extLst>
              <a:ext uri="{FF2B5EF4-FFF2-40B4-BE49-F238E27FC236}">
                <a16:creationId xmlns:a16="http://schemas.microsoft.com/office/drawing/2014/main" id="{B0161EF8-C8C6-4F2A-9D5C-49BD28A2B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585216"/>
            <a:ext cx="9144"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A (not so) brief history of personal trauma | by Melanie Harvie | Medium">
            <a:extLst>
              <a:ext uri="{FF2B5EF4-FFF2-40B4-BE49-F238E27FC236}">
                <a16:creationId xmlns:a16="http://schemas.microsoft.com/office/drawing/2014/main" id="{0838988C-CC7A-4AA6-A394-C30440440D3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115" r="3020" b="-1"/>
          <a:stretch/>
        </p:blipFill>
        <p:spPr bwMode="auto">
          <a:xfrm>
            <a:off x="835153" y="2002117"/>
            <a:ext cx="6215794" cy="4171569"/>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83BB1944-6A94-4AB5-871B-AD5E5400B258}"/>
              </a:ext>
            </a:extLst>
          </p:cNvPr>
          <p:cNvSpPr>
            <a:spLocks noGrp="1"/>
          </p:cNvSpPr>
          <p:nvPr>
            <p:ph idx="1"/>
          </p:nvPr>
        </p:nvSpPr>
        <p:spPr>
          <a:xfrm>
            <a:off x="7533314" y="1999578"/>
            <a:ext cx="3823525" cy="4171568"/>
          </a:xfrm>
        </p:spPr>
        <p:txBody>
          <a:bodyPr anchor="ctr">
            <a:normAutofit/>
          </a:bodyPr>
          <a:lstStyle/>
          <a:p>
            <a:pPr marL="0" indent="0">
              <a:buNone/>
            </a:pPr>
            <a:r>
              <a:rPr lang="en-US" sz="4000" b="0" i="0" dirty="0">
                <a:effectLst/>
                <a:latin typeface="Tahoma" panose="020B0604030504040204" pitchFamily="34" charset="0"/>
              </a:rPr>
              <a:t>How someone responds to a traumatic experience is personal.</a:t>
            </a:r>
          </a:p>
          <a:p>
            <a:pPr marL="0" indent="0">
              <a:buNone/>
            </a:pPr>
            <a:endParaRPr lang="en-US" sz="2000" dirty="0">
              <a:latin typeface="Tahoma" panose="020B0604030504040204" pitchFamily="34" charset="0"/>
            </a:endParaRPr>
          </a:p>
          <a:p>
            <a:endParaRPr lang="en-US" sz="2000" dirty="0"/>
          </a:p>
        </p:txBody>
      </p:sp>
    </p:spTree>
    <p:extLst>
      <p:ext uri="{BB962C8B-B14F-4D97-AF65-F5344CB8AC3E}">
        <p14:creationId xmlns:p14="http://schemas.microsoft.com/office/powerpoint/2010/main" val="914348945"/>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E902D0-82D8-4308-82D1-F91AF7185B72}"/>
              </a:ext>
            </a:extLst>
          </p:cNvPr>
          <p:cNvSpPr>
            <a:spLocks noGrp="1"/>
          </p:cNvSpPr>
          <p:nvPr>
            <p:ph type="title"/>
          </p:nvPr>
        </p:nvSpPr>
        <p:spPr/>
        <p:txBody>
          <a:bodyPr/>
          <a:lstStyle/>
          <a:p>
            <a:r>
              <a:rPr lang="en-US" dirty="0"/>
              <a:t>Examples of Traumatic Events</a:t>
            </a:r>
          </a:p>
        </p:txBody>
      </p:sp>
      <p:pic>
        <p:nvPicPr>
          <p:cNvPr id="6148" name="Picture 4" descr="What is Trauma? - EMDR Therapy">
            <a:extLst>
              <a:ext uri="{FF2B5EF4-FFF2-40B4-BE49-F238E27FC236}">
                <a16:creationId xmlns:a16="http://schemas.microsoft.com/office/drawing/2014/main" id="{5BF78594-D953-4306-8184-80B602CDBA8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8776" y="2465242"/>
            <a:ext cx="11594448" cy="27299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598067"/>
      </p:ext>
    </p:extLst>
  </p:cSld>
  <p:clrMapOvr>
    <a:masterClrMapping/>
  </p:clrMapOvr>
</p:sld>
</file>

<file path=ppt/theme/theme1.xml><?xml version="1.0" encoding="utf-8"?>
<a:theme xmlns:a="http://schemas.openxmlformats.org/drawingml/2006/main" name="Office Theme">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2914</TotalTime>
  <Words>2822</Words>
  <Application>Microsoft Office PowerPoint</Application>
  <PresentationFormat>Widescreen</PresentationFormat>
  <Paragraphs>244</Paragraphs>
  <Slides>42</Slides>
  <Notes>29</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42</vt:i4>
      </vt:variant>
    </vt:vector>
  </HeadingPairs>
  <TitlesOfParts>
    <vt:vector size="53" baseType="lpstr">
      <vt:lpstr>adobe-garamond-pro</vt:lpstr>
      <vt:lpstr>Arial</vt:lpstr>
      <vt:lpstr>Calibri</vt:lpstr>
      <vt:lpstr>CIDFont+F5</vt:lpstr>
      <vt:lpstr>Gill Sans MT</vt:lpstr>
      <vt:lpstr>Open Sans</vt:lpstr>
      <vt:lpstr>Roboto</vt:lpstr>
      <vt:lpstr>Source Sans Pro</vt:lpstr>
      <vt:lpstr>Tahoma</vt:lpstr>
      <vt:lpstr>Times New Roman</vt:lpstr>
      <vt:lpstr>Office Theme</vt:lpstr>
      <vt:lpstr>Working with People Who Experience Domestic Violence:  Trauma Informed Response</vt:lpstr>
      <vt:lpstr>PowerPoint Presentation</vt:lpstr>
      <vt:lpstr>What is Trauma?</vt:lpstr>
      <vt:lpstr>PowerPoint Presentation</vt:lpstr>
      <vt:lpstr>PowerPoint Presentation</vt:lpstr>
      <vt:lpstr>PowerPoint Presentation</vt:lpstr>
      <vt:lpstr>PowerPoint Presentation</vt:lpstr>
      <vt:lpstr>PowerPoint Presentation</vt:lpstr>
      <vt:lpstr>Examples of Traumatic Events</vt:lpstr>
      <vt:lpstr>There are three common “clusters” of the body and brain’s response to trauma:</vt:lpstr>
      <vt:lpstr>PowerPoint Presentation</vt:lpstr>
      <vt:lpstr>Amygdala</vt:lpstr>
      <vt:lpstr>PowerPoint Presentation</vt:lpstr>
      <vt:lpstr>Hipppocampus</vt:lpstr>
      <vt:lpstr>Thalamus</vt:lpstr>
      <vt:lpstr>Prefrontal Cortex</vt:lpstr>
      <vt:lpstr>Trauma and the Brain</vt:lpstr>
      <vt:lpstr>Traumatic reactions are NORMAL responses to ABNORMAL situations.</vt:lpstr>
      <vt:lpstr>The Three “E’s” of Trauma:</vt:lpstr>
      <vt:lpstr>Events</vt:lpstr>
      <vt:lpstr>Experience</vt:lpstr>
      <vt:lpstr>Effects</vt:lpstr>
      <vt:lpstr>Common Trauma Reactions</vt:lpstr>
      <vt:lpstr>PowerPoint Presentation</vt:lpstr>
      <vt:lpstr>Secondary Victimization:   The Criminal Justice Process</vt:lpstr>
      <vt:lpstr>PowerPoint Presentation</vt:lpstr>
      <vt:lpstr>PowerPoint Presentation</vt:lpstr>
      <vt:lpstr>Trauma Informed Response</vt:lpstr>
      <vt:lpstr>PowerPoint Presentation</vt:lpstr>
      <vt:lpstr>Trauma Informed Response</vt:lpstr>
      <vt:lpstr>PowerPoint Presentation</vt:lpstr>
      <vt:lpstr>PowerPoint Presentation</vt:lpstr>
      <vt:lpstr>Forensic Experiential Trauma Interview FETI</vt:lpstr>
      <vt:lpstr>PowerPoint Presentation</vt:lpstr>
      <vt:lpstr>PowerPoint Presentation</vt:lpstr>
      <vt:lpstr>“How can I create a situation in which the person experiencing harm feels safe, makes his or her own choices, and feels understood?”</vt:lpstr>
      <vt:lpstr>Building and Utilizing a Trauma-Informed Lens</vt:lpstr>
      <vt:lpstr>Building and Utilizing a Trauma-Informed Lens</vt:lpstr>
      <vt:lpstr>Building and Utilizing a Trauma-Informed Lens</vt:lpstr>
      <vt:lpstr>Action Plan</vt:lpstr>
      <vt:lpstr>Questions</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Ratliff, Mary</dc:creator>
  <cp:lastModifiedBy>Ratliff, Mary</cp:lastModifiedBy>
  <cp:revision>25</cp:revision>
  <dcterms:created xsi:type="dcterms:W3CDTF">2020-10-20T19:48:40Z</dcterms:created>
  <dcterms:modified xsi:type="dcterms:W3CDTF">2022-02-15T18:41:04Z</dcterms:modified>
</cp:coreProperties>
</file>