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2"/>
  </p:notesMasterIdLst>
  <p:handoutMasterIdLst>
    <p:handoutMasterId r:id="rId43"/>
  </p:handoutMasterIdLst>
  <p:sldIdLst>
    <p:sldId id="256" r:id="rId2"/>
    <p:sldId id="284" r:id="rId3"/>
    <p:sldId id="291" r:id="rId4"/>
    <p:sldId id="298" r:id="rId5"/>
    <p:sldId id="300" r:id="rId6"/>
    <p:sldId id="301" r:id="rId7"/>
    <p:sldId id="302" r:id="rId8"/>
    <p:sldId id="294" r:id="rId9"/>
    <p:sldId id="295" r:id="rId10"/>
    <p:sldId id="292" r:id="rId11"/>
    <p:sldId id="296" r:id="rId12"/>
    <p:sldId id="293" r:id="rId13"/>
    <p:sldId id="257" r:id="rId14"/>
    <p:sldId id="283" r:id="rId15"/>
    <p:sldId id="258" r:id="rId16"/>
    <p:sldId id="260" r:id="rId17"/>
    <p:sldId id="282" r:id="rId18"/>
    <p:sldId id="261" r:id="rId19"/>
    <p:sldId id="267" r:id="rId20"/>
    <p:sldId id="274" r:id="rId21"/>
    <p:sldId id="262" r:id="rId22"/>
    <p:sldId id="263" r:id="rId23"/>
    <p:sldId id="264" r:id="rId24"/>
    <p:sldId id="281" r:id="rId25"/>
    <p:sldId id="279" r:id="rId26"/>
    <p:sldId id="265" r:id="rId27"/>
    <p:sldId id="289" r:id="rId28"/>
    <p:sldId id="285" r:id="rId29"/>
    <p:sldId id="266" r:id="rId30"/>
    <p:sldId id="286" r:id="rId31"/>
    <p:sldId id="268" r:id="rId32"/>
    <p:sldId id="287" r:id="rId33"/>
    <p:sldId id="288" r:id="rId34"/>
    <p:sldId id="269" r:id="rId35"/>
    <p:sldId id="280" r:id="rId36"/>
    <p:sldId id="270" r:id="rId37"/>
    <p:sldId id="272" r:id="rId38"/>
    <p:sldId id="290" r:id="rId39"/>
    <p:sldId id="271" r:id="rId40"/>
    <p:sldId id="303"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6600"/>
    <a:srgbClr val="0C79A0"/>
    <a:srgbClr val="27397D"/>
    <a:srgbClr val="FFFF99"/>
    <a:srgbClr val="005800"/>
    <a:srgbClr val="D00054"/>
    <a:srgbClr val="0E8DBA"/>
    <a:srgbClr val="DBD600"/>
    <a:srgbClr val="71B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570" autoAdjust="0"/>
  </p:normalViewPr>
  <p:slideViewPr>
    <p:cSldViewPr snapToGrid="0">
      <p:cViewPr varScale="1">
        <p:scale>
          <a:sx n="71" d="100"/>
          <a:sy n="71" d="100"/>
        </p:scale>
        <p:origin x="96" y="234"/>
      </p:cViewPr>
      <p:guideLst/>
    </p:cSldViewPr>
  </p:slideViewPr>
  <p:notesTextViewPr>
    <p:cViewPr>
      <p:scale>
        <a:sx n="1" d="1"/>
        <a:sy n="1" d="1"/>
      </p:scale>
      <p:origin x="0" y="0"/>
    </p:cViewPr>
  </p:notesTextViewPr>
  <p:notesViewPr>
    <p:cSldViewPr snapToGrid="0">
      <p:cViewPr varScale="1">
        <p:scale>
          <a:sx n="55" d="100"/>
          <a:sy n="55" d="100"/>
        </p:scale>
        <p:origin x="195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C21BEF-F085-4AFA-BC7E-A9EB43955F67}" type="doc">
      <dgm:prSet loTypeId="urn:microsoft.com/office/officeart/2005/8/layout/default" loCatId="list" qsTypeId="urn:microsoft.com/office/officeart/2005/8/quickstyle/simple1" qsCatId="simple" csTypeId="urn:microsoft.com/office/officeart/2005/8/colors/accent0_3" csCatId="mainScheme"/>
      <dgm:spPr/>
      <dgm:t>
        <a:bodyPr/>
        <a:lstStyle/>
        <a:p>
          <a:endParaRPr lang="en-US"/>
        </a:p>
      </dgm:t>
    </dgm:pt>
    <dgm:pt modelId="{96141C79-407A-480E-B135-3219C5016286}">
      <dgm:prSet/>
      <dgm:spPr/>
      <dgm:t>
        <a:bodyPr/>
        <a:lstStyle/>
        <a:p>
          <a:r>
            <a:rPr lang="en-US"/>
            <a:t>Learn about each other</a:t>
          </a:r>
        </a:p>
      </dgm:t>
    </dgm:pt>
    <dgm:pt modelId="{58DFEBEF-B227-4E03-8C67-10EDA88F7BA1}" type="parTrans" cxnId="{1E935F57-D238-4009-BEC6-64B71560CA1D}">
      <dgm:prSet/>
      <dgm:spPr/>
      <dgm:t>
        <a:bodyPr/>
        <a:lstStyle/>
        <a:p>
          <a:endParaRPr lang="en-US"/>
        </a:p>
      </dgm:t>
    </dgm:pt>
    <dgm:pt modelId="{6904C2BA-0CAE-488C-BE6C-D4D8B9541C25}" type="sibTrans" cxnId="{1E935F57-D238-4009-BEC6-64B71560CA1D}">
      <dgm:prSet/>
      <dgm:spPr/>
      <dgm:t>
        <a:bodyPr/>
        <a:lstStyle/>
        <a:p>
          <a:endParaRPr lang="en-US"/>
        </a:p>
      </dgm:t>
    </dgm:pt>
    <dgm:pt modelId="{39765126-0E12-4596-A46F-6A65B39CB278}">
      <dgm:prSet/>
      <dgm:spPr/>
      <dgm:t>
        <a:bodyPr/>
        <a:lstStyle/>
        <a:p>
          <a:r>
            <a:rPr lang="en-US"/>
            <a:t>Protocols</a:t>
          </a:r>
        </a:p>
      </dgm:t>
    </dgm:pt>
    <dgm:pt modelId="{4C687B5E-8B4C-492D-9AF8-22BE6ADC9DEE}" type="parTrans" cxnId="{4CA0783E-63EC-45F9-A530-57E9902A1710}">
      <dgm:prSet/>
      <dgm:spPr/>
      <dgm:t>
        <a:bodyPr/>
        <a:lstStyle/>
        <a:p>
          <a:endParaRPr lang="en-US"/>
        </a:p>
      </dgm:t>
    </dgm:pt>
    <dgm:pt modelId="{C291A2D3-7B8F-4999-8612-B39D345C11E2}" type="sibTrans" cxnId="{4CA0783E-63EC-45F9-A530-57E9902A1710}">
      <dgm:prSet/>
      <dgm:spPr/>
      <dgm:t>
        <a:bodyPr/>
        <a:lstStyle/>
        <a:p>
          <a:endParaRPr lang="en-US"/>
        </a:p>
      </dgm:t>
    </dgm:pt>
    <dgm:pt modelId="{990B10E3-589E-4CAB-A6BE-F594E2F38F5E}">
      <dgm:prSet/>
      <dgm:spPr/>
      <dgm:t>
        <a:bodyPr/>
        <a:lstStyle/>
        <a:p>
          <a:r>
            <a:rPr lang="en-US"/>
            <a:t>Information Sharing</a:t>
          </a:r>
        </a:p>
      </dgm:t>
    </dgm:pt>
    <dgm:pt modelId="{2271D4F1-A8F8-4BEA-B863-6ED727BAADBD}" type="parTrans" cxnId="{E13F6E63-2677-4E77-B95A-35E948973DC4}">
      <dgm:prSet/>
      <dgm:spPr/>
      <dgm:t>
        <a:bodyPr/>
        <a:lstStyle/>
        <a:p>
          <a:endParaRPr lang="en-US"/>
        </a:p>
      </dgm:t>
    </dgm:pt>
    <dgm:pt modelId="{D4B37A12-AA91-4517-97F6-C88659A607E5}" type="sibTrans" cxnId="{E13F6E63-2677-4E77-B95A-35E948973DC4}">
      <dgm:prSet/>
      <dgm:spPr/>
      <dgm:t>
        <a:bodyPr/>
        <a:lstStyle/>
        <a:p>
          <a:endParaRPr lang="en-US"/>
        </a:p>
      </dgm:t>
    </dgm:pt>
    <dgm:pt modelId="{6145489C-183C-4C35-8D0F-7DD54748E802}">
      <dgm:prSet/>
      <dgm:spPr/>
      <dgm:t>
        <a:bodyPr/>
        <a:lstStyle/>
        <a:p>
          <a:r>
            <a:rPr lang="en-US"/>
            <a:t>Case consultation</a:t>
          </a:r>
        </a:p>
      </dgm:t>
    </dgm:pt>
    <dgm:pt modelId="{2D7F4026-7D3E-4F1E-BCED-285087737821}" type="parTrans" cxnId="{8B4A537E-6FA1-49E0-919F-79D39F53D541}">
      <dgm:prSet/>
      <dgm:spPr/>
      <dgm:t>
        <a:bodyPr/>
        <a:lstStyle/>
        <a:p>
          <a:endParaRPr lang="en-US"/>
        </a:p>
      </dgm:t>
    </dgm:pt>
    <dgm:pt modelId="{9AD575A7-D1B3-4CC0-92AD-D02FEE0185F3}" type="sibTrans" cxnId="{8B4A537E-6FA1-49E0-919F-79D39F53D541}">
      <dgm:prSet/>
      <dgm:spPr/>
      <dgm:t>
        <a:bodyPr/>
        <a:lstStyle/>
        <a:p>
          <a:endParaRPr lang="en-US"/>
        </a:p>
      </dgm:t>
    </dgm:pt>
    <dgm:pt modelId="{F449F88B-3643-4AA1-9F3C-71C17C4EBA0D}">
      <dgm:prSet/>
      <dgm:spPr/>
      <dgm:t>
        <a:bodyPr/>
        <a:lstStyle/>
        <a:p>
          <a:r>
            <a:rPr lang="en-US"/>
            <a:t>Agency Collaborations</a:t>
          </a:r>
        </a:p>
      </dgm:t>
    </dgm:pt>
    <dgm:pt modelId="{3F345147-3C7A-43B7-8701-D660388B962B}" type="parTrans" cxnId="{065EFCC0-7C13-4559-A5E5-10E9CCEF6991}">
      <dgm:prSet/>
      <dgm:spPr/>
      <dgm:t>
        <a:bodyPr/>
        <a:lstStyle/>
        <a:p>
          <a:endParaRPr lang="en-US"/>
        </a:p>
      </dgm:t>
    </dgm:pt>
    <dgm:pt modelId="{86CDEE10-CAEF-44CB-81C8-4730B91DB03D}" type="sibTrans" cxnId="{065EFCC0-7C13-4559-A5E5-10E9CCEF6991}">
      <dgm:prSet/>
      <dgm:spPr/>
      <dgm:t>
        <a:bodyPr/>
        <a:lstStyle/>
        <a:p>
          <a:endParaRPr lang="en-US"/>
        </a:p>
      </dgm:t>
    </dgm:pt>
    <dgm:pt modelId="{312C6230-1919-4E31-B4EF-CF3B4F5E1172}">
      <dgm:prSet/>
      <dgm:spPr/>
      <dgm:t>
        <a:bodyPr/>
        <a:lstStyle/>
        <a:p>
          <a:r>
            <a:rPr lang="en-US"/>
            <a:t>Outreach to other community partners</a:t>
          </a:r>
        </a:p>
      </dgm:t>
    </dgm:pt>
    <dgm:pt modelId="{2EC45213-771E-4501-BBD2-35E814BFDE06}" type="parTrans" cxnId="{8FC55094-5C72-4D98-A5FE-EBED83DA40BF}">
      <dgm:prSet/>
      <dgm:spPr/>
      <dgm:t>
        <a:bodyPr/>
        <a:lstStyle/>
        <a:p>
          <a:endParaRPr lang="en-US"/>
        </a:p>
      </dgm:t>
    </dgm:pt>
    <dgm:pt modelId="{31ACB375-A12E-4C98-A150-919304A888E1}" type="sibTrans" cxnId="{8FC55094-5C72-4D98-A5FE-EBED83DA40BF}">
      <dgm:prSet/>
      <dgm:spPr/>
      <dgm:t>
        <a:bodyPr/>
        <a:lstStyle/>
        <a:p>
          <a:endParaRPr lang="en-US"/>
        </a:p>
      </dgm:t>
    </dgm:pt>
    <dgm:pt modelId="{97CC840C-CFFC-499B-97BC-DCA09E005EB1}" type="pres">
      <dgm:prSet presAssocID="{C6C21BEF-F085-4AFA-BC7E-A9EB43955F67}" presName="diagram" presStyleCnt="0">
        <dgm:presLayoutVars>
          <dgm:dir/>
          <dgm:resizeHandles val="exact"/>
        </dgm:presLayoutVars>
      </dgm:prSet>
      <dgm:spPr/>
    </dgm:pt>
    <dgm:pt modelId="{7AC4B422-0336-4884-9E7C-1F2A95774BAA}" type="pres">
      <dgm:prSet presAssocID="{96141C79-407A-480E-B135-3219C5016286}" presName="node" presStyleLbl="node1" presStyleIdx="0" presStyleCnt="6">
        <dgm:presLayoutVars>
          <dgm:bulletEnabled val="1"/>
        </dgm:presLayoutVars>
      </dgm:prSet>
      <dgm:spPr/>
    </dgm:pt>
    <dgm:pt modelId="{6DCC81BB-64C3-4C6E-A094-04C91E0255B0}" type="pres">
      <dgm:prSet presAssocID="{6904C2BA-0CAE-488C-BE6C-D4D8B9541C25}" presName="sibTrans" presStyleCnt="0"/>
      <dgm:spPr/>
    </dgm:pt>
    <dgm:pt modelId="{25012CD5-15B1-42F7-8C13-ED901DCFFF70}" type="pres">
      <dgm:prSet presAssocID="{39765126-0E12-4596-A46F-6A65B39CB278}" presName="node" presStyleLbl="node1" presStyleIdx="1" presStyleCnt="6">
        <dgm:presLayoutVars>
          <dgm:bulletEnabled val="1"/>
        </dgm:presLayoutVars>
      </dgm:prSet>
      <dgm:spPr/>
    </dgm:pt>
    <dgm:pt modelId="{D9E216E4-F0DC-4EF1-A316-12E681C486A4}" type="pres">
      <dgm:prSet presAssocID="{C291A2D3-7B8F-4999-8612-B39D345C11E2}" presName="sibTrans" presStyleCnt="0"/>
      <dgm:spPr/>
    </dgm:pt>
    <dgm:pt modelId="{30341F9E-520C-4C7D-B851-164C32510D87}" type="pres">
      <dgm:prSet presAssocID="{990B10E3-589E-4CAB-A6BE-F594E2F38F5E}" presName="node" presStyleLbl="node1" presStyleIdx="2" presStyleCnt="6">
        <dgm:presLayoutVars>
          <dgm:bulletEnabled val="1"/>
        </dgm:presLayoutVars>
      </dgm:prSet>
      <dgm:spPr/>
    </dgm:pt>
    <dgm:pt modelId="{5EB06776-07CD-46F5-86D4-9F122186F2D5}" type="pres">
      <dgm:prSet presAssocID="{D4B37A12-AA91-4517-97F6-C88659A607E5}" presName="sibTrans" presStyleCnt="0"/>
      <dgm:spPr/>
    </dgm:pt>
    <dgm:pt modelId="{17771D4D-0851-4902-A66F-10BABBA5C3FF}" type="pres">
      <dgm:prSet presAssocID="{6145489C-183C-4C35-8D0F-7DD54748E802}" presName="node" presStyleLbl="node1" presStyleIdx="3" presStyleCnt="6">
        <dgm:presLayoutVars>
          <dgm:bulletEnabled val="1"/>
        </dgm:presLayoutVars>
      </dgm:prSet>
      <dgm:spPr/>
    </dgm:pt>
    <dgm:pt modelId="{E9F08076-DA94-49CC-A15A-EB4253B93EAD}" type="pres">
      <dgm:prSet presAssocID="{9AD575A7-D1B3-4CC0-92AD-D02FEE0185F3}" presName="sibTrans" presStyleCnt="0"/>
      <dgm:spPr/>
    </dgm:pt>
    <dgm:pt modelId="{6340292B-A981-4821-8888-84547B605BDC}" type="pres">
      <dgm:prSet presAssocID="{F449F88B-3643-4AA1-9F3C-71C17C4EBA0D}" presName="node" presStyleLbl="node1" presStyleIdx="4" presStyleCnt="6">
        <dgm:presLayoutVars>
          <dgm:bulletEnabled val="1"/>
        </dgm:presLayoutVars>
      </dgm:prSet>
      <dgm:spPr/>
    </dgm:pt>
    <dgm:pt modelId="{E4BE14C3-5497-4170-9520-B1C1C794DA33}" type="pres">
      <dgm:prSet presAssocID="{86CDEE10-CAEF-44CB-81C8-4730B91DB03D}" presName="sibTrans" presStyleCnt="0"/>
      <dgm:spPr/>
    </dgm:pt>
    <dgm:pt modelId="{6F4FCE7F-626D-4EAC-8877-5CDC08F8476D}" type="pres">
      <dgm:prSet presAssocID="{312C6230-1919-4E31-B4EF-CF3B4F5E1172}" presName="node" presStyleLbl="node1" presStyleIdx="5" presStyleCnt="6">
        <dgm:presLayoutVars>
          <dgm:bulletEnabled val="1"/>
        </dgm:presLayoutVars>
      </dgm:prSet>
      <dgm:spPr/>
    </dgm:pt>
  </dgm:ptLst>
  <dgm:cxnLst>
    <dgm:cxn modelId="{B65D5A12-ED26-40A6-B463-72DBDBB52BE2}" type="presOf" srcId="{39765126-0E12-4596-A46F-6A65B39CB278}" destId="{25012CD5-15B1-42F7-8C13-ED901DCFFF70}" srcOrd="0" destOrd="0" presId="urn:microsoft.com/office/officeart/2005/8/layout/default"/>
    <dgm:cxn modelId="{4CA0783E-63EC-45F9-A530-57E9902A1710}" srcId="{C6C21BEF-F085-4AFA-BC7E-A9EB43955F67}" destId="{39765126-0E12-4596-A46F-6A65B39CB278}" srcOrd="1" destOrd="0" parTransId="{4C687B5E-8B4C-492D-9AF8-22BE6ADC9DEE}" sibTransId="{C291A2D3-7B8F-4999-8612-B39D345C11E2}"/>
    <dgm:cxn modelId="{65A76B5C-1905-46AC-ADD9-499CAD2DBCC5}" type="presOf" srcId="{990B10E3-589E-4CAB-A6BE-F594E2F38F5E}" destId="{30341F9E-520C-4C7D-B851-164C32510D87}" srcOrd="0" destOrd="0" presId="urn:microsoft.com/office/officeart/2005/8/layout/default"/>
    <dgm:cxn modelId="{E13F6E63-2677-4E77-B95A-35E948973DC4}" srcId="{C6C21BEF-F085-4AFA-BC7E-A9EB43955F67}" destId="{990B10E3-589E-4CAB-A6BE-F594E2F38F5E}" srcOrd="2" destOrd="0" parTransId="{2271D4F1-A8F8-4BEA-B863-6ED727BAADBD}" sibTransId="{D4B37A12-AA91-4517-97F6-C88659A607E5}"/>
    <dgm:cxn modelId="{1E935F57-D238-4009-BEC6-64B71560CA1D}" srcId="{C6C21BEF-F085-4AFA-BC7E-A9EB43955F67}" destId="{96141C79-407A-480E-B135-3219C5016286}" srcOrd="0" destOrd="0" parTransId="{58DFEBEF-B227-4E03-8C67-10EDA88F7BA1}" sibTransId="{6904C2BA-0CAE-488C-BE6C-D4D8B9541C25}"/>
    <dgm:cxn modelId="{8B4A537E-6FA1-49E0-919F-79D39F53D541}" srcId="{C6C21BEF-F085-4AFA-BC7E-A9EB43955F67}" destId="{6145489C-183C-4C35-8D0F-7DD54748E802}" srcOrd="3" destOrd="0" parTransId="{2D7F4026-7D3E-4F1E-BCED-285087737821}" sibTransId="{9AD575A7-D1B3-4CC0-92AD-D02FEE0185F3}"/>
    <dgm:cxn modelId="{8640B893-C9DC-4279-881A-6660E93B70D1}" type="presOf" srcId="{96141C79-407A-480E-B135-3219C5016286}" destId="{7AC4B422-0336-4884-9E7C-1F2A95774BAA}" srcOrd="0" destOrd="0" presId="urn:microsoft.com/office/officeart/2005/8/layout/default"/>
    <dgm:cxn modelId="{8FC55094-5C72-4D98-A5FE-EBED83DA40BF}" srcId="{C6C21BEF-F085-4AFA-BC7E-A9EB43955F67}" destId="{312C6230-1919-4E31-B4EF-CF3B4F5E1172}" srcOrd="5" destOrd="0" parTransId="{2EC45213-771E-4501-BBD2-35E814BFDE06}" sibTransId="{31ACB375-A12E-4C98-A150-919304A888E1}"/>
    <dgm:cxn modelId="{AD17C9BA-074B-41A6-88FF-5CA3A2EB24DC}" type="presOf" srcId="{312C6230-1919-4E31-B4EF-CF3B4F5E1172}" destId="{6F4FCE7F-626D-4EAC-8877-5CDC08F8476D}" srcOrd="0" destOrd="0" presId="urn:microsoft.com/office/officeart/2005/8/layout/default"/>
    <dgm:cxn modelId="{065EFCC0-7C13-4559-A5E5-10E9CCEF6991}" srcId="{C6C21BEF-F085-4AFA-BC7E-A9EB43955F67}" destId="{F449F88B-3643-4AA1-9F3C-71C17C4EBA0D}" srcOrd="4" destOrd="0" parTransId="{3F345147-3C7A-43B7-8701-D660388B962B}" sibTransId="{86CDEE10-CAEF-44CB-81C8-4730B91DB03D}"/>
    <dgm:cxn modelId="{2F16A2C8-D1DC-4021-8464-EA029AE5EF69}" type="presOf" srcId="{C6C21BEF-F085-4AFA-BC7E-A9EB43955F67}" destId="{97CC840C-CFFC-499B-97BC-DCA09E005EB1}" srcOrd="0" destOrd="0" presId="urn:microsoft.com/office/officeart/2005/8/layout/default"/>
    <dgm:cxn modelId="{1B5E4CF4-8D30-49F7-B8A4-B95E98072B05}" type="presOf" srcId="{6145489C-183C-4C35-8D0F-7DD54748E802}" destId="{17771D4D-0851-4902-A66F-10BABBA5C3FF}" srcOrd="0" destOrd="0" presId="urn:microsoft.com/office/officeart/2005/8/layout/default"/>
    <dgm:cxn modelId="{EA46A6FD-B868-455C-8AA7-EDB465D213F8}" type="presOf" srcId="{F449F88B-3643-4AA1-9F3C-71C17C4EBA0D}" destId="{6340292B-A981-4821-8888-84547B605BDC}" srcOrd="0" destOrd="0" presId="urn:microsoft.com/office/officeart/2005/8/layout/default"/>
    <dgm:cxn modelId="{2D2BF5EE-9E46-41F9-8C87-35840402025C}" type="presParOf" srcId="{97CC840C-CFFC-499B-97BC-DCA09E005EB1}" destId="{7AC4B422-0336-4884-9E7C-1F2A95774BAA}" srcOrd="0" destOrd="0" presId="urn:microsoft.com/office/officeart/2005/8/layout/default"/>
    <dgm:cxn modelId="{E8262AFE-422E-49B1-8A28-8B8B7C5A7A7B}" type="presParOf" srcId="{97CC840C-CFFC-499B-97BC-DCA09E005EB1}" destId="{6DCC81BB-64C3-4C6E-A094-04C91E0255B0}" srcOrd="1" destOrd="0" presId="urn:microsoft.com/office/officeart/2005/8/layout/default"/>
    <dgm:cxn modelId="{E14CC3CB-EC02-4B6B-AA57-B7F918DAD31D}" type="presParOf" srcId="{97CC840C-CFFC-499B-97BC-DCA09E005EB1}" destId="{25012CD5-15B1-42F7-8C13-ED901DCFFF70}" srcOrd="2" destOrd="0" presId="urn:microsoft.com/office/officeart/2005/8/layout/default"/>
    <dgm:cxn modelId="{ABD719C3-54BF-474D-B744-3AF43EA2347F}" type="presParOf" srcId="{97CC840C-CFFC-499B-97BC-DCA09E005EB1}" destId="{D9E216E4-F0DC-4EF1-A316-12E681C486A4}" srcOrd="3" destOrd="0" presId="urn:microsoft.com/office/officeart/2005/8/layout/default"/>
    <dgm:cxn modelId="{BAD9B92A-62E7-4044-9CA0-F8EB47C7CC70}" type="presParOf" srcId="{97CC840C-CFFC-499B-97BC-DCA09E005EB1}" destId="{30341F9E-520C-4C7D-B851-164C32510D87}" srcOrd="4" destOrd="0" presId="urn:microsoft.com/office/officeart/2005/8/layout/default"/>
    <dgm:cxn modelId="{1ADA9B79-5821-4BCD-836B-7E53080C71A9}" type="presParOf" srcId="{97CC840C-CFFC-499B-97BC-DCA09E005EB1}" destId="{5EB06776-07CD-46F5-86D4-9F122186F2D5}" srcOrd="5" destOrd="0" presId="urn:microsoft.com/office/officeart/2005/8/layout/default"/>
    <dgm:cxn modelId="{044965C1-9BF9-43B9-B915-933E9A482A03}" type="presParOf" srcId="{97CC840C-CFFC-499B-97BC-DCA09E005EB1}" destId="{17771D4D-0851-4902-A66F-10BABBA5C3FF}" srcOrd="6" destOrd="0" presId="urn:microsoft.com/office/officeart/2005/8/layout/default"/>
    <dgm:cxn modelId="{938B9ED4-D0A2-4BB0-A0DC-9220856DED8C}" type="presParOf" srcId="{97CC840C-CFFC-499B-97BC-DCA09E005EB1}" destId="{E9F08076-DA94-49CC-A15A-EB4253B93EAD}" srcOrd="7" destOrd="0" presId="urn:microsoft.com/office/officeart/2005/8/layout/default"/>
    <dgm:cxn modelId="{2A8A930B-F0EC-4CAB-9D1B-4BC7B79524A5}" type="presParOf" srcId="{97CC840C-CFFC-499B-97BC-DCA09E005EB1}" destId="{6340292B-A981-4821-8888-84547B605BDC}" srcOrd="8" destOrd="0" presId="urn:microsoft.com/office/officeart/2005/8/layout/default"/>
    <dgm:cxn modelId="{0C63F1D2-EBC1-45CF-810A-1E9B1770F6C8}" type="presParOf" srcId="{97CC840C-CFFC-499B-97BC-DCA09E005EB1}" destId="{E4BE14C3-5497-4170-9520-B1C1C794DA33}" srcOrd="9" destOrd="0" presId="urn:microsoft.com/office/officeart/2005/8/layout/default"/>
    <dgm:cxn modelId="{17895F34-32FE-4EE3-8102-56DE28F4FA7F}" type="presParOf" srcId="{97CC840C-CFFC-499B-97BC-DCA09E005EB1}" destId="{6F4FCE7F-626D-4EAC-8877-5CDC08F8476D}"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B3AB3E-9A37-41D0-9239-024EA96FAC17}"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42F1884E-1FC9-4283-86BC-61BDCE0386F0}">
      <dgm:prSet phldrT="[Text]" custT="1"/>
      <dgm:spPr>
        <a:solidFill>
          <a:srgbClr val="7030A0"/>
        </a:solidFill>
      </dgm:spPr>
      <dgm:t>
        <a:bodyPr/>
        <a:lstStyle/>
        <a:p>
          <a:r>
            <a:rPr lang="en-US" sz="3200" b="1" dirty="0">
              <a:latin typeface="Arial" panose="020B0604020202020204" pitchFamily="34" charset="0"/>
              <a:cs typeface="Arial" panose="020B0604020202020204" pitchFamily="34" charset="0"/>
            </a:rPr>
            <a:t>Survivor</a:t>
          </a:r>
        </a:p>
        <a:p>
          <a:r>
            <a:rPr lang="en-US" sz="3200" b="1" dirty="0">
              <a:latin typeface="Arial" panose="020B0604020202020204" pitchFamily="34" charset="0"/>
              <a:cs typeface="Arial" panose="020B0604020202020204" pitchFamily="34" charset="0"/>
            </a:rPr>
            <a:t>Services</a:t>
          </a:r>
        </a:p>
      </dgm:t>
    </dgm:pt>
    <dgm:pt modelId="{F9319C5F-A51C-4D29-B367-7B2C609F5BD4}" type="parTrans" cxnId="{937A0AF1-F769-4EB7-81E5-8CCF4DB7967F}">
      <dgm:prSet/>
      <dgm:spPr/>
      <dgm:t>
        <a:bodyPr/>
        <a:lstStyle/>
        <a:p>
          <a:endParaRPr lang="en-US"/>
        </a:p>
      </dgm:t>
    </dgm:pt>
    <dgm:pt modelId="{52739909-EBDE-4662-8DA2-48BA541CA010}" type="sibTrans" cxnId="{937A0AF1-F769-4EB7-81E5-8CCF4DB7967F}">
      <dgm:prSet/>
      <dgm:spPr/>
      <dgm:t>
        <a:bodyPr/>
        <a:lstStyle/>
        <a:p>
          <a:endParaRPr lang="en-US"/>
        </a:p>
      </dgm:t>
    </dgm:pt>
    <dgm:pt modelId="{FF787D82-5407-4A57-A473-8613B497D9FD}">
      <dgm:prSet phldrT="[Text]" custT="1"/>
      <dgm:spPr>
        <a:solidFill>
          <a:srgbClr val="FF6600"/>
        </a:solidFill>
      </dgm:spPr>
      <dgm:t>
        <a:bodyPr/>
        <a:lstStyle/>
        <a:p>
          <a:r>
            <a:rPr lang="en-US" sz="2800" b="1" dirty="0">
              <a:latin typeface="Arial" panose="020B0604020202020204" pitchFamily="34" charset="0"/>
              <a:cs typeface="Arial" panose="020B0604020202020204" pitchFamily="34" charset="0"/>
            </a:rPr>
            <a:t>Cross System Dialogue</a:t>
          </a:r>
        </a:p>
      </dgm:t>
    </dgm:pt>
    <dgm:pt modelId="{8C59A5A0-335A-4510-A91C-A7636A859AF0}" type="parTrans" cxnId="{46B88CD1-8E19-42EB-999F-84BE1D4EE1B4}">
      <dgm:prSet/>
      <dgm:spPr/>
      <dgm:t>
        <a:bodyPr/>
        <a:lstStyle/>
        <a:p>
          <a:endParaRPr lang="en-US"/>
        </a:p>
      </dgm:t>
    </dgm:pt>
    <dgm:pt modelId="{A2049FD1-67A7-4299-A539-0947E8A735C1}" type="sibTrans" cxnId="{46B88CD1-8E19-42EB-999F-84BE1D4EE1B4}">
      <dgm:prSet/>
      <dgm:spPr/>
      <dgm:t>
        <a:bodyPr/>
        <a:lstStyle/>
        <a:p>
          <a:endParaRPr lang="en-US"/>
        </a:p>
      </dgm:t>
    </dgm:pt>
    <dgm:pt modelId="{0142962D-DF5F-4879-B2C7-6D927DDD808C}">
      <dgm:prSet phldrT="[Text]" custT="1"/>
      <dgm:spPr>
        <a:solidFill>
          <a:srgbClr val="0000FF"/>
        </a:solidFill>
      </dgm:spPr>
      <dgm:t>
        <a:bodyPr/>
        <a:lstStyle/>
        <a:p>
          <a:r>
            <a:rPr lang="en-US" sz="3200" b="1" dirty="0">
              <a:latin typeface="Arial" panose="020B0604020202020204" pitchFamily="34" charset="0"/>
              <a:cs typeface="Arial" panose="020B0604020202020204" pitchFamily="34" charset="0"/>
            </a:rPr>
            <a:t>Community</a:t>
          </a:r>
          <a:r>
            <a:rPr lang="en-US" sz="3200" b="1" dirty="0"/>
            <a:t> </a:t>
          </a:r>
          <a:r>
            <a:rPr lang="en-US" sz="3200" b="1" dirty="0">
              <a:latin typeface="Arial" panose="020B0604020202020204" pitchFamily="34" charset="0"/>
              <a:cs typeface="Arial" panose="020B0604020202020204" pitchFamily="34" charset="0"/>
            </a:rPr>
            <a:t>Engagement</a:t>
          </a:r>
        </a:p>
      </dgm:t>
    </dgm:pt>
    <dgm:pt modelId="{F6F4ECC9-143E-42DC-B5FE-7C86B0637135}" type="parTrans" cxnId="{DD975DC9-60C7-481E-939B-25FA351EB383}">
      <dgm:prSet/>
      <dgm:spPr/>
      <dgm:t>
        <a:bodyPr/>
        <a:lstStyle/>
        <a:p>
          <a:endParaRPr lang="en-US"/>
        </a:p>
      </dgm:t>
    </dgm:pt>
    <dgm:pt modelId="{247DE13F-E862-43C3-AAF2-EC5F064B13AD}" type="sibTrans" cxnId="{DD975DC9-60C7-481E-939B-25FA351EB383}">
      <dgm:prSet/>
      <dgm:spPr/>
      <dgm:t>
        <a:bodyPr/>
        <a:lstStyle/>
        <a:p>
          <a:endParaRPr lang="en-US"/>
        </a:p>
      </dgm:t>
    </dgm:pt>
    <dgm:pt modelId="{450ECA0F-19F9-4739-AC03-C897DB055D6F}">
      <dgm:prSet phldrT="[Text]"/>
      <dgm:spPr>
        <a:solidFill>
          <a:srgbClr val="C00000"/>
        </a:solidFill>
      </dgm:spPr>
      <dgm:t>
        <a:bodyPr/>
        <a:lstStyle/>
        <a:p>
          <a:r>
            <a:rPr lang="en-US" b="1" dirty="0">
              <a:latin typeface="Arial" panose="020B0604020202020204" pitchFamily="34" charset="0"/>
              <a:cs typeface="Arial" panose="020B0604020202020204" pitchFamily="34" charset="0"/>
            </a:rPr>
            <a:t>High Risk Interventions</a:t>
          </a:r>
        </a:p>
      </dgm:t>
    </dgm:pt>
    <dgm:pt modelId="{97CEEF32-6AAF-4A74-AD6A-87C3432F8E29}" type="parTrans" cxnId="{F79EEA4A-F9F0-4E47-BFB2-49E0BB01C5A8}">
      <dgm:prSet/>
      <dgm:spPr/>
      <dgm:t>
        <a:bodyPr/>
        <a:lstStyle/>
        <a:p>
          <a:endParaRPr lang="en-US"/>
        </a:p>
      </dgm:t>
    </dgm:pt>
    <dgm:pt modelId="{C9DA311B-205D-460A-864F-4E7A9EE6CF58}" type="sibTrans" cxnId="{F79EEA4A-F9F0-4E47-BFB2-49E0BB01C5A8}">
      <dgm:prSet/>
      <dgm:spPr/>
      <dgm:t>
        <a:bodyPr/>
        <a:lstStyle/>
        <a:p>
          <a:endParaRPr lang="en-US"/>
        </a:p>
      </dgm:t>
    </dgm:pt>
    <dgm:pt modelId="{79BABAAD-D102-4FDD-922B-D8D8DC7981D1}">
      <dgm:prSet phldrT="[Text]" custT="1"/>
      <dgm:spPr>
        <a:solidFill>
          <a:srgbClr val="00B050"/>
        </a:solidFill>
      </dgm:spPr>
      <dgm:t>
        <a:bodyPr/>
        <a:lstStyle/>
        <a:p>
          <a:r>
            <a:rPr lang="en-US" sz="3200" b="1" dirty="0">
              <a:latin typeface="Arial" panose="020B0604020202020204" pitchFamily="34" charset="0"/>
              <a:cs typeface="Arial" panose="020B0604020202020204" pitchFamily="34" charset="0"/>
            </a:rPr>
            <a:t>Offender Accountability</a:t>
          </a:r>
        </a:p>
      </dgm:t>
    </dgm:pt>
    <dgm:pt modelId="{009F5325-CE6B-447F-BBF7-3458B302B746}" type="parTrans" cxnId="{4511C217-4B2E-41CC-86ED-B3ACA9671342}">
      <dgm:prSet/>
      <dgm:spPr/>
      <dgm:t>
        <a:bodyPr/>
        <a:lstStyle/>
        <a:p>
          <a:endParaRPr lang="en-US"/>
        </a:p>
      </dgm:t>
    </dgm:pt>
    <dgm:pt modelId="{859C6977-7350-4E0D-BAD4-CE7C2F8A6751}" type="sibTrans" cxnId="{4511C217-4B2E-41CC-86ED-B3ACA9671342}">
      <dgm:prSet/>
      <dgm:spPr/>
      <dgm:t>
        <a:bodyPr/>
        <a:lstStyle/>
        <a:p>
          <a:endParaRPr lang="en-US"/>
        </a:p>
      </dgm:t>
    </dgm:pt>
    <dgm:pt modelId="{24D61733-7ED0-4C11-850D-B7AF3ADC3B0E}" type="pres">
      <dgm:prSet presAssocID="{3DB3AB3E-9A37-41D0-9239-024EA96FAC17}" presName="cycle" presStyleCnt="0">
        <dgm:presLayoutVars>
          <dgm:dir/>
          <dgm:resizeHandles val="exact"/>
        </dgm:presLayoutVars>
      </dgm:prSet>
      <dgm:spPr/>
    </dgm:pt>
    <dgm:pt modelId="{AF382D05-CA50-434E-AA93-3901A76CEDB2}" type="pres">
      <dgm:prSet presAssocID="{42F1884E-1FC9-4283-86BC-61BDCE0386F0}" presName="node" presStyleLbl="node1" presStyleIdx="0" presStyleCnt="5" custScaleX="166960" custScaleY="140466" custRadScaleRad="97314" custRadScaleInc="7197">
        <dgm:presLayoutVars>
          <dgm:bulletEnabled val="1"/>
        </dgm:presLayoutVars>
      </dgm:prSet>
      <dgm:spPr/>
    </dgm:pt>
    <dgm:pt modelId="{F67871B7-E491-48DD-85AF-377E26DD846A}" type="pres">
      <dgm:prSet presAssocID="{42F1884E-1FC9-4283-86BC-61BDCE0386F0}" presName="spNode" presStyleCnt="0"/>
      <dgm:spPr/>
    </dgm:pt>
    <dgm:pt modelId="{7A2750B9-E10A-478C-BF4D-A2245E9B2094}" type="pres">
      <dgm:prSet presAssocID="{52739909-EBDE-4662-8DA2-48BA541CA010}" presName="sibTrans" presStyleLbl="sibTrans1D1" presStyleIdx="0" presStyleCnt="5"/>
      <dgm:spPr/>
    </dgm:pt>
    <dgm:pt modelId="{D04F96DE-09F8-45B8-B053-8CAE9B549402}" type="pres">
      <dgm:prSet presAssocID="{FF787D82-5407-4A57-A473-8613B497D9FD}" presName="node" presStyleLbl="node1" presStyleIdx="1" presStyleCnt="5" custScaleX="204482" custScaleY="144209" custRadScaleRad="105397" custRadScaleInc="24799">
        <dgm:presLayoutVars>
          <dgm:bulletEnabled val="1"/>
        </dgm:presLayoutVars>
      </dgm:prSet>
      <dgm:spPr/>
    </dgm:pt>
    <dgm:pt modelId="{86E5905B-2220-4B3B-A862-9F27BC289ECA}" type="pres">
      <dgm:prSet presAssocID="{FF787D82-5407-4A57-A473-8613B497D9FD}" presName="spNode" presStyleCnt="0"/>
      <dgm:spPr/>
    </dgm:pt>
    <dgm:pt modelId="{29A81B2D-3556-4B8E-972A-E90CE9E8E7A9}" type="pres">
      <dgm:prSet presAssocID="{A2049FD1-67A7-4299-A539-0947E8A735C1}" presName="sibTrans" presStyleLbl="sibTrans1D1" presStyleIdx="1" presStyleCnt="5"/>
      <dgm:spPr/>
    </dgm:pt>
    <dgm:pt modelId="{159AB435-D6CF-45B4-9B21-3DBEB8CC9007}" type="pres">
      <dgm:prSet presAssocID="{0142962D-DF5F-4879-B2C7-6D927DDD808C}" presName="node" presStyleLbl="node1" presStyleIdx="2" presStyleCnt="5" custScaleX="172575" custScaleY="168388" custRadScaleRad="101453" custRadScaleInc="-66623">
        <dgm:presLayoutVars>
          <dgm:bulletEnabled val="1"/>
        </dgm:presLayoutVars>
      </dgm:prSet>
      <dgm:spPr/>
    </dgm:pt>
    <dgm:pt modelId="{F826B56A-4424-469D-8070-FFEE82505E0D}" type="pres">
      <dgm:prSet presAssocID="{0142962D-DF5F-4879-B2C7-6D927DDD808C}" presName="spNode" presStyleCnt="0"/>
      <dgm:spPr/>
    </dgm:pt>
    <dgm:pt modelId="{17756D4C-E7C4-407F-8ADC-32F0E5623085}" type="pres">
      <dgm:prSet presAssocID="{247DE13F-E862-43C3-AAF2-EC5F064B13AD}" presName="sibTrans" presStyleLbl="sibTrans1D1" presStyleIdx="2" presStyleCnt="5"/>
      <dgm:spPr/>
    </dgm:pt>
    <dgm:pt modelId="{2DD3A69E-1B06-4DBA-91CD-E748EBB3B895}" type="pres">
      <dgm:prSet presAssocID="{450ECA0F-19F9-4739-AC03-C897DB055D6F}" presName="node" presStyleLbl="node1" presStyleIdx="3" presStyleCnt="5" custScaleX="181947" custScaleY="163631" custRadScaleRad="96949" custRadScaleInc="48892">
        <dgm:presLayoutVars>
          <dgm:bulletEnabled val="1"/>
        </dgm:presLayoutVars>
      </dgm:prSet>
      <dgm:spPr/>
    </dgm:pt>
    <dgm:pt modelId="{975C3838-0F97-4CE0-824A-21BAE6337AB4}" type="pres">
      <dgm:prSet presAssocID="{450ECA0F-19F9-4739-AC03-C897DB055D6F}" presName="spNode" presStyleCnt="0"/>
      <dgm:spPr/>
    </dgm:pt>
    <dgm:pt modelId="{550F40A8-5E78-48E6-8BC8-47E97AD16B75}" type="pres">
      <dgm:prSet presAssocID="{C9DA311B-205D-460A-864F-4E7A9EE6CF58}" presName="sibTrans" presStyleLbl="sibTrans1D1" presStyleIdx="3" presStyleCnt="5"/>
      <dgm:spPr/>
    </dgm:pt>
    <dgm:pt modelId="{3F2724AF-458D-4652-BCC3-D03DCD74B205}" type="pres">
      <dgm:prSet presAssocID="{79BABAAD-D102-4FDD-922B-D8D8DC7981D1}" presName="node" presStyleLbl="node1" presStyleIdx="4" presStyleCnt="5" custScaleX="205031" custScaleY="144801" custRadScaleRad="97116" custRadScaleInc="-18647">
        <dgm:presLayoutVars>
          <dgm:bulletEnabled val="1"/>
        </dgm:presLayoutVars>
      </dgm:prSet>
      <dgm:spPr/>
    </dgm:pt>
    <dgm:pt modelId="{C0831D1B-D3BE-47B6-9AD4-BE6A73B78097}" type="pres">
      <dgm:prSet presAssocID="{79BABAAD-D102-4FDD-922B-D8D8DC7981D1}" presName="spNode" presStyleCnt="0"/>
      <dgm:spPr/>
    </dgm:pt>
    <dgm:pt modelId="{193D6592-73CA-49EA-8949-2E7A24830151}" type="pres">
      <dgm:prSet presAssocID="{859C6977-7350-4E0D-BAD4-CE7C2F8A6751}" presName="sibTrans" presStyleLbl="sibTrans1D1" presStyleIdx="4" presStyleCnt="5"/>
      <dgm:spPr/>
    </dgm:pt>
  </dgm:ptLst>
  <dgm:cxnLst>
    <dgm:cxn modelId="{4511C217-4B2E-41CC-86ED-B3ACA9671342}" srcId="{3DB3AB3E-9A37-41D0-9239-024EA96FAC17}" destId="{79BABAAD-D102-4FDD-922B-D8D8DC7981D1}" srcOrd="4" destOrd="0" parTransId="{009F5325-CE6B-447F-BBF7-3458B302B746}" sibTransId="{859C6977-7350-4E0D-BAD4-CE7C2F8A6751}"/>
    <dgm:cxn modelId="{E73C9523-91B9-4C04-BA0D-7B6BFB802CFF}" type="presOf" srcId="{C9DA311B-205D-460A-864F-4E7A9EE6CF58}" destId="{550F40A8-5E78-48E6-8BC8-47E97AD16B75}" srcOrd="0" destOrd="0" presId="urn:microsoft.com/office/officeart/2005/8/layout/cycle6"/>
    <dgm:cxn modelId="{F79EEA4A-F9F0-4E47-BFB2-49E0BB01C5A8}" srcId="{3DB3AB3E-9A37-41D0-9239-024EA96FAC17}" destId="{450ECA0F-19F9-4739-AC03-C897DB055D6F}" srcOrd="3" destOrd="0" parTransId="{97CEEF32-6AAF-4A74-AD6A-87C3432F8E29}" sibTransId="{C9DA311B-205D-460A-864F-4E7A9EE6CF58}"/>
    <dgm:cxn modelId="{0BA3F17B-121F-47E2-A463-B13A6D708410}" type="presOf" srcId="{42F1884E-1FC9-4283-86BC-61BDCE0386F0}" destId="{AF382D05-CA50-434E-AA93-3901A76CEDB2}" srcOrd="0" destOrd="0" presId="urn:microsoft.com/office/officeart/2005/8/layout/cycle6"/>
    <dgm:cxn modelId="{491D3E82-58D9-403B-AD38-015DC829C7A1}" type="presOf" srcId="{A2049FD1-67A7-4299-A539-0947E8A735C1}" destId="{29A81B2D-3556-4B8E-972A-E90CE9E8E7A9}" srcOrd="0" destOrd="0" presId="urn:microsoft.com/office/officeart/2005/8/layout/cycle6"/>
    <dgm:cxn modelId="{C7ACF3A7-A320-45DB-94AE-0CF307DED5C1}" type="presOf" srcId="{450ECA0F-19F9-4739-AC03-C897DB055D6F}" destId="{2DD3A69E-1B06-4DBA-91CD-E748EBB3B895}" srcOrd="0" destOrd="0" presId="urn:microsoft.com/office/officeart/2005/8/layout/cycle6"/>
    <dgm:cxn modelId="{36C76DAD-23C8-47B4-A5E9-7DE01FC34E6B}" type="presOf" srcId="{52739909-EBDE-4662-8DA2-48BA541CA010}" destId="{7A2750B9-E10A-478C-BF4D-A2245E9B2094}" srcOrd="0" destOrd="0" presId="urn:microsoft.com/office/officeart/2005/8/layout/cycle6"/>
    <dgm:cxn modelId="{765197B3-C128-44C8-A35B-982F972441FF}" type="presOf" srcId="{247DE13F-E862-43C3-AAF2-EC5F064B13AD}" destId="{17756D4C-E7C4-407F-8ADC-32F0E5623085}" srcOrd="0" destOrd="0" presId="urn:microsoft.com/office/officeart/2005/8/layout/cycle6"/>
    <dgm:cxn modelId="{53E346B9-0555-422E-A79A-AC2F054A4991}" type="presOf" srcId="{FF787D82-5407-4A57-A473-8613B497D9FD}" destId="{D04F96DE-09F8-45B8-B053-8CAE9B549402}" srcOrd="0" destOrd="0" presId="urn:microsoft.com/office/officeart/2005/8/layout/cycle6"/>
    <dgm:cxn modelId="{E9B8F7BC-DF74-4E37-B888-9C015983E9BD}" type="presOf" srcId="{859C6977-7350-4E0D-BAD4-CE7C2F8A6751}" destId="{193D6592-73CA-49EA-8949-2E7A24830151}" srcOrd="0" destOrd="0" presId="urn:microsoft.com/office/officeart/2005/8/layout/cycle6"/>
    <dgm:cxn modelId="{DD975DC9-60C7-481E-939B-25FA351EB383}" srcId="{3DB3AB3E-9A37-41D0-9239-024EA96FAC17}" destId="{0142962D-DF5F-4879-B2C7-6D927DDD808C}" srcOrd="2" destOrd="0" parTransId="{F6F4ECC9-143E-42DC-B5FE-7C86B0637135}" sibTransId="{247DE13F-E862-43C3-AAF2-EC5F064B13AD}"/>
    <dgm:cxn modelId="{46B88CD1-8E19-42EB-999F-84BE1D4EE1B4}" srcId="{3DB3AB3E-9A37-41D0-9239-024EA96FAC17}" destId="{FF787D82-5407-4A57-A473-8613B497D9FD}" srcOrd="1" destOrd="0" parTransId="{8C59A5A0-335A-4510-A91C-A7636A859AF0}" sibTransId="{A2049FD1-67A7-4299-A539-0947E8A735C1}"/>
    <dgm:cxn modelId="{77FBD0EE-1B83-4AF3-87BD-E6AB4298405C}" type="presOf" srcId="{3DB3AB3E-9A37-41D0-9239-024EA96FAC17}" destId="{24D61733-7ED0-4C11-850D-B7AF3ADC3B0E}" srcOrd="0" destOrd="0" presId="urn:microsoft.com/office/officeart/2005/8/layout/cycle6"/>
    <dgm:cxn modelId="{E2988CEF-E690-4E2F-B6C5-7B769972F498}" type="presOf" srcId="{79BABAAD-D102-4FDD-922B-D8D8DC7981D1}" destId="{3F2724AF-458D-4652-BCC3-D03DCD74B205}" srcOrd="0" destOrd="0" presId="urn:microsoft.com/office/officeart/2005/8/layout/cycle6"/>
    <dgm:cxn modelId="{937A0AF1-F769-4EB7-81E5-8CCF4DB7967F}" srcId="{3DB3AB3E-9A37-41D0-9239-024EA96FAC17}" destId="{42F1884E-1FC9-4283-86BC-61BDCE0386F0}" srcOrd="0" destOrd="0" parTransId="{F9319C5F-A51C-4D29-B367-7B2C609F5BD4}" sibTransId="{52739909-EBDE-4662-8DA2-48BA541CA010}"/>
    <dgm:cxn modelId="{9305F9FC-32C7-4397-B821-F5D95AFAAFDD}" type="presOf" srcId="{0142962D-DF5F-4879-B2C7-6D927DDD808C}" destId="{159AB435-D6CF-45B4-9B21-3DBEB8CC9007}" srcOrd="0" destOrd="0" presId="urn:microsoft.com/office/officeart/2005/8/layout/cycle6"/>
    <dgm:cxn modelId="{B18F1027-04C7-4D51-8C4F-536F1096922E}" type="presParOf" srcId="{24D61733-7ED0-4C11-850D-B7AF3ADC3B0E}" destId="{AF382D05-CA50-434E-AA93-3901A76CEDB2}" srcOrd="0" destOrd="0" presId="urn:microsoft.com/office/officeart/2005/8/layout/cycle6"/>
    <dgm:cxn modelId="{89A2D61F-5311-4E18-8846-8D5F1517B364}" type="presParOf" srcId="{24D61733-7ED0-4C11-850D-B7AF3ADC3B0E}" destId="{F67871B7-E491-48DD-85AF-377E26DD846A}" srcOrd="1" destOrd="0" presId="urn:microsoft.com/office/officeart/2005/8/layout/cycle6"/>
    <dgm:cxn modelId="{629AA5A0-351F-4DB8-AEAB-ED9F39443441}" type="presParOf" srcId="{24D61733-7ED0-4C11-850D-B7AF3ADC3B0E}" destId="{7A2750B9-E10A-478C-BF4D-A2245E9B2094}" srcOrd="2" destOrd="0" presId="urn:microsoft.com/office/officeart/2005/8/layout/cycle6"/>
    <dgm:cxn modelId="{EF182B99-1108-405C-9071-28AAF0C97505}" type="presParOf" srcId="{24D61733-7ED0-4C11-850D-B7AF3ADC3B0E}" destId="{D04F96DE-09F8-45B8-B053-8CAE9B549402}" srcOrd="3" destOrd="0" presId="urn:microsoft.com/office/officeart/2005/8/layout/cycle6"/>
    <dgm:cxn modelId="{7FE9787A-B4C9-4468-81D3-F77BC4AECB3D}" type="presParOf" srcId="{24D61733-7ED0-4C11-850D-B7AF3ADC3B0E}" destId="{86E5905B-2220-4B3B-A862-9F27BC289ECA}" srcOrd="4" destOrd="0" presId="urn:microsoft.com/office/officeart/2005/8/layout/cycle6"/>
    <dgm:cxn modelId="{7A9463E9-343B-4B3D-8682-683E92BBC693}" type="presParOf" srcId="{24D61733-7ED0-4C11-850D-B7AF3ADC3B0E}" destId="{29A81B2D-3556-4B8E-972A-E90CE9E8E7A9}" srcOrd="5" destOrd="0" presId="urn:microsoft.com/office/officeart/2005/8/layout/cycle6"/>
    <dgm:cxn modelId="{D882165B-AD1A-4D8D-9296-D40C0F1862AD}" type="presParOf" srcId="{24D61733-7ED0-4C11-850D-B7AF3ADC3B0E}" destId="{159AB435-D6CF-45B4-9B21-3DBEB8CC9007}" srcOrd="6" destOrd="0" presId="urn:microsoft.com/office/officeart/2005/8/layout/cycle6"/>
    <dgm:cxn modelId="{9979324D-C37F-4550-9B71-C3BA49D61562}" type="presParOf" srcId="{24D61733-7ED0-4C11-850D-B7AF3ADC3B0E}" destId="{F826B56A-4424-469D-8070-FFEE82505E0D}" srcOrd="7" destOrd="0" presId="urn:microsoft.com/office/officeart/2005/8/layout/cycle6"/>
    <dgm:cxn modelId="{3335FF5E-2595-4E63-925D-C0010F294652}" type="presParOf" srcId="{24D61733-7ED0-4C11-850D-B7AF3ADC3B0E}" destId="{17756D4C-E7C4-407F-8ADC-32F0E5623085}" srcOrd="8" destOrd="0" presId="urn:microsoft.com/office/officeart/2005/8/layout/cycle6"/>
    <dgm:cxn modelId="{2AC93F83-B7C3-4CF3-979F-75870C6C1F4F}" type="presParOf" srcId="{24D61733-7ED0-4C11-850D-B7AF3ADC3B0E}" destId="{2DD3A69E-1B06-4DBA-91CD-E748EBB3B895}" srcOrd="9" destOrd="0" presId="urn:microsoft.com/office/officeart/2005/8/layout/cycle6"/>
    <dgm:cxn modelId="{94BA8EDC-808E-4BA5-9C23-27DD3ECE3D3F}" type="presParOf" srcId="{24D61733-7ED0-4C11-850D-B7AF3ADC3B0E}" destId="{975C3838-0F97-4CE0-824A-21BAE6337AB4}" srcOrd="10" destOrd="0" presId="urn:microsoft.com/office/officeart/2005/8/layout/cycle6"/>
    <dgm:cxn modelId="{389D17BF-923B-4278-AE8E-AFA1DE63B521}" type="presParOf" srcId="{24D61733-7ED0-4C11-850D-B7AF3ADC3B0E}" destId="{550F40A8-5E78-48E6-8BC8-47E97AD16B75}" srcOrd="11" destOrd="0" presId="urn:microsoft.com/office/officeart/2005/8/layout/cycle6"/>
    <dgm:cxn modelId="{4BB821A6-D6E0-4BA9-A6DC-07B9A8D2AD4D}" type="presParOf" srcId="{24D61733-7ED0-4C11-850D-B7AF3ADC3B0E}" destId="{3F2724AF-458D-4652-BCC3-D03DCD74B205}" srcOrd="12" destOrd="0" presId="urn:microsoft.com/office/officeart/2005/8/layout/cycle6"/>
    <dgm:cxn modelId="{E06BD2A5-571F-4CBC-96A9-0691104FDC4F}" type="presParOf" srcId="{24D61733-7ED0-4C11-850D-B7AF3ADC3B0E}" destId="{C0831D1B-D3BE-47B6-9AD4-BE6A73B78097}" srcOrd="13" destOrd="0" presId="urn:microsoft.com/office/officeart/2005/8/layout/cycle6"/>
    <dgm:cxn modelId="{BC0E0606-41C4-4A24-87C4-158A5868BD45}" type="presParOf" srcId="{24D61733-7ED0-4C11-850D-B7AF3ADC3B0E}" destId="{193D6592-73CA-49EA-8949-2E7A24830151}"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983B26-C03B-4A33-92B0-476C7E1881C0}"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481B27B9-ABF1-4F75-8FA4-803A5FF9F9B8}">
      <dgm:prSet/>
      <dgm:spPr/>
      <dgm:t>
        <a:bodyPr/>
        <a:lstStyle/>
        <a:p>
          <a:r>
            <a:rPr lang="en-US" dirty="0">
              <a:latin typeface="Arial" panose="020B0604020202020204" pitchFamily="34" charset="0"/>
              <a:cs typeface="Arial" panose="020B0604020202020204" pitchFamily="34" charset="0"/>
            </a:rPr>
            <a:t>PWEH and their experience provide the framework for designing and advising the work of the CCR. </a:t>
          </a:r>
        </a:p>
      </dgm:t>
    </dgm:pt>
    <dgm:pt modelId="{38F247F6-94F3-4AF4-AAA5-0924CE53ECBF}" type="parTrans" cxnId="{8A2B29AE-8808-4340-B8F6-CE23EAAB8268}">
      <dgm:prSet/>
      <dgm:spPr/>
      <dgm:t>
        <a:bodyPr/>
        <a:lstStyle/>
        <a:p>
          <a:endParaRPr lang="en-US"/>
        </a:p>
      </dgm:t>
    </dgm:pt>
    <dgm:pt modelId="{8FE95E22-FA36-4EF0-9410-1C3DC425A89F}" type="sibTrans" cxnId="{8A2B29AE-8808-4340-B8F6-CE23EAAB8268}">
      <dgm:prSet/>
      <dgm:spPr/>
      <dgm:t>
        <a:bodyPr/>
        <a:lstStyle/>
        <a:p>
          <a:endParaRPr lang="en-US"/>
        </a:p>
      </dgm:t>
    </dgm:pt>
    <dgm:pt modelId="{090ACF90-3DE4-4FE3-B4B4-939F5CFBBFEC}">
      <dgm:prSet/>
      <dgm:spPr/>
      <dgm:t>
        <a:bodyPr/>
        <a:lstStyle/>
        <a:p>
          <a:r>
            <a:rPr lang="en-US">
              <a:latin typeface="Arial" panose="020B0604020202020204" pitchFamily="34" charset="0"/>
              <a:cs typeface="Arial" panose="020B0604020202020204" pitchFamily="34" charset="0"/>
            </a:rPr>
            <a:t>Interventions need to enhance and be linked to the work of the next agency processing the case. </a:t>
          </a:r>
        </a:p>
      </dgm:t>
    </dgm:pt>
    <dgm:pt modelId="{805AF1F5-80ED-465E-9FA1-105CE52C83F9}" type="parTrans" cxnId="{499CFC17-40C2-4D00-9472-27060F269C02}">
      <dgm:prSet/>
      <dgm:spPr/>
      <dgm:t>
        <a:bodyPr/>
        <a:lstStyle/>
        <a:p>
          <a:endParaRPr lang="en-US"/>
        </a:p>
      </dgm:t>
    </dgm:pt>
    <dgm:pt modelId="{ABC1396C-EF38-44F2-9E51-7F51513D5C26}" type="sibTrans" cxnId="{499CFC17-40C2-4D00-9472-27060F269C02}">
      <dgm:prSet/>
      <dgm:spPr/>
      <dgm:t>
        <a:bodyPr/>
        <a:lstStyle/>
        <a:p>
          <a:endParaRPr lang="en-US"/>
        </a:p>
      </dgm:t>
    </dgm:pt>
    <dgm:pt modelId="{CC58609F-120F-4A33-B01E-806F35A86639}">
      <dgm:prSet/>
      <dgm:spPr/>
      <dgm:t>
        <a:bodyPr/>
        <a:lstStyle/>
        <a:p>
          <a:r>
            <a:rPr lang="en-US" dirty="0">
              <a:latin typeface="Arial" panose="020B0604020202020204" pitchFamily="34" charset="0"/>
              <a:cs typeface="Arial" panose="020B0604020202020204" pitchFamily="34" charset="0"/>
            </a:rPr>
            <a:t>The focus is never on the individual worker. It’s on the policies, protocols and best practices that inform the workers actions</a:t>
          </a:r>
          <a:r>
            <a:rPr lang="en-US" dirty="0"/>
            <a:t>.</a:t>
          </a:r>
        </a:p>
      </dgm:t>
    </dgm:pt>
    <dgm:pt modelId="{921D7D80-29B9-4F8C-BBA2-585100EB88AC}" type="parTrans" cxnId="{703C1A13-4B6D-4CA7-B635-1800A2877B87}">
      <dgm:prSet/>
      <dgm:spPr/>
      <dgm:t>
        <a:bodyPr/>
        <a:lstStyle/>
        <a:p>
          <a:endParaRPr lang="en-US"/>
        </a:p>
      </dgm:t>
    </dgm:pt>
    <dgm:pt modelId="{7B00AAE9-3248-4BA7-9C84-23CCE344FEF6}" type="sibTrans" cxnId="{703C1A13-4B6D-4CA7-B635-1800A2877B87}">
      <dgm:prSet/>
      <dgm:spPr/>
      <dgm:t>
        <a:bodyPr/>
        <a:lstStyle/>
        <a:p>
          <a:endParaRPr lang="en-US"/>
        </a:p>
      </dgm:t>
    </dgm:pt>
    <dgm:pt modelId="{76DCF71C-C2FB-4548-9F80-E3F589D55071}" type="pres">
      <dgm:prSet presAssocID="{20983B26-C03B-4A33-92B0-476C7E1881C0}" presName="vert0" presStyleCnt="0">
        <dgm:presLayoutVars>
          <dgm:dir/>
          <dgm:animOne val="branch"/>
          <dgm:animLvl val="lvl"/>
        </dgm:presLayoutVars>
      </dgm:prSet>
      <dgm:spPr/>
    </dgm:pt>
    <dgm:pt modelId="{0C27D35D-2297-4A0C-9A86-5D71202D59D5}" type="pres">
      <dgm:prSet presAssocID="{481B27B9-ABF1-4F75-8FA4-803A5FF9F9B8}" presName="thickLine" presStyleLbl="alignNode1" presStyleIdx="0" presStyleCnt="3"/>
      <dgm:spPr/>
    </dgm:pt>
    <dgm:pt modelId="{952B6ACD-85A4-4E41-A353-EE685C465A40}" type="pres">
      <dgm:prSet presAssocID="{481B27B9-ABF1-4F75-8FA4-803A5FF9F9B8}" presName="horz1" presStyleCnt="0"/>
      <dgm:spPr/>
    </dgm:pt>
    <dgm:pt modelId="{F8B99C48-B4AF-432E-96B8-D94923AE5DE0}" type="pres">
      <dgm:prSet presAssocID="{481B27B9-ABF1-4F75-8FA4-803A5FF9F9B8}" presName="tx1" presStyleLbl="revTx" presStyleIdx="0" presStyleCnt="3"/>
      <dgm:spPr/>
    </dgm:pt>
    <dgm:pt modelId="{92349B90-1DD5-4A2A-94A8-F3A09FAF0A65}" type="pres">
      <dgm:prSet presAssocID="{481B27B9-ABF1-4F75-8FA4-803A5FF9F9B8}" presName="vert1" presStyleCnt="0"/>
      <dgm:spPr/>
    </dgm:pt>
    <dgm:pt modelId="{C4CD3EE5-1583-4ACA-8EFD-176253B80155}" type="pres">
      <dgm:prSet presAssocID="{090ACF90-3DE4-4FE3-B4B4-939F5CFBBFEC}" presName="thickLine" presStyleLbl="alignNode1" presStyleIdx="1" presStyleCnt="3"/>
      <dgm:spPr/>
    </dgm:pt>
    <dgm:pt modelId="{EC064030-224A-4865-BFD3-40C22EF07EA9}" type="pres">
      <dgm:prSet presAssocID="{090ACF90-3DE4-4FE3-B4B4-939F5CFBBFEC}" presName="horz1" presStyleCnt="0"/>
      <dgm:spPr/>
    </dgm:pt>
    <dgm:pt modelId="{1678AEDB-D14B-45AC-8A1B-39F933192EB0}" type="pres">
      <dgm:prSet presAssocID="{090ACF90-3DE4-4FE3-B4B4-939F5CFBBFEC}" presName="tx1" presStyleLbl="revTx" presStyleIdx="1" presStyleCnt="3"/>
      <dgm:spPr/>
    </dgm:pt>
    <dgm:pt modelId="{A57DA8B4-75F3-44D0-A14A-0D3BF41228D9}" type="pres">
      <dgm:prSet presAssocID="{090ACF90-3DE4-4FE3-B4B4-939F5CFBBFEC}" presName="vert1" presStyleCnt="0"/>
      <dgm:spPr/>
    </dgm:pt>
    <dgm:pt modelId="{7C6157ED-16CC-46F7-889C-BC48F6B8D3C5}" type="pres">
      <dgm:prSet presAssocID="{CC58609F-120F-4A33-B01E-806F35A86639}" presName="thickLine" presStyleLbl="alignNode1" presStyleIdx="2" presStyleCnt="3"/>
      <dgm:spPr/>
    </dgm:pt>
    <dgm:pt modelId="{0BBA7DE2-2105-44ED-9430-5DE8AAFFC35A}" type="pres">
      <dgm:prSet presAssocID="{CC58609F-120F-4A33-B01E-806F35A86639}" presName="horz1" presStyleCnt="0"/>
      <dgm:spPr/>
    </dgm:pt>
    <dgm:pt modelId="{929488F0-0279-463B-9F7D-35B0CD160F0C}" type="pres">
      <dgm:prSet presAssocID="{CC58609F-120F-4A33-B01E-806F35A86639}" presName="tx1" presStyleLbl="revTx" presStyleIdx="2" presStyleCnt="3"/>
      <dgm:spPr/>
    </dgm:pt>
    <dgm:pt modelId="{6E8522E4-2095-49D6-B021-4A304A9C6640}" type="pres">
      <dgm:prSet presAssocID="{CC58609F-120F-4A33-B01E-806F35A86639}" presName="vert1" presStyleCnt="0"/>
      <dgm:spPr/>
    </dgm:pt>
  </dgm:ptLst>
  <dgm:cxnLst>
    <dgm:cxn modelId="{703C1A13-4B6D-4CA7-B635-1800A2877B87}" srcId="{20983B26-C03B-4A33-92B0-476C7E1881C0}" destId="{CC58609F-120F-4A33-B01E-806F35A86639}" srcOrd="2" destOrd="0" parTransId="{921D7D80-29B9-4F8C-BBA2-585100EB88AC}" sibTransId="{7B00AAE9-3248-4BA7-9C84-23CCE344FEF6}"/>
    <dgm:cxn modelId="{F25F1016-D56C-4E34-9244-409DECB562AB}" type="presOf" srcId="{CC58609F-120F-4A33-B01E-806F35A86639}" destId="{929488F0-0279-463B-9F7D-35B0CD160F0C}" srcOrd="0" destOrd="0" presId="urn:microsoft.com/office/officeart/2008/layout/LinedList"/>
    <dgm:cxn modelId="{499CFC17-40C2-4D00-9472-27060F269C02}" srcId="{20983B26-C03B-4A33-92B0-476C7E1881C0}" destId="{090ACF90-3DE4-4FE3-B4B4-939F5CFBBFEC}" srcOrd="1" destOrd="0" parTransId="{805AF1F5-80ED-465E-9FA1-105CE52C83F9}" sibTransId="{ABC1396C-EF38-44F2-9E51-7F51513D5C26}"/>
    <dgm:cxn modelId="{B6F1CC8F-A7BE-435F-B23E-D1BD31F4752F}" type="presOf" srcId="{20983B26-C03B-4A33-92B0-476C7E1881C0}" destId="{76DCF71C-C2FB-4548-9F80-E3F589D55071}" srcOrd="0" destOrd="0" presId="urn:microsoft.com/office/officeart/2008/layout/LinedList"/>
    <dgm:cxn modelId="{8A2B29AE-8808-4340-B8F6-CE23EAAB8268}" srcId="{20983B26-C03B-4A33-92B0-476C7E1881C0}" destId="{481B27B9-ABF1-4F75-8FA4-803A5FF9F9B8}" srcOrd="0" destOrd="0" parTransId="{38F247F6-94F3-4AF4-AAA5-0924CE53ECBF}" sibTransId="{8FE95E22-FA36-4EF0-9410-1C3DC425A89F}"/>
    <dgm:cxn modelId="{701E54DB-9CB2-4122-B99E-BA09ED33DABF}" type="presOf" srcId="{481B27B9-ABF1-4F75-8FA4-803A5FF9F9B8}" destId="{F8B99C48-B4AF-432E-96B8-D94923AE5DE0}" srcOrd="0" destOrd="0" presId="urn:microsoft.com/office/officeart/2008/layout/LinedList"/>
    <dgm:cxn modelId="{2B89BEDF-790B-4530-999B-ACD5AC73837D}" type="presOf" srcId="{090ACF90-3DE4-4FE3-B4B4-939F5CFBBFEC}" destId="{1678AEDB-D14B-45AC-8A1B-39F933192EB0}" srcOrd="0" destOrd="0" presId="urn:microsoft.com/office/officeart/2008/layout/LinedList"/>
    <dgm:cxn modelId="{7D4EF9E8-3E61-47D8-8E2D-F12CED68B99C}" type="presParOf" srcId="{76DCF71C-C2FB-4548-9F80-E3F589D55071}" destId="{0C27D35D-2297-4A0C-9A86-5D71202D59D5}" srcOrd="0" destOrd="0" presId="urn:microsoft.com/office/officeart/2008/layout/LinedList"/>
    <dgm:cxn modelId="{AE42A0A9-C2E4-4399-8D10-18B16102E647}" type="presParOf" srcId="{76DCF71C-C2FB-4548-9F80-E3F589D55071}" destId="{952B6ACD-85A4-4E41-A353-EE685C465A40}" srcOrd="1" destOrd="0" presId="urn:microsoft.com/office/officeart/2008/layout/LinedList"/>
    <dgm:cxn modelId="{A8A4BDBC-1BAA-471B-A092-23898E05E40A}" type="presParOf" srcId="{952B6ACD-85A4-4E41-A353-EE685C465A40}" destId="{F8B99C48-B4AF-432E-96B8-D94923AE5DE0}" srcOrd="0" destOrd="0" presId="urn:microsoft.com/office/officeart/2008/layout/LinedList"/>
    <dgm:cxn modelId="{439DD855-F779-4B20-B394-24D0501C7261}" type="presParOf" srcId="{952B6ACD-85A4-4E41-A353-EE685C465A40}" destId="{92349B90-1DD5-4A2A-94A8-F3A09FAF0A65}" srcOrd="1" destOrd="0" presId="urn:microsoft.com/office/officeart/2008/layout/LinedList"/>
    <dgm:cxn modelId="{BC5B9AB3-7EDB-41D4-9547-AC3214C49626}" type="presParOf" srcId="{76DCF71C-C2FB-4548-9F80-E3F589D55071}" destId="{C4CD3EE5-1583-4ACA-8EFD-176253B80155}" srcOrd="2" destOrd="0" presId="urn:microsoft.com/office/officeart/2008/layout/LinedList"/>
    <dgm:cxn modelId="{CA69C271-F083-4C2C-B136-2D0E625E22C1}" type="presParOf" srcId="{76DCF71C-C2FB-4548-9F80-E3F589D55071}" destId="{EC064030-224A-4865-BFD3-40C22EF07EA9}" srcOrd="3" destOrd="0" presId="urn:microsoft.com/office/officeart/2008/layout/LinedList"/>
    <dgm:cxn modelId="{A95AFC96-F74B-48B9-8D45-F5DFB271495B}" type="presParOf" srcId="{EC064030-224A-4865-BFD3-40C22EF07EA9}" destId="{1678AEDB-D14B-45AC-8A1B-39F933192EB0}" srcOrd="0" destOrd="0" presId="urn:microsoft.com/office/officeart/2008/layout/LinedList"/>
    <dgm:cxn modelId="{0F80A7CA-ACFE-429B-B88E-8680FC58B09D}" type="presParOf" srcId="{EC064030-224A-4865-BFD3-40C22EF07EA9}" destId="{A57DA8B4-75F3-44D0-A14A-0D3BF41228D9}" srcOrd="1" destOrd="0" presId="urn:microsoft.com/office/officeart/2008/layout/LinedList"/>
    <dgm:cxn modelId="{D3615F7E-95FC-4755-95AA-3E578CDBB1BB}" type="presParOf" srcId="{76DCF71C-C2FB-4548-9F80-E3F589D55071}" destId="{7C6157ED-16CC-46F7-889C-BC48F6B8D3C5}" srcOrd="4" destOrd="0" presId="urn:microsoft.com/office/officeart/2008/layout/LinedList"/>
    <dgm:cxn modelId="{555B44E4-E2DE-498D-A473-12FA4C526A1D}" type="presParOf" srcId="{76DCF71C-C2FB-4548-9F80-E3F589D55071}" destId="{0BBA7DE2-2105-44ED-9430-5DE8AAFFC35A}" srcOrd="5" destOrd="0" presId="urn:microsoft.com/office/officeart/2008/layout/LinedList"/>
    <dgm:cxn modelId="{51DBD917-9167-4841-A2FC-143CC5791CF0}" type="presParOf" srcId="{0BBA7DE2-2105-44ED-9430-5DE8AAFFC35A}" destId="{929488F0-0279-463B-9F7D-35B0CD160F0C}" srcOrd="0" destOrd="0" presId="urn:microsoft.com/office/officeart/2008/layout/LinedList"/>
    <dgm:cxn modelId="{62B07ECD-FB5D-47D9-929C-9E1BAFCEFB9E}" type="presParOf" srcId="{0BBA7DE2-2105-44ED-9430-5DE8AAFFC35A}" destId="{6E8522E4-2095-49D6-B021-4A304A9C664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4B422-0336-4884-9E7C-1F2A95774BAA}">
      <dsp:nvSpPr>
        <dsp:cNvPr id="0" name=""/>
        <dsp:cNvSpPr/>
      </dsp:nvSpPr>
      <dsp:spPr>
        <a:xfrm>
          <a:off x="292996" y="2982"/>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Learn about each other</a:t>
          </a:r>
        </a:p>
      </dsp:txBody>
      <dsp:txXfrm>
        <a:off x="292996" y="2982"/>
        <a:ext cx="2703641" cy="1622184"/>
      </dsp:txXfrm>
    </dsp:sp>
    <dsp:sp modelId="{25012CD5-15B1-42F7-8C13-ED901DCFFF70}">
      <dsp:nvSpPr>
        <dsp:cNvPr id="0" name=""/>
        <dsp:cNvSpPr/>
      </dsp:nvSpPr>
      <dsp:spPr>
        <a:xfrm>
          <a:off x="3267002" y="2982"/>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Protocols</a:t>
          </a:r>
        </a:p>
      </dsp:txBody>
      <dsp:txXfrm>
        <a:off x="3267002" y="2982"/>
        <a:ext cx="2703641" cy="1622184"/>
      </dsp:txXfrm>
    </dsp:sp>
    <dsp:sp modelId="{30341F9E-520C-4C7D-B851-164C32510D87}">
      <dsp:nvSpPr>
        <dsp:cNvPr id="0" name=""/>
        <dsp:cNvSpPr/>
      </dsp:nvSpPr>
      <dsp:spPr>
        <a:xfrm>
          <a:off x="292996" y="1895531"/>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Information Sharing</a:t>
          </a:r>
        </a:p>
      </dsp:txBody>
      <dsp:txXfrm>
        <a:off x="292996" y="1895531"/>
        <a:ext cx="2703641" cy="1622184"/>
      </dsp:txXfrm>
    </dsp:sp>
    <dsp:sp modelId="{17771D4D-0851-4902-A66F-10BABBA5C3FF}">
      <dsp:nvSpPr>
        <dsp:cNvPr id="0" name=""/>
        <dsp:cNvSpPr/>
      </dsp:nvSpPr>
      <dsp:spPr>
        <a:xfrm>
          <a:off x="3267002" y="1895531"/>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Case consultation</a:t>
          </a:r>
        </a:p>
      </dsp:txBody>
      <dsp:txXfrm>
        <a:off x="3267002" y="1895531"/>
        <a:ext cx="2703641" cy="1622184"/>
      </dsp:txXfrm>
    </dsp:sp>
    <dsp:sp modelId="{6340292B-A981-4821-8888-84547B605BDC}">
      <dsp:nvSpPr>
        <dsp:cNvPr id="0" name=""/>
        <dsp:cNvSpPr/>
      </dsp:nvSpPr>
      <dsp:spPr>
        <a:xfrm>
          <a:off x="292996" y="3788080"/>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Agency Collaborations</a:t>
          </a:r>
        </a:p>
      </dsp:txBody>
      <dsp:txXfrm>
        <a:off x="292996" y="3788080"/>
        <a:ext cx="2703641" cy="1622184"/>
      </dsp:txXfrm>
    </dsp:sp>
    <dsp:sp modelId="{6F4FCE7F-626D-4EAC-8877-5CDC08F8476D}">
      <dsp:nvSpPr>
        <dsp:cNvPr id="0" name=""/>
        <dsp:cNvSpPr/>
      </dsp:nvSpPr>
      <dsp:spPr>
        <a:xfrm>
          <a:off x="3267002" y="3788080"/>
          <a:ext cx="2703641" cy="1622184"/>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Outreach to other community partners</a:t>
          </a:r>
        </a:p>
      </dsp:txBody>
      <dsp:txXfrm>
        <a:off x="3267002" y="3788080"/>
        <a:ext cx="2703641" cy="16221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82D05-CA50-434E-AA93-3901A76CEDB2}">
      <dsp:nvSpPr>
        <dsp:cNvPr id="0" name=""/>
        <dsp:cNvSpPr/>
      </dsp:nvSpPr>
      <dsp:spPr>
        <a:xfrm>
          <a:off x="2648273" y="-210476"/>
          <a:ext cx="2971861" cy="1625177"/>
        </a:xfrm>
        <a:prstGeom prst="round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Arial" panose="020B0604020202020204" pitchFamily="34" charset="0"/>
              <a:cs typeface="Arial" panose="020B0604020202020204" pitchFamily="34" charset="0"/>
            </a:rPr>
            <a:t>Survivor</a:t>
          </a:r>
        </a:p>
        <a:p>
          <a:pPr marL="0" lvl="0" indent="0" algn="ctr" defTabSz="1422400">
            <a:lnSpc>
              <a:spcPct val="90000"/>
            </a:lnSpc>
            <a:spcBef>
              <a:spcPct val="0"/>
            </a:spcBef>
            <a:spcAft>
              <a:spcPct val="35000"/>
            </a:spcAft>
            <a:buNone/>
          </a:pPr>
          <a:r>
            <a:rPr lang="en-US" sz="3200" b="1" kern="1200" dirty="0">
              <a:latin typeface="Arial" panose="020B0604020202020204" pitchFamily="34" charset="0"/>
              <a:cs typeface="Arial" panose="020B0604020202020204" pitchFamily="34" charset="0"/>
            </a:rPr>
            <a:t>Services</a:t>
          </a:r>
        </a:p>
      </dsp:txBody>
      <dsp:txXfrm>
        <a:off x="2727608" y="-131141"/>
        <a:ext cx="2813191" cy="1466507"/>
      </dsp:txXfrm>
    </dsp:sp>
    <dsp:sp modelId="{7A2750B9-E10A-478C-BF4D-A2245E9B2094}">
      <dsp:nvSpPr>
        <dsp:cNvPr id="0" name=""/>
        <dsp:cNvSpPr/>
      </dsp:nvSpPr>
      <dsp:spPr>
        <a:xfrm>
          <a:off x="1922858" y="761562"/>
          <a:ext cx="4620252" cy="4620252"/>
        </a:xfrm>
        <a:custGeom>
          <a:avLst/>
          <a:gdLst/>
          <a:ahLst/>
          <a:cxnLst/>
          <a:rect l="0" t="0" r="0" b="0"/>
          <a:pathLst>
            <a:path>
              <a:moveTo>
                <a:pt x="3700640" y="465362"/>
              </a:moveTo>
              <a:arcTo wR="2310126" hR="2310126" stAng="18420457" swAng="614603"/>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04F96DE-09F8-45B8-B053-8CAE9B549402}">
      <dsp:nvSpPr>
        <dsp:cNvPr id="0" name=""/>
        <dsp:cNvSpPr/>
      </dsp:nvSpPr>
      <dsp:spPr>
        <a:xfrm>
          <a:off x="4488252" y="1506696"/>
          <a:ext cx="3639747" cy="1668483"/>
        </a:xfrm>
        <a:prstGeom prst="roundRect">
          <a:avLst/>
        </a:prstGeom>
        <a:solidFill>
          <a:srgbClr val="FF66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Arial" panose="020B0604020202020204" pitchFamily="34" charset="0"/>
              <a:cs typeface="Arial" panose="020B0604020202020204" pitchFamily="34" charset="0"/>
            </a:rPr>
            <a:t>Cross System Dialogue</a:t>
          </a:r>
        </a:p>
      </dsp:txBody>
      <dsp:txXfrm>
        <a:off x="4569701" y="1588145"/>
        <a:ext cx="3476849" cy="1505585"/>
      </dsp:txXfrm>
    </dsp:sp>
    <dsp:sp modelId="{29A81B2D-3556-4B8E-972A-E90CE9E8E7A9}">
      <dsp:nvSpPr>
        <dsp:cNvPr id="0" name=""/>
        <dsp:cNvSpPr/>
      </dsp:nvSpPr>
      <dsp:spPr>
        <a:xfrm>
          <a:off x="1757397" y="1270570"/>
          <a:ext cx="4620252" cy="4620252"/>
        </a:xfrm>
        <a:custGeom>
          <a:avLst/>
          <a:gdLst/>
          <a:ahLst/>
          <a:cxnLst/>
          <a:rect l="0" t="0" r="0" b="0"/>
          <a:pathLst>
            <a:path>
              <a:moveTo>
                <a:pt x="4584635" y="1906033"/>
              </a:moveTo>
              <a:arcTo wR="2310126" hR="2310126" stAng="20995553" swAng="21098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59AB435-D6CF-45B4-9B21-3DBEB8CC9007}">
      <dsp:nvSpPr>
        <dsp:cNvPr id="0" name=""/>
        <dsp:cNvSpPr/>
      </dsp:nvSpPr>
      <dsp:spPr>
        <a:xfrm>
          <a:off x="4377129" y="3318309"/>
          <a:ext cx="3071808" cy="1948232"/>
        </a:xfrm>
        <a:prstGeom prst="roundRect">
          <a:avLst/>
        </a:prstGeom>
        <a:solidFill>
          <a:srgbClr val="0000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Arial" panose="020B0604020202020204" pitchFamily="34" charset="0"/>
              <a:cs typeface="Arial" panose="020B0604020202020204" pitchFamily="34" charset="0"/>
            </a:rPr>
            <a:t>Community</a:t>
          </a:r>
          <a:r>
            <a:rPr lang="en-US" sz="3200" b="1" kern="1200" dirty="0"/>
            <a:t> </a:t>
          </a:r>
          <a:r>
            <a:rPr lang="en-US" sz="3200" b="1" kern="1200" dirty="0">
              <a:latin typeface="Arial" panose="020B0604020202020204" pitchFamily="34" charset="0"/>
              <a:cs typeface="Arial" panose="020B0604020202020204" pitchFamily="34" charset="0"/>
            </a:rPr>
            <a:t>Engagement</a:t>
          </a:r>
        </a:p>
      </dsp:txBody>
      <dsp:txXfrm>
        <a:off x="4472234" y="3413414"/>
        <a:ext cx="2881598" cy="1758022"/>
      </dsp:txXfrm>
    </dsp:sp>
    <dsp:sp modelId="{17756D4C-E7C4-407F-8ADC-32F0E5623085}">
      <dsp:nvSpPr>
        <dsp:cNvPr id="0" name=""/>
        <dsp:cNvSpPr/>
      </dsp:nvSpPr>
      <dsp:spPr>
        <a:xfrm>
          <a:off x="2429992" y="580619"/>
          <a:ext cx="4620252" cy="4620252"/>
        </a:xfrm>
        <a:custGeom>
          <a:avLst/>
          <a:gdLst/>
          <a:ahLst/>
          <a:cxnLst/>
          <a:rect l="0" t="0" r="0" b="0"/>
          <a:pathLst>
            <a:path>
              <a:moveTo>
                <a:pt x="1943595" y="4590989"/>
              </a:moveTo>
              <a:arcTo wR="2310126" hR="2310126" stAng="5947757" swAng="52362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DD3A69E-1B06-4DBA-91CD-E748EBB3B895}">
      <dsp:nvSpPr>
        <dsp:cNvPr id="0" name=""/>
        <dsp:cNvSpPr/>
      </dsp:nvSpPr>
      <dsp:spPr>
        <a:xfrm>
          <a:off x="789722" y="3408893"/>
          <a:ext cx="3238628" cy="1893194"/>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b="1" kern="1200" dirty="0">
              <a:latin typeface="Arial" panose="020B0604020202020204" pitchFamily="34" charset="0"/>
              <a:cs typeface="Arial" panose="020B0604020202020204" pitchFamily="34" charset="0"/>
            </a:rPr>
            <a:t>High Risk Interventions</a:t>
          </a:r>
        </a:p>
      </dsp:txBody>
      <dsp:txXfrm>
        <a:off x="882140" y="3501311"/>
        <a:ext cx="3053792" cy="1708358"/>
      </dsp:txXfrm>
    </dsp:sp>
    <dsp:sp modelId="{550F40A8-5E78-48E6-8BC8-47E97AD16B75}">
      <dsp:nvSpPr>
        <dsp:cNvPr id="0" name=""/>
        <dsp:cNvSpPr/>
      </dsp:nvSpPr>
      <dsp:spPr>
        <a:xfrm>
          <a:off x="1816505" y="491066"/>
          <a:ext cx="4620252" cy="4620252"/>
        </a:xfrm>
        <a:custGeom>
          <a:avLst/>
          <a:gdLst/>
          <a:ahLst/>
          <a:cxnLst/>
          <a:rect l="0" t="0" r="0" b="0"/>
          <a:pathLst>
            <a:path>
              <a:moveTo>
                <a:pt x="80701" y="2915391"/>
              </a:moveTo>
              <a:arcTo wR="2310126" hR="2310126" stAng="9888655" swAng="36822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F2724AF-458D-4652-BCC3-D03DCD74B205}">
      <dsp:nvSpPr>
        <dsp:cNvPr id="0" name=""/>
        <dsp:cNvSpPr/>
      </dsp:nvSpPr>
      <dsp:spPr>
        <a:xfrm>
          <a:off x="60395" y="1486824"/>
          <a:ext cx="3649519" cy="1675332"/>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Arial" panose="020B0604020202020204" pitchFamily="34" charset="0"/>
              <a:cs typeface="Arial" panose="020B0604020202020204" pitchFamily="34" charset="0"/>
            </a:rPr>
            <a:t>Offender Accountability</a:t>
          </a:r>
        </a:p>
      </dsp:txBody>
      <dsp:txXfrm>
        <a:off x="142178" y="1568607"/>
        <a:ext cx="3485953" cy="1511766"/>
      </dsp:txXfrm>
    </dsp:sp>
    <dsp:sp modelId="{193D6592-73CA-49EA-8949-2E7A24830151}">
      <dsp:nvSpPr>
        <dsp:cNvPr id="0" name=""/>
        <dsp:cNvSpPr/>
      </dsp:nvSpPr>
      <dsp:spPr>
        <a:xfrm>
          <a:off x="1816680" y="569724"/>
          <a:ext cx="4620252" cy="4620252"/>
        </a:xfrm>
        <a:custGeom>
          <a:avLst/>
          <a:gdLst/>
          <a:ahLst/>
          <a:cxnLst/>
          <a:rect l="0" t="0" r="0" b="0"/>
          <a:pathLst>
            <a:path>
              <a:moveTo>
                <a:pt x="470446" y="912893"/>
              </a:moveTo>
              <a:arcTo wR="2310126" hR="2310126" stAng="13032995" swAng="77154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27D35D-2297-4A0C-9A86-5D71202D59D5}">
      <dsp:nvSpPr>
        <dsp:cNvPr id="0" name=""/>
        <dsp:cNvSpPr/>
      </dsp:nvSpPr>
      <dsp:spPr>
        <a:xfrm>
          <a:off x="0" y="2492"/>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B99C48-B4AF-432E-96B8-D94923AE5DE0}">
      <dsp:nvSpPr>
        <dsp:cNvPr id="0" name=""/>
        <dsp:cNvSpPr/>
      </dsp:nvSpPr>
      <dsp:spPr>
        <a:xfrm>
          <a:off x="0" y="2492"/>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latin typeface="Arial" panose="020B0604020202020204" pitchFamily="34" charset="0"/>
              <a:cs typeface="Arial" panose="020B0604020202020204" pitchFamily="34" charset="0"/>
            </a:rPr>
            <a:t>PWEH and their experience provide the framework for designing and advising the work of the CCR. </a:t>
          </a:r>
        </a:p>
      </dsp:txBody>
      <dsp:txXfrm>
        <a:off x="0" y="2492"/>
        <a:ext cx="6492875" cy="1700138"/>
      </dsp:txXfrm>
    </dsp:sp>
    <dsp:sp modelId="{C4CD3EE5-1583-4ACA-8EFD-176253B80155}">
      <dsp:nvSpPr>
        <dsp:cNvPr id="0" name=""/>
        <dsp:cNvSpPr/>
      </dsp:nvSpPr>
      <dsp:spPr>
        <a:xfrm>
          <a:off x="0" y="1702630"/>
          <a:ext cx="6492875" cy="0"/>
        </a:xfrm>
        <a:prstGeom prst="line">
          <a:avLst/>
        </a:prstGeom>
        <a:solidFill>
          <a:schemeClr val="accent2">
            <a:hueOff val="-3277702"/>
            <a:satOff val="-3888"/>
            <a:lumOff val="-2059"/>
            <a:alphaOff val="0"/>
          </a:schemeClr>
        </a:solidFill>
        <a:ln w="12700" cap="flat" cmpd="sng" algn="ctr">
          <a:solidFill>
            <a:schemeClr val="accent2">
              <a:hueOff val="-3277702"/>
              <a:satOff val="-3888"/>
              <a:lumOff val="-20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78AEDB-D14B-45AC-8A1B-39F933192EB0}">
      <dsp:nvSpPr>
        <dsp:cNvPr id="0" name=""/>
        <dsp:cNvSpPr/>
      </dsp:nvSpPr>
      <dsp:spPr>
        <a:xfrm>
          <a:off x="0" y="1702630"/>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latin typeface="Arial" panose="020B0604020202020204" pitchFamily="34" charset="0"/>
              <a:cs typeface="Arial" panose="020B0604020202020204" pitchFamily="34" charset="0"/>
            </a:rPr>
            <a:t>Interventions need to enhance and be linked to the work of the next agency processing the case. </a:t>
          </a:r>
        </a:p>
      </dsp:txBody>
      <dsp:txXfrm>
        <a:off x="0" y="1702630"/>
        <a:ext cx="6492875" cy="1700138"/>
      </dsp:txXfrm>
    </dsp:sp>
    <dsp:sp modelId="{7C6157ED-16CC-46F7-889C-BC48F6B8D3C5}">
      <dsp:nvSpPr>
        <dsp:cNvPr id="0" name=""/>
        <dsp:cNvSpPr/>
      </dsp:nvSpPr>
      <dsp:spPr>
        <a:xfrm>
          <a:off x="0" y="3402769"/>
          <a:ext cx="6492875" cy="0"/>
        </a:xfrm>
        <a:prstGeom prst="line">
          <a:avLst/>
        </a:prstGeom>
        <a:solidFill>
          <a:schemeClr val="accent2">
            <a:hueOff val="-6555403"/>
            <a:satOff val="-7776"/>
            <a:lumOff val="-4117"/>
            <a:alphaOff val="0"/>
          </a:schemeClr>
        </a:solidFill>
        <a:ln w="12700" cap="flat" cmpd="sng" algn="ctr">
          <a:solidFill>
            <a:schemeClr val="accent2">
              <a:hueOff val="-6555403"/>
              <a:satOff val="-7776"/>
              <a:lumOff val="-411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9488F0-0279-463B-9F7D-35B0CD160F0C}">
      <dsp:nvSpPr>
        <dsp:cNvPr id="0" name=""/>
        <dsp:cNvSpPr/>
      </dsp:nvSpPr>
      <dsp:spPr>
        <a:xfrm>
          <a:off x="0" y="3402769"/>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latin typeface="Arial" panose="020B0604020202020204" pitchFamily="34" charset="0"/>
              <a:cs typeface="Arial" panose="020B0604020202020204" pitchFamily="34" charset="0"/>
            </a:rPr>
            <a:t>The focus is never on the individual worker. It’s on the policies, protocols and best practices that inform the workers actions</a:t>
          </a:r>
          <a:r>
            <a:rPr lang="en-US" sz="2700" kern="1200" dirty="0"/>
            <a:t>.</a:t>
          </a:r>
        </a:p>
      </dsp:txBody>
      <dsp:txXfrm>
        <a:off x="0" y="3402769"/>
        <a:ext cx="6492875" cy="170013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BE7F20-5881-415C-9A35-22C3D045A8F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0B9B02-7107-40D6-B6D2-8663150D12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E61B41-DE52-492E-950A-C4B9E870E7F8}" type="datetimeFigureOut">
              <a:rPr lang="en-US" smtClean="0"/>
              <a:t>10/11/2022</a:t>
            </a:fld>
            <a:endParaRPr lang="en-US"/>
          </a:p>
        </p:txBody>
      </p:sp>
      <p:sp>
        <p:nvSpPr>
          <p:cNvPr id="4" name="Footer Placeholder 3">
            <a:extLst>
              <a:ext uri="{FF2B5EF4-FFF2-40B4-BE49-F238E27FC236}">
                <a16:creationId xmlns:a16="http://schemas.microsoft.com/office/drawing/2014/main" id="{ED59A848-0FA0-4B99-9968-84686235B0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88CBD-C341-4444-9C11-3D4487F2D6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8C92BC-E434-425B-8B51-74558CDB6FD1}" type="slidenum">
              <a:rPr lang="en-US" smtClean="0"/>
              <a:t>‹#›</a:t>
            </a:fld>
            <a:endParaRPr lang="en-US"/>
          </a:p>
        </p:txBody>
      </p:sp>
    </p:spTree>
    <p:extLst>
      <p:ext uri="{BB962C8B-B14F-4D97-AF65-F5344CB8AC3E}">
        <p14:creationId xmlns:p14="http://schemas.microsoft.com/office/powerpoint/2010/main" val="378733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AF2F22-3247-4900-8A31-D94A70F1268A}" type="datetimeFigureOut">
              <a:rPr lang="en-US" smtClean="0"/>
              <a:t>10/11/2022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187DB-4E9B-42A8-8A7A-C00A15F68996}" type="slidenum">
              <a:rPr lang="en-US" smtClean="0"/>
              <a:t>‹#›</a:t>
            </a:fld>
            <a:endParaRPr lang="en-US"/>
          </a:p>
        </p:txBody>
      </p:sp>
    </p:spTree>
    <p:extLst>
      <p:ext uri="{BB962C8B-B14F-4D97-AF65-F5344CB8AC3E}">
        <p14:creationId xmlns:p14="http://schemas.microsoft.com/office/powerpoint/2010/main" val="3283091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fsg.org/resource/water_of_systems_chang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a:t>
            </a:fld>
            <a:endParaRPr lang="en-US"/>
          </a:p>
        </p:txBody>
      </p:sp>
    </p:spTree>
    <p:extLst>
      <p:ext uri="{BB962C8B-B14F-4D97-AF65-F5344CB8AC3E}">
        <p14:creationId xmlns:p14="http://schemas.microsoft.com/office/powerpoint/2010/main" val="3456870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CCR team creates its own specific goals, but most CCRs develop goals around these four key areas</a:t>
            </a:r>
          </a:p>
        </p:txBody>
      </p:sp>
      <p:sp>
        <p:nvSpPr>
          <p:cNvPr id="4" name="Slide Number Placeholder 3"/>
          <p:cNvSpPr>
            <a:spLocks noGrp="1"/>
          </p:cNvSpPr>
          <p:nvPr>
            <p:ph type="sldNum" sz="quarter" idx="5"/>
          </p:nvPr>
        </p:nvSpPr>
        <p:spPr/>
        <p:txBody>
          <a:bodyPr/>
          <a:lstStyle/>
          <a:p>
            <a:fld id="{8BE187DB-4E9B-42A8-8A7A-C00A15F68996}" type="slidenum">
              <a:rPr lang="en-US" smtClean="0"/>
              <a:t>18</a:t>
            </a:fld>
            <a:endParaRPr lang="en-US"/>
          </a:p>
        </p:txBody>
      </p:sp>
    </p:spTree>
    <p:extLst>
      <p:ext uri="{BB962C8B-B14F-4D97-AF65-F5344CB8AC3E}">
        <p14:creationId xmlns:p14="http://schemas.microsoft.com/office/powerpoint/2010/main" val="3132153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CCR teams implement a variety of strategies to help survivors comprehensively</a:t>
            </a:r>
          </a:p>
        </p:txBody>
      </p:sp>
      <p:sp>
        <p:nvSpPr>
          <p:cNvPr id="4" name="Slide Number Placeholder 3"/>
          <p:cNvSpPr>
            <a:spLocks noGrp="1"/>
          </p:cNvSpPr>
          <p:nvPr>
            <p:ph type="sldNum" sz="quarter" idx="5"/>
          </p:nvPr>
        </p:nvSpPr>
        <p:spPr/>
        <p:txBody>
          <a:bodyPr/>
          <a:lstStyle/>
          <a:p>
            <a:fld id="{8BE187DB-4E9B-42A8-8A7A-C00A15F68996}" type="slidenum">
              <a:rPr lang="en-US" smtClean="0"/>
              <a:t>19</a:t>
            </a:fld>
            <a:endParaRPr lang="en-US"/>
          </a:p>
        </p:txBody>
      </p:sp>
    </p:spTree>
    <p:extLst>
      <p:ext uri="{BB962C8B-B14F-4D97-AF65-F5344CB8AC3E}">
        <p14:creationId xmlns:p14="http://schemas.microsoft.com/office/powerpoint/2010/main" val="3697128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Use the Coordinated Community Action Model handout to facilitate a discussion with participants.  </a:t>
            </a:r>
          </a:p>
          <a:p>
            <a:r>
              <a:rPr lang="en-US" dirty="0"/>
              <a:t>Distribute the blank form and ask participants to describe each discipline’s role.  </a:t>
            </a:r>
          </a:p>
        </p:txBody>
      </p:sp>
      <p:sp>
        <p:nvSpPr>
          <p:cNvPr id="4" name="Slide Number Placeholder 3"/>
          <p:cNvSpPr>
            <a:spLocks noGrp="1"/>
          </p:cNvSpPr>
          <p:nvPr>
            <p:ph type="sldNum" sz="quarter" idx="5"/>
          </p:nvPr>
        </p:nvSpPr>
        <p:spPr/>
        <p:txBody>
          <a:bodyPr/>
          <a:lstStyle/>
          <a:p>
            <a:fld id="{8BE187DB-4E9B-42A8-8A7A-C00A15F68996}" type="slidenum">
              <a:rPr lang="en-US" smtClean="0"/>
              <a:t>20</a:t>
            </a:fld>
            <a:endParaRPr lang="en-US"/>
          </a:p>
        </p:txBody>
      </p:sp>
    </p:spTree>
    <p:extLst>
      <p:ext uri="{BB962C8B-B14F-4D97-AF65-F5344CB8AC3E}">
        <p14:creationId xmlns:p14="http://schemas.microsoft.com/office/powerpoint/2010/main" val="1125166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Coordinated Community Action Model handout to facilitate a discussion with participants.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Wheel was developed by: Domestic Violence Institute of Michigan P.O. Box 130107, Ann Arbor, MI, 48113-0107, (313) 769.6334 Inspired and adapted from the “Power &amp; Control Wheel” developed by the Domestic Violence Intervention Project, 202 East Superior Street, Duluth, MN, 55802, (218) 722.4134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Produced and distributed by:  National Center on Domestic and Sexual Violence</a:t>
            </a:r>
          </a:p>
        </p:txBody>
      </p:sp>
      <p:sp>
        <p:nvSpPr>
          <p:cNvPr id="4" name="Slide Number Placeholder 3"/>
          <p:cNvSpPr>
            <a:spLocks noGrp="1"/>
          </p:cNvSpPr>
          <p:nvPr>
            <p:ph type="sldNum" sz="quarter" idx="5"/>
          </p:nvPr>
        </p:nvSpPr>
        <p:spPr/>
        <p:txBody>
          <a:bodyPr/>
          <a:lstStyle/>
          <a:p>
            <a:fld id="{8BE187DB-4E9B-42A8-8A7A-C00A15F68996}" type="slidenum">
              <a:rPr lang="en-US" smtClean="0"/>
              <a:t>21</a:t>
            </a:fld>
            <a:endParaRPr lang="en-US"/>
          </a:p>
        </p:txBody>
      </p:sp>
    </p:spTree>
    <p:extLst>
      <p:ext uri="{BB962C8B-B14F-4D97-AF65-F5344CB8AC3E}">
        <p14:creationId xmlns:p14="http://schemas.microsoft.com/office/powerpoint/2010/main" val="968330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early 1980s, Duluth—a small community in northern Minnesota—has been an innovator of ways to hold batterers accountable and keep victims safe. The “Duluth Model” is an ever-evolving way of thinking about how a community works together to end domestic violence.</a:t>
            </a:r>
          </a:p>
          <a:p>
            <a:endParaRPr lang="en-US" dirty="0"/>
          </a:p>
          <a:p>
            <a:r>
              <a:rPr lang="en-US" dirty="0"/>
              <a:t>A community using the Duluth Model approach:</a:t>
            </a:r>
          </a:p>
          <a:p>
            <a:endParaRPr lang="en-US" dirty="0"/>
          </a:p>
          <a:p>
            <a:r>
              <a:rPr lang="en-US" dirty="0"/>
              <a:t>Has taken the blame off the victim and placed the accountability for abuse on the offender.</a:t>
            </a:r>
          </a:p>
          <a:p>
            <a:r>
              <a:rPr lang="en-US" dirty="0"/>
              <a:t>Has shared policies and procedures for holding offenders accountable and keeping victims safe across all agencies in the criminal and civil justice systems from 911 to the courts.</a:t>
            </a:r>
          </a:p>
          <a:p>
            <a:r>
              <a:rPr lang="en-US" dirty="0"/>
              <a:t>Prioritizes the voices and experiences of women who experience battering in the creation of those policies and procedures.</a:t>
            </a:r>
          </a:p>
          <a:p>
            <a:r>
              <a:rPr lang="en-US" dirty="0"/>
              <a:t>Believes that battering is a pattern of actions used to intentionally control or dominate an intimate partner and actively works to change societal conditions that support men’s use of tactics of power and control over women.</a:t>
            </a:r>
          </a:p>
          <a:p>
            <a:r>
              <a:rPr lang="en-US" dirty="0"/>
              <a:t>Offers change opportunities for offenders through court-ordered educational groups for batterers.</a:t>
            </a:r>
          </a:p>
          <a:p>
            <a:r>
              <a:rPr lang="en-US" dirty="0"/>
              <a:t>Has ongoing discussions between criminal and civil justice agencies, community members and victims to close gaps and improve the community’s response to battering. </a:t>
            </a:r>
          </a:p>
          <a:p>
            <a:endParaRPr lang="en-US" dirty="0"/>
          </a:p>
          <a:p>
            <a:r>
              <a:rPr lang="en-US" dirty="0"/>
              <a:t>https://www.theduluthmodel.org/what-is-the-duluth-model/ </a:t>
            </a:r>
          </a:p>
        </p:txBody>
      </p:sp>
      <p:sp>
        <p:nvSpPr>
          <p:cNvPr id="4" name="Slide Number Placeholder 3"/>
          <p:cNvSpPr>
            <a:spLocks noGrp="1"/>
          </p:cNvSpPr>
          <p:nvPr>
            <p:ph type="sldNum" sz="quarter" idx="5"/>
          </p:nvPr>
        </p:nvSpPr>
        <p:spPr/>
        <p:txBody>
          <a:bodyPr/>
          <a:lstStyle/>
          <a:p>
            <a:fld id="{8BE187DB-4E9B-42A8-8A7A-C00A15F68996}" type="slidenum">
              <a:rPr lang="en-US" smtClean="0"/>
              <a:t>22</a:t>
            </a:fld>
            <a:endParaRPr lang="en-US"/>
          </a:p>
        </p:txBody>
      </p:sp>
    </p:spTree>
    <p:extLst>
      <p:ext uri="{BB962C8B-B14F-4D97-AF65-F5344CB8AC3E}">
        <p14:creationId xmlns:p14="http://schemas.microsoft.com/office/powerpoint/2010/main" val="4156219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Distribute Duluth Model handout</a:t>
            </a:r>
          </a:p>
        </p:txBody>
      </p:sp>
      <p:sp>
        <p:nvSpPr>
          <p:cNvPr id="4" name="Slide Number Placeholder 3"/>
          <p:cNvSpPr>
            <a:spLocks noGrp="1"/>
          </p:cNvSpPr>
          <p:nvPr>
            <p:ph type="sldNum" sz="quarter" idx="5"/>
          </p:nvPr>
        </p:nvSpPr>
        <p:spPr/>
        <p:txBody>
          <a:bodyPr/>
          <a:lstStyle/>
          <a:p>
            <a:fld id="{8BE187DB-4E9B-42A8-8A7A-C00A15F68996}" type="slidenum">
              <a:rPr lang="en-US" smtClean="0"/>
              <a:t>23</a:t>
            </a:fld>
            <a:endParaRPr lang="en-US"/>
          </a:p>
        </p:txBody>
      </p:sp>
    </p:spTree>
    <p:extLst>
      <p:ext uri="{BB962C8B-B14F-4D97-AF65-F5344CB8AC3E}">
        <p14:creationId xmlns:p14="http://schemas.microsoft.com/office/powerpoint/2010/main" val="2167254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666666"/>
                </a:solidFill>
                <a:effectLst/>
                <a:latin typeface="Open Sans" panose="020B0606030504020204" pitchFamily="34" charset="0"/>
              </a:rPr>
              <a:t>When agencies—from 911 to the courts—work together to create policies and procedures that interweave together, the whole system works in coordination to more effectively hold batterers accountable. Each agency has a part in identifying and rectifying gaps that hurt women. Each agency can do its job better. https://www.theduluthmodel.org/what-is-the-duluth-model/duluth-model-works/ </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24</a:t>
            </a:fld>
            <a:endParaRPr lang="en-US"/>
          </a:p>
        </p:txBody>
      </p:sp>
    </p:spTree>
    <p:extLst>
      <p:ext uri="{BB962C8B-B14F-4D97-AF65-F5344CB8AC3E}">
        <p14:creationId xmlns:p14="http://schemas.microsoft.com/office/powerpoint/2010/main" val="4275309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666666"/>
                </a:solidFill>
                <a:effectLst/>
                <a:latin typeface="Open Sans" panose="020B0606030504020204" pitchFamily="34" charset="0"/>
              </a:rPr>
              <a:t>Research has found that by applying all the components of the Duluth Model, 68% of offenders who move through Duluth’s criminal justice system and men’s nonviolence classes do not reappear in the system eight years out. Communities worldwide that have adopted components of the Duluth Model have also found significant reductions in re-offense rates. https://www.theduluthmodel.org/what-is-the-duluth-model/duluth-model-works/ </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26</a:t>
            </a:fld>
            <a:endParaRPr lang="en-US"/>
          </a:p>
        </p:txBody>
      </p:sp>
    </p:spTree>
    <p:extLst>
      <p:ext uri="{BB962C8B-B14F-4D97-AF65-F5344CB8AC3E}">
        <p14:creationId xmlns:p14="http://schemas.microsoft.com/office/powerpoint/2010/main" val="1037897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the audience the question:  </a:t>
            </a:r>
            <a:r>
              <a:rPr lang="en-US" sz="1200" dirty="0">
                <a:solidFill>
                  <a:schemeClr val="tx1"/>
                </a:solidFill>
                <a:latin typeface="Arial" panose="020B0604020202020204" pitchFamily="34" charset="0"/>
                <a:cs typeface="Arial" panose="020B0604020202020204" pitchFamily="34" charset="0"/>
              </a:rPr>
              <a:t>What are some things that make teams effective?</a:t>
            </a:r>
          </a:p>
          <a:p>
            <a:endParaRPr lang="en-US" dirty="0"/>
          </a:p>
          <a:p>
            <a:r>
              <a:rPr lang="en-US" dirty="0"/>
              <a:t>If virtual, ask them to put answers in the chat.  If in person, ask them to raise their hand.  It would be helpful to have another person available to write answers on a white board or flip chart.</a:t>
            </a:r>
          </a:p>
        </p:txBody>
      </p:sp>
      <p:sp>
        <p:nvSpPr>
          <p:cNvPr id="4" name="Slide Number Placeholder 3"/>
          <p:cNvSpPr>
            <a:spLocks noGrp="1"/>
          </p:cNvSpPr>
          <p:nvPr>
            <p:ph type="sldNum" sz="quarter" idx="5"/>
          </p:nvPr>
        </p:nvSpPr>
        <p:spPr/>
        <p:txBody>
          <a:bodyPr/>
          <a:lstStyle/>
          <a:p>
            <a:fld id="{8BE187DB-4E9B-42A8-8A7A-C00A15F68996}" type="slidenum">
              <a:rPr lang="en-US" smtClean="0"/>
              <a:t>27</a:t>
            </a:fld>
            <a:endParaRPr lang="en-US"/>
          </a:p>
        </p:txBody>
      </p:sp>
    </p:spTree>
    <p:extLst>
      <p:ext uri="{BB962C8B-B14F-4D97-AF65-F5344CB8AC3E}">
        <p14:creationId xmlns:p14="http://schemas.microsoft.com/office/powerpoint/2010/main" val="36404179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 – Goals bring the team together and give a common objective. When the team all buys into the goal, they are unified in purpose and it creates synergy.</a:t>
            </a:r>
          </a:p>
          <a:p>
            <a:endParaRPr lang="en-US" dirty="0"/>
          </a:p>
          <a:p>
            <a:r>
              <a:rPr lang="en-US" dirty="0"/>
              <a:t>R – Roles need to be clearly defined so that everyone knows what to do and what others are doing. Roles make sure that everyone on the team has the opportunity and obligation to contribute.</a:t>
            </a:r>
          </a:p>
          <a:p>
            <a:endParaRPr lang="en-US" dirty="0"/>
          </a:p>
          <a:p>
            <a:r>
              <a:rPr lang="en-US" dirty="0"/>
              <a:t>I – Interpersonal Relationships are the glue that create trust, collaboration and connection. Most of my work personally in regards to leadership and teamwork is in helping others develop better interpersonal relationships. Our ability to connect, interact, network, work with, persuade, listen to, engage, serve, pay attention to and get to know others comes into play in every area of our lives – especially in teams.  This can be done with ice breakers at meetings, social interactions, check-ins at meetings – professional and personal (personal is always optional).</a:t>
            </a:r>
          </a:p>
          <a:p>
            <a:endParaRPr lang="en-US" dirty="0"/>
          </a:p>
          <a:p>
            <a:r>
              <a:rPr lang="en-US" dirty="0"/>
              <a:t>P- stands for processes and procedures. These are the rules which govern behavior, expectations and absolutely the consequences when standards are not met. By explicitly stating this, every person knows where they stand and what is expected. It is easy to be fair and people know the boundaries.</a:t>
            </a:r>
          </a:p>
          <a:p>
            <a:endParaRPr lang="en-US" dirty="0"/>
          </a:p>
          <a:p>
            <a:r>
              <a:rPr lang="en-US" dirty="0"/>
              <a:t>https://tybennett.com/the-four-elements-of-an-effective-team/ </a:t>
            </a:r>
          </a:p>
        </p:txBody>
      </p:sp>
      <p:sp>
        <p:nvSpPr>
          <p:cNvPr id="4" name="Slide Number Placeholder 3"/>
          <p:cNvSpPr>
            <a:spLocks noGrp="1"/>
          </p:cNvSpPr>
          <p:nvPr>
            <p:ph type="sldNum" sz="quarter" idx="5"/>
          </p:nvPr>
        </p:nvSpPr>
        <p:spPr/>
        <p:txBody>
          <a:bodyPr/>
          <a:lstStyle/>
          <a:p>
            <a:fld id="{8BE187DB-4E9B-42A8-8A7A-C00A15F68996}" type="slidenum">
              <a:rPr lang="en-US" smtClean="0"/>
              <a:t>28</a:t>
            </a:fld>
            <a:endParaRPr lang="en-US"/>
          </a:p>
        </p:txBody>
      </p:sp>
    </p:spTree>
    <p:extLst>
      <p:ext uri="{BB962C8B-B14F-4D97-AF65-F5344CB8AC3E}">
        <p14:creationId xmlns:p14="http://schemas.microsoft.com/office/powerpoint/2010/main" val="623190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Play video by clicking the link on the slide.  After the video, ask audience what their reaction is… what are their thoughts?</a:t>
            </a:r>
          </a:p>
        </p:txBody>
      </p:sp>
      <p:sp>
        <p:nvSpPr>
          <p:cNvPr id="4" name="Slide Number Placeholder 3"/>
          <p:cNvSpPr>
            <a:spLocks noGrp="1"/>
          </p:cNvSpPr>
          <p:nvPr>
            <p:ph type="sldNum" sz="quarter" idx="5"/>
          </p:nvPr>
        </p:nvSpPr>
        <p:spPr/>
        <p:txBody>
          <a:bodyPr/>
          <a:lstStyle/>
          <a:p>
            <a:fld id="{8BE187DB-4E9B-42A8-8A7A-C00A15F68996}" type="slidenum">
              <a:rPr lang="en-US" smtClean="0"/>
              <a:t>3</a:t>
            </a:fld>
            <a:endParaRPr lang="en-US"/>
          </a:p>
        </p:txBody>
      </p:sp>
    </p:spTree>
    <p:extLst>
      <p:ext uri="{BB962C8B-B14F-4D97-AF65-F5344CB8AC3E}">
        <p14:creationId xmlns:p14="http://schemas.microsoft.com/office/powerpoint/2010/main" val="3105948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Collaboration generally does not happen unless it is made a priority. It can be a long process and may require a lot of work, but it is worth the effort given what victims/survivors, individual agencies, and the field as a whole have to gain from a more coordinated approach to domestic and sexual violence. Collaboration must be viewed as an ongoing process. Agencies and community needs constantly change. As a result, building collaboration has to be a dynamic, evolving process in order to keep partners engaged and to ensure community needs are being met. </a:t>
            </a:r>
          </a:p>
          <a:p>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29</a:t>
            </a:fld>
            <a:endParaRPr lang="en-US"/>
          </a:p>
        </p:txBody>
      </p:sp>
    </p:spTree>
    <p:extLst>
      <p:ext uri="{BB962C8B-B14F-4D97-AF65-F5344CB8AC3E}">
        <p14:creationId xmlns:p14="http://schemas.microsoft.com/office/powerpoint/2010/main" val="3850978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Schedule one-on-one meetings with partners when particular needs, questions, or problems come up, or just to check in with them.</a:t>
            </a:r>
          </a:p>
          <a:p>
            <a:endParaRPr lang="en-US" dirty="0"/>
          </a:p>
          <a:p>
            <a:r>
              <a:rPr lang="en-US" dirty="0"/>
              <a:t>Attend events held by partner agencies (or potential partner agencies). </a:t>
            </a:r>
          </a:p>
          <a:p>
            <a:endParaRPr lang="en-US" dirty="0"/>
          </a:p>
          <a:p>
            <a:r>
              <a:rPr lang="en-US" dirty="0"/>
              <a:t>Approach potential partners as experts, and position yourself as a learner. Find out how their expertise could shape your team-building process. </a:t>
            </a:r>
          </a:p>
          <a:p>
            <a:endParaRPr lang="en-US" dirty="0"/>
          </a:p>
          <a:p>
            <a:r>
              <a:rPr lang="en-US" dirty="0"/>
              <a:t>Do what you can to be a part of the solution to barriers and challenges expressed by your potential stakeholders/partners/team members in order to build trust. </a:t>
            </a:r>
          </a:p>
          <a:p>
            <a:endParaRPr lang="en-US" dirty="0"/>
          </a:p>
          <a:p>
            <a:r>
              <a:rPr lang="en-US" dirty="0"/>
              <a:t>Be honest about your role and any concerns or barriers you face, rather than always trying to say what you think your partners want to hear.</a:t>
            </a:r>
          </a:p>
        </p:txBody>
      </p:sp>
      <p:sp>
        <p:nvSpPr>
          <p:cNvPr id="4" name="Slide Number Placeholder 3"/>
          <p:cNvSpPr>
            <a:spLocks noGrp="1"/>
          </p:cNvSpPr>
          <p:nvPr>
            <p:ph type="sldNum" sz="quarter" idx="5"/>
          </p:nvPr>
        </p:nvSpPr>
        <p:spPr/>
        <p:txBody>
          <a:bodyPr/>
          <a:lstStyle/>
          <a:p>
            <a:fld id="{8BE187DB-4E9B-42A8-8A7A-C00A15F68996}" type="slidenum">
              <a:rPr lang="en-US" smtClean="0"/>
              <a:t>30</a:t>
            </a:fld>
            <a:endParaRPr lang="en-US"/>
          </a:p>
        </p:txBody>
      </p:sp>
    </p:spTree>
    <p:extLst>
      <p:ext uri="{BB962C8B-B14F-4D97-AF65-F5344CB8AC3E}">
        <p14:creationId xmlns:p14="http://schemas.microsoft.com/office/powerpoint/2010/main" val="27545971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Refrain from evaluating any ideas during the brainstorm. In order to maximize creative problem-solving, allow the team to brainstorm freely, and ideas can be evaluated later </a:t>
            </a:r>
          </a:p>
        </p:txBody>
      </p:sp>
      <p:sp>
        <p:nvSpPr>
          <p:cNvPr id="4" name="Slide Number Placeholder 3"/>
          <p:cNvSpPr>
            <a:spLocks noGrp="1"/>
          </p:cNvSpPr>
          <p:nvPr>
            <p:ph type="sldNum" sz="quarter" idx="5"/>
          </p:nvPr>
        </p:nvSpPr>
        <p:spPr/>
        <p:txBody>
          <a:bodyPr/>
          <a:lstStyle/>
          <a:p>
            <a:fld id="{8BE187DB-4E9B-42A8-8A7A-C00A15F68996}" type="slidenum">
              <a:rPr lang="en-US" smtClean="0"/>
              <a:t>32</a:t>
            </a:fld>
            <a:endParaRPr lang="en-US"/>
          </a:p>
        </p:txBody>
      </p:sp>
    </p:spTree>
    <p:extLst>
      <p:ext uri="{BB962C8B-B14F-4D97-AF65-F5344CB8AC3E}">
        <p14:creationId xmlns:p14="http://schemas.microsoft.com/office/powerpoint/2010/main" val="1425424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facilitator should not speak more than the other team members in the room.</a:t>
            </a:r>
          </a:p>
          <a:p>
            <a:endParaRPr lang="en-US" dirty="0"/>
          </a:p>
          <a:p>
            <a:r>
              <a:rPr lang="en-US" dirty="0"/>
              <a:t>Encourage thoughtful discussion and wait for a minute after asking a question to allow team members to think about their response.</a:t>
            </a:r>
          </a:p>
          <a:p>
            <a:endParaRPr lang="en-US" dirty="0"/>
          </a:p>
          <a:p>
            <a:r>
              <a:rPr lang="en-US" dirty="0"/>
              <a:t>If there is conflict or emotion in the room, it is often more helpful to acknowledge it and respond directly, rather than trying to pretend that it is not there.</a:t>
            </a:r>
          </a:p>
          <a:p>
            <a:r>
              <a:rPr lang="en-US" dirty="0"/>
              <a:t>Sometimes that may mean a frank, open discussion about underlying issues. If that is the case, ensure that the conversation is working toward positive solutions, rather than attacking and blaming. At other times, responding appropriately to conflict and/or emotion may mean taking a break, temporarily changing the subject, or even ending a meeting early in order to give everyone a chance to calm down and think more about the issue. Whatever the appropriate response in the moment, make sure to directly acknowledge the conflict and/or emotion, validate any feelings that team members may have, and clearly communicate an</a:t>
            </a:r>
          </a:p>
          <a:p>
            <a:r>
              <a:rPr lang="en-US" dirty="0"/>
              <a:t>intention to work through the issue (whether in that moment or at a later time).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linkClick r:id="rId3"/>
              </a:rPr>
              <a:t>https://nccadv.org/images/pdfs/2020/CCR-SART_Toolkit.pdf</a:t>
            </a:r>
            <a:r>
              <a:rPr lang="en-US" sz="1200" dirty="0"/>
              <a:t>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33</a:t>
            </a:fld>
            <a:endParaRPr lang="en-US"/>
          </a:p>
        </p:txBody>
      </p:sp>
    </p:spTree>
    <p:extLst>
      <p:ext uri="{BB962C8B-B14F-4D97-AF65-F5344CB8AC3E}">
        <p14:creationId xmlns:p14="http://schemas.microsoft.com/office/powerpoint/2010/main" val="1756586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34</a:t>
            </a:fld>
            <a:endParaRPr lang="en-US"/>
          </a:p>
        </p:txBody>
      </p:sp>
    </p:spTree>
    <p:extLst>
      <p:ext uri="{BB962C8B-B14F-4D97-AF65-F5344CB8AC3E}">
        <p14:creationId xmlns:p14="http://schemas.microsoft.com/office/powerpoint/2010/main" val="1115284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Monitor progress toward your goals and effectiveness of protocols the team has established. </a:t>
            </a:r>
          </a:p>
          <a:p>
            <a:endParaRPr lang="en-US" dirty="0"/>
          </a:p>
          <a:p>
            <a:r>
              <a:rPr lang="en-US" dirty="0"/>
              <a:t>Periodically review progress to assess work completed, assess new challenges, and revise accordingly.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36</a:t>
            </a:fld>
            <a:endParaRPr lang="en-US"/>
          </a:p>
        </p:txBody>
      </p:sp>
    </p:spTree>
    <p:extLst>
      <p:ext uri="{BB962C8B-B14F-4D97-AF65-F5344CB8AC3E}">
        <p14:creationId xmlns:p14="http://schemas.microsoft.com/office/powerpoint/2010/main" val="3414635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Activity Packet:  Coordinated Community Response Training Next Steps – see Facilitator’s Guide and Activity Packet for instructions.</a:t>
            </a:r>
          </a:p>
        </p:txBody>
      </p:sp>
      <p:sp>
        <p:nvSpPr>
          <p:cNvPr id="4" name="Slide Number Placeholder 3"/>
          <p:cNvSpPr>
            <a:spLocks noGrp="1"/>
          </p:cNvSpPr>
          <p:nvPr>
            <p:ph type="sldNum" sz="quarter" idx="5"/>
          </p:nvPr>
        </p:nvSpPr>
        <p:spPr/>
        <p:txBody>
          <a:bodyPr/>
          <a:lstStyle/>
          <a:p>
            <a:fld id="{8BE187DB-4E9B-42A8-8A7A-C00A15F68996}" type="slidenum">
              <a:rPr lang="en-US" smtClean="0"/>
              <a:t>38</a:t>
            </a:fld>
            <a:endParaRPr lang="en-US"/>
          </a:p>
        </p:txBody>
      </p:sp>
    </p:spTree>
    <p:extLst>
      <p:ext uri="{BB962C8B-B14F-4D97-AF65-F5344CB8AC3E}">
        <p14:creationId xmlns:p14="http://schemas.microsoft.com/office/powerpoint/2010/main" val="207754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5</a:t>
            </a:fld>
            <a:endParaRPr lang="en-US"/>
          </a:p>
        </p:txBody>
      </p:sp>
    </p:spTree>
    <p:extLst>
      <p:ext uri="{BB962C8B-B14F-4D97-AF65-F5344CB8AC3E}">
        <p14:creationId xmlns:p14="http://schemas.microsoft.com/office/powerpoint/2010/main" val="486100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8</a:t>
            </a:fld>
            <a:endParaRPr lang="en-US"/>
          </a:p>
        </p:txBody>
      </p:sp>
    </p:spTree>
    <p:extLst>
      <p:ext uri="{BB962C8B-B14F-4D97-AF65-F5344CB8AC3E}">
        <p14:creationId xmlns:p14="http://schemas.microsoft.com/office/powerpoint/2010/main" val="2619301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8A8A8A"/>
                </a:solidFill>
                <a:effectLst/>
                <a:latin typeface="Raleway" pitchFamily="2" charset="0"/>
              </a:rPr>
              <a:t>From Kania, John, et al. "</a:t>
            </a:r>
            <a:r>
              <a:rPr lang="en-US" b="0" i="0" u="sng" dirty="0">
                <a:solidFill>
                  <a:srgbClr val="0D6EFD"/>
                </a:solidFill>
                <a:effectLst/>
                <a:latin typeface="Raleway" pitchFamily="2" charset="0"/>
                <a:hlinkClick r:id="rId3"/>
              </a:rPr>
              <a:t>The Water of Systems Change</a:t>
            </a:r>
            <a:r>
              <a:rPr lang="en-US" b="0" i="0" dirty="0">
                <a:solidFill>
                  <a:srgbClr val="8A8A8A"/>
                </a:solidFill>
                <a:effectLst/>
                <a:latin typeface="Raleway" pitchFamily="2" charset="0"/>
              </a:rPr>
              <a:t>." FSG, June 2018</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10</a:t>
            </a:fld>
            <a:endParaRPr lang="en-US"/>
          </a:p>
        </p:txBody>
      </p:sp>
    </p:spTree>
    <p:extLst>
      <p:ext uri="{BB962C8B-B14F-4D97-AF65-F5344CB8AC3E}">
        <p14:creationId xmlns:p14="http://schemas.microsoft.com/office/powerpoint/2010/main" val="327462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emphasis here on collaboration, relationships.  Looking at the system in a spirit of natural curiosity or appreciative inquiry.  Not attack or blame.  Each system has strengths and weaknesses.  The end goal (victim’s experience) is the mutual driving factor.</a:t>
            </a:r>
          </a:p>
        </p:txBody>
      </p:sp>
      <p:sp>
        <p:nvSpPr>
          <p:cNvPr id="4" name="Slide Number Placeholder 3"/>
          <p:cNvSpPr>
            <a:spLocks noGrp="1"/>
          </p:cNvSpPr>
          <p:nvPr>
            <p:ph type="sldNum" sz="quarter" idx="5"/>
          </p:nvPr>
        </p:nvSpPr>
        <p:spPr/>
        <p:txBody>
          <a:bodyPr/>
          <a:lstStyle/>
          <a:p>
            <a:fld id="{8BE187DB-4E9B-42A8-8A7A-C00A15F68996}" type="slidenum">
              <a:rPr lang="en-US" smtClean="0"/>
              <a:t>12</a:t>
            </a:fld>
            <a:endParaRPr lang="en-US"/>
          </a:p>
        </p:txBody>
      </p:sp>
    </p:spTree>
    <p:extLst>
      <p:ext uri="{BB962C8B-B14F-4D97-AF65-F5344CB8AC3E}">
        <p14:creationId xmlns:p14="http://schemas.microsoft.com/office/powerpoint/2010/main" val="712607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FFFFF"/>
                </a:solidFill>
                <a:effectLst/>
                <a:latin typeface="Source Sans Pro" panose="020B0503030403020204" pitchFamily="34" charset="0"/>
              </a:rPr>
              <a:t>Every agency who has a responsibility for dealing with survivors, their children and/or perpetrators, must work effectively within their own agency and with all other agencies who also have that responsibility, to secure the safety of the survivor and their children and hold perpetrators to account.</a:t>
            </a:r>
          </a:p>
          <a:p>
            <a:endParaRPr lang="en-US" b="0" i="0" dirty="0">
              <a:solidFill>
                <a:srgbClr val="FFFFFF"/>
              </a:solidFill>
              <a:effectLst/>
              <a:latin typeface="Source Sans Pro" panose="020B0503030403020204" pitchFamily="34" charset="0"/>
            </a:endParaRPr>
          </a:p>
          <a:p>
            <a:r>
              <a:rPr lang="en-US" dirty="0"/>
              <a:t>No single agency or individual can see the complete picture of the life of a family or individual within that family, but all may have insights and can provide interventions that are crucial to their safety and wellbeing. </a:t>
            </a:r>
          </a:p>
          <a:p>
            <a:endParaRPr lang="en-US" dirty="0"/>
          </a:p>
          <a:p>
            <a:r>
              <a:rPr lang="en-US" dirty="0"/>
              <a:t>https://blog.insidegovernment.co.uk/criminal-justice/the-coordinated-community-response-to-domestic-abuse </a:t>
            </a:r>
          </a:p>
        </p:txBody>
      </p:sp>
      <p:sp>
        <p:nvSpPr>
          <p:cNvPr id="4" name="Slide Number Placeholder 3"/>
          <p:cNvSpPr>
            <a:spLocks noGrp="1"/>
          </p:cNvSpPr>
          <p:nvPr>
            <p:ph type="sldNum" sz="quarter" idx="5"/>
          </p:nvPr>
        </p:nvSpPr>
        <p:spPr/>
        <p:txBody>
          <a:bodyPr/>
          <a:lstStyle/>
          <a:p>
            <a:fld id="{8BE187DB-4E9B-42A8-8A7A-C00A15F68996}" type="slidenum">
              <a:rPr lang="en-US" smtClean="0"/>
              <a:t>14</a:t>
            </a:fld>
            <a:endParaRPr lang="en-US"/>
          </a:p>
        </p:txBody>
      </p:sp>
    </p:spTree>
    <p:extLst>
      <p:ext uri="{BB962C8B-B14F-4D97-AF65-F5344CB8AC3E}">
        <p14:creationId xmlns:p14="http://schemas.microsoft.com/office/powerpoint/2010/main" val="3746922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CCR teams begin with the criminal/legal process in their coordination, but it’s important to remember that is only one small piece of a community.</a:t>
            </a:r>
          </a:p>
        </p:txBody>
      </p:sp>
      <p:sp>
        <p:nvSpPr>
          <p:cNvPr id="4" name="Slide Number Placeholder 3"/>
          <p:cNvSpPr>
            <a:spLocks noGrp="1"/>
          </p:cNvSpPr>
          <p:nvPr>
            <p:ph type="sldNum" sz="quarter" idx="5"/>
          </p:nvPr>
        </p:nvSpPr>
        <p:spPr/>
        <p:txBody>
          <a:bodyPr/>
          <a:lstStyle/>
          <a:p>
            <a:fld id="{8BE187DB-4E9B-42A8-8A7A-C00A15F68996}" type="slidenum">
              <a:rPr lang="en-US" smtClean="0"/>
              <a:t>15</a:t>
            </a:fld>
            <a:endParaRPr lang="en-US"/>
          </a:p>
        </p:txBody>
      </p:sp>
    </p:spTree>
    <p:extLst>
      <p:ext uri="{BB962C8B-B14F-4D97-AF65-F5344CB8AC3E}">
        <p14:creationId xmlns:p14="http://schemas.microsoft.com/office/powerpoint/2010/main" val="1506434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effectLst/>
                <a:latin typeface="Arial" panose="020B0604020202020204" pitchFamily="34" charset="0"/>
                <a:cs typeface="Arial" panose="020B0604020202020204" pitchFamily="34" charset="0"/>
              </a:rPr>
              <a:t>Community Engagement</a:t>
            </a:r>
          </a:p>
          <a:p>
            <a:r>
              <a:rPr lang="en-US" dirty="0">
                <a:effectLst/>
                <a:latin typeface="Arial" panose="020B0604020202020204" pitchFamily="34" charset="0"/>
                <a:cs typeface="Arial" panose="020B0604020202020204" pitchFamily="34" charset="0"/>
              </a:rPr>
              <a:t>Increasing community awareness, developing skills and preventing violence.</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Public education campaigns</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Training community partners how to screen for domestic violence</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Primary Prevention - Partners creating new and utilizing existing programs to prevent domestic and sexual violence in the community.</a:t>
            </a:r>
          </a:p>
          <a:p>
            <a:pPr marL="0" indent="0">
              <a:buFont typeface="Arial" panose="020B0604020202020204" pitchFamily="34" charset="0"/>
              <a:buNone/>
            </a:pPr>
            <a:endParaRPr lang="en-US" dirty="0">
              <a:effectLst/>
              <a:latin typeface="Arial" panose="020B0604020202020204" pitchFamily="34" charset="0"/>
              <a:cs typeface="Arial" panose="020B0604020202020204" pitchFamily="34" charset="0"/>
            </a:endParaRPr>
          </a:p>
          <a:p>
            <a:r>
              <a:rPr lang="en-US" b="0" dirty="0">
                <a:effectLst/>
                <a:latin typeface="Arial" panose="020B0604020202020204" pitchFamily="34" charset="0"/>
                <a:cs typeface="Arial" panose="020B0604020202020204" pitchFamily="34" charset="0"/>
              </a:rPr>
              <a:t>PWEH Services</a:t>
            </a:r>
          </a:p>
          <a:p>
            <a:r>
              <a:rPr lang="en-US" b="0" dirty="0">
                <a:effectLst/>
                <a:latin typeface="Arial" panose="020B0604020202020204" pitchFamily="34" charset="0"/>
                <a:cs typeface="Arial" panose="020B0604020202020204" pitchFamily="34" charset="0"/>
              </a:rPr>
              <a:t>Improving services to victims and survivors to support their healing.</a:t>
            </a:r>
          </a:p>
          <a:p>
            <a:pPr marL="171450" indent="-171450">
              <a:buFont typeface="Arial" panose="020B0604020202020204" pitchFamily="34" charset="0"/>
              <a:buChar char="•"/>
            </a:pPr>
            <a:r>
              <a:rPr lang="en-US" b="0" dirty="0">
                <a:effectLst/>
                <a:latin typeface="Arial" panose="020B0604020202020204" pitchFamily="34" charset="0"/>
                <a:cs typeface="Arial" panose="020B0604020202020204" pitchFamily="34" charset="0"/>
              </a:rPr>
              <a:t>DV services</a:t>
            </a:r>
          </a:p>
          <a:p>
            <a:pPr marL="171450" indent="-171450">
              <a:buFont typeface="Arial" panose="020B0604020202020204" pitchFamily="34" charset="0"/>
              <a:buChar char="•"/>
            </a:pPr>
            <a:r>
              <a:rPr lang="en-US" b="0" dirty="0">
                <a:effectLst/>
                <a:latin typeface="Arial" panose="020B0604020202020204" pitchFamily="34" charset="0"/>
                <a:cs typeface="Arial" panose="020B0604020202020204" pitchFamily="34" charset="0"/>
              </a:rPr>
              <a:t>DV shelter</a:t>
            </a:r>
          </a:p>
          <a:p>
            <a:pPr marL="171450" indent="-171450">
              <a:buFont typeface="Arial" panose="020B0604020202020204" pitchFamily="34" charset="0"/>
              <a:buChar char="•"/>
            </a:pPr>
            <a:r>
              <a:rPr lang="en-US" b="0" dirty="0">
                <a:effectLst/>
                <a:latin typeface="Arial" panose="020B0604020202020204" pitchFamily="34" charset="0"/>
                <a:cs typeface="Arial" panose="020B0604020202020204" pitchFamily="34" charset="0"/>
              </a:rPr>
              <a:t>SA services</a:t>
            </a:r>
          </a:p>
          <a:p>
            <a:pPr marL="171450" indent="-171450">
              <a:buFont typeface="Arial" panose="020B0604020202020204" pitchFamily="34" charset="0"/>
              <a:buChar char="•"/>
            </a:pPr>
            <a:r>
              <a:rPr lang="en-US" b="0" dirty="0">
                <a:effectLst/>
                <a:latin typeface="Arial" panose="020B0604020202020204" pitchFamily="34" charset="0"/>
                <a:cs typeface="Arial" panose="020B0604020202020204" pitchFamily="34" charset="0"/>
              </a:rPr>
              <a:t>Disability services</a:t>
            </a:r>
          </a:p>
          <a:p>
            <a:pPr marL="171450" indent="-171450">
              <a:buFont typeface="Arial" panose="020B0604020202020204" pitchFamily="34" charset="0"/>
              <a:buChar char="•"/>
            </a:pPr>
            <a:r>
              <a:rPr lang="en-US" b="0" dirty="0">
                <a:effectLst/>
                <a:latin typeface="Arial" panose="020B0604020202020204" pitchFamily="34" charset="0"/>
                <a:cs typeface="Arial" panose="020B0604020202020204" pitchFamily="34" charset="0"/>
              </a:rPr>
              <a:t>Other social services</a:t>
            </a:r>
          </a:p>
          <a:p>
            <a:endParaRPr lang="en-US" b="0" dirty="0">
              <a:effectLst/>
              <a:latin typeface="Arial" panose="020B0604020202020204" pitchFamily="34" charset="0"/>
              <a:cs typeface="Arial" panose="020B0604020202020204" pitchFamily="34" charset="0"/>
            </a:endParaRPr>
          </a:p>
          <a:p>
            <a:r>
              <a:rPr lang="en-US" b="0" dirty="0">
                <a:effectLst/>
                <a:latin typeface="Arial" panose="020B0604020202020204" pitchFamily="34" charset="0"/>
                <a:cs typeface="Arial" panose="020B0604020202020204" pitchFamily="34" charset="0"/>
              </a:rPr>
              <a:t>High Risk Interventions</a:t>
            </a:r>
          </a:p>
          <a:p>
            <a:r>
              <a:rPr lang="en-US" dirty="0">
                <a:effectLst/>
                <a:latin typeface="Arial" panose="020B0604020202020204" pitchFamily="34" charset="0"/>
                <a:cs typeface="Arial" panose="020B0604020202020204" pitchFamily="34" charset="0"/>
              </a:rPr>
              <a:t>Identifying and intervening in higher risk domestic violence situations.</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Risk assessment</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Lethality assessment </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Fatality review teams</a:t>
            </a:r>
          </a:p>
          <a:p>
            <a:endParaRPr lang="en-US" b="0" dirty="0">
              <a:effectLst/>
              <a:latin typeface="Arial" panose="020B0604020202020204" pitchFamily="34" charset="0"/>
              <a:cs typeface="Arial" panose="020B0604020202020204" pitchFamily="34" charset="0"/>
            </a:endParaRPr>
          </a:p>
          <a:p>
            <a:r>
              <a:rPr lang="en-US" b="0" dirty="0">
                <a:effectLst/>
                <a:latin typeface="Arial" panose="020B0604020202020204" pitchFamily="34" charset="0"/>
                <a:cs typeface="Arial" panose="020B0604020202020204" pitchFamily="34" charset="0"/>
              </a:rPr>
              <a:t>Offender Accountability</a:t>
            </a:r>
          </a:p>
          <a:p>
            <a:r>
              <a:rPr lang="en-US" dirty="0">
                <a:effectLst/>
                <a:latin typeface="Arial" panose="020B0604020202020204" pitchFamily="34" charset="0"/>
                <a:cs typeface="Arial" panose="020B0604020202020204" pitchFamily="34" charset="0"/>
              </a:rPr>
              <a:t>Engaging individuals in behavior change to reduce violence.</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Partner Abuse Intervention Programs</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Focused deterrence</a:t>
            </a:r>
          </a:p>
          <a:p>
            <a:pPr marL="171450" indent="-171450">
              <a:buFont typeface="Arial" panose="020B0604020202020204" pitchFamily="34" charset="0"/>
              <a:buChar char="•"/>
            </a:pPr>
            <a:r>
              <a:rPr lang="en-US" dirty="0">
                <a:effectLst/>
                <a:latin typeface="Arial" panose="020B0604020202020204" pitchFamily="34" charset="0"/>
                <a:cs typeface="Arial" panose="020B0604020202020204" pitchFamily="34" charset="0"/>
              </a:rPr>
              <a:t>Specialized prosecution unit</a:t>
            </a:r>
          </a:p>
          <a:p>
            <a:endParaRPr lang="en-US" b="0" dirty="0">
              <a:effectLst/>
              <a:latin typeface="Arial" panose="020B0604020202020204" pitchFamily="34" charset="0"/>
              <a:cs typeface="Arial" panose="020B0604020202020204" pitchFamily="34" charset="0"/>
            </a:endParaRPr>
          </a:p>
          <a:p>
            <a:r>
              <a:rPr lang="en-US" b="0" dirty="0">
                <a:effectLst/>
                <a:latin typeface="Arial" panose="020B0604020202020204" pitchFamily="34" charset="0"/>
                <a:cs typeface="Arial" panose="020B0604020202020204" pitchFamily="34" charset="0"/>
              </a:rPr>
              <a:t>Cross System Dialogue</a:t>
            </a:r>
          </a:p>
          <a:p>
            <a:r>
              <a:rPr lang="en-US" dirty="0">
                <a:effectLst/>
                <a:latin typeface="Arial" panose="020B0604020202020204" pitchFamily="34" charset="0"/>
                <a:cs typeface="Arial" panose="020B0604020202020204" pitchFamily="34" charset="0"/>
              </a:rPr>
              <a:t>Improving communication within and across partner agencies to improve our response to domestic and sexual violence.</a:t>
            </a:r>
          </a:p>
          <a:p>
            <a:pPr marL="0" indent="0">
              <a:buFont typeface="Arial" panose="020B0604020202020204" pitchFamily="34" charset="0"/>
              <a:buNone/>
            </a:pP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17</a:t>
            </a:fld>
            <a:endParaRPr lang="en-US"/>
          </a:p>
        </p:txBody>
      </p:sp>
    </p:spTree>
    <p:extLst>
      <p:ext uri="{BB962C8B-B14F-4D97-AF65-F5344CB8AC3E}">
        <p14:creationId xmlns:p14="http://schemas.microsoft.com/office/powerpoint/2010/main" val="3079638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10/11/2022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450097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10/11/2022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252466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10/11/2022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78205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92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10/11/2022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139555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E8F1E7-1040-4AFD-9906-0752DE0FF22D}" type="datetimeFigureOut">
              <a:rPr lang="en-US" smtClean="0"/>
              <a:t>10/11/2022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042158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E8F1E7-1040-4AFD-9906-0752DE0FF22D}" type="datetimeFigureOut">
              <a:rPr lang="en-US" smtClean="0"/>
              <a:t>10/11/2022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30392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E8F1E7-1040-4AFD-9906-0752DE0FF22D}" type="datetimeFigureOut">
              <a:rPr lang="en-US" smtClean="0"/>
              <a:t>10/11/2022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935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E8F1E7-1040-4AFD-9906-0752DE0FF22D}" type="datetimeFigureOut">
              <a:rPr lang="en-US" smtClean="0"/>
              <a:t>10/11/2022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47275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8F1E7-1040-4AFD-9906-0752DE0FF22D}" type="datetimeFigureOut">
              <a:rPr lang="en-US" smtClean="0"/>
              <a:t>10/11/2022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350851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10/11/2022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545912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10/11/2022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868375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8F1E7-1040-4AFD-9906-0752DE0FF22D}" type="datetimeFigureOut">
              <a:rPr lang="en-US" smtClean="0"/>
              <a:t>10/11/2022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EE2FE-E20A-4FB2-A552-E007F7439DCA}" type="slidenum">
              <a:rPr lang="en-US" smtClean="0"/>
              <a:t>‹#›</a:t>
            </a:fld>
            <a:endParaRPr lang="en-US"/>
          </a:p>
        </p:txBody>
      </p:sp>
      <p:pic>
        <p:nvPicPr>
          <p:cNvPr id="11" name="Picture 10" descr="A picture containing icon&#10;&#10;Description automatically generated">
            <a:extLst>
              <a:ext uri="{FF2B5EF4-FFF2-40B4-BE49-F238E27FC236}">
                <a16:creationId xmlns:a16="http://schemas.microsoft.com/office/drawing/2014/main" id="{DAAC3BCA-527A-4565-B5FF-31A1AC8A1E0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118169" y="0"/>
            <a:ext cx="1754854" cy="1754854"/>
          </a:xfrm>
          <a:prstGeom prst="rect">
            <a:avLst/>
          </a:prstGeom>
        </p:spPr>
      </p:pic>
    </p:spTree>
    <p:extLst>
      <p:ext uri="{BB962C8B-B14F-4D97-AF65-F5344CB8AC3E}">
        <p14:creationId xmlns:p14="http://schemas.microsoft.com/office/powerpoint/2010/main" val="106910016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www.rotarycharities.org/about-us/blog/designing-interventions-change-systems"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buncombecounty.org/governing/depts/justice-services/councils-advisory-groups/coordinated-community-response.aspx"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partnersforpeaceme.org/wp-content/uploads/2015/11/coordinated-community-action-model1.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theduluthmodel.org/" TargetMode="Externa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nccadv.org/images/pdfs/2020/CCR-SART_Toolkit.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7JpKHeOw0kI&amp;list=PPSV"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nccadv.org/images/pdfs/2020/CCR-SART_Toolkit.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nccadv.org/images/pdfs/2020/CCR-SART_Toolkit.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nccadv.org/images/pdfs/2020/CCR-SART_Toolkit.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hyperlink" Target="https://tybennett.com/the-four-elements-of-an-effective-team/" TargetMode="External"/><Relationship Id="rId3" Type="http://schemas.openxmlformats.org/officeDocument/2006/relationships/hyperlink" Target="https://www.rotarycharities.org/about-us/blog/designing-interventions-change-systems" TargetMode="External"/><Relationship Id="rId7" Type="http://schemas.openxmlformats.org/officeDocument/2006/relationships/hyperlink" Target="https://www.theduluthmodel.org/what-is-the-duluth-model/duluth-model-works/" TargetMode="External"/><Relationship Id="rId2" Type="http://schemas.openxmlformats.org/officeDocument/2006/relationships/hyperlink" Target="https://www.fsg.org/resource/water_of_systems_change/" TargetMode="External"/><Relationship Id="rId1" Type="http://schemas.openxmlformats.org/officeDocument/2006/relationships/slideLayout" Target="../slideLayouts/slideLayout2.xml"/><Relationship Id="rId6" Type="http://schemas.openxmlformats.org/officeDocument/2006/relationships/hyperlink" Target="https://www.theduluthmodel.org/" TargetMode="External"/><Relationship Id="rId5" Type="http://schemas.openxmlformats.org/officeDocument/2006/relationships/hyperlink" Target="https://www.buncombecounty.org/governing/depts/justice-services/councils-advisory-groups/coordinated-community-response.aspx" TargetMode="External"/><Relationship Id="rId4" Type="http://schemas.openxmlformats.org/officeDocument/2006/relationships/hyperlink" Target="https://www.partnersforpeaceme.org/wp-content/uploads/2015/11/coordinated-community-action-model1.pdf" TargetMode="External"/><Relationship Id="rId9" Type="http://schemas.openxmlformats.org/officeDocument/2006/relationships/hyperlink" Target="https://nccadv.org/images/pdfs/2020/CCR-SART_Toolkit.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50746-9AE4-4F49-A949-65EAC75A5645}"/>
              </a:ext>
            </a:extLst>
          </p:cNvPr>
          <p:cNvSpPr>
            <a:spLocks noGrp="1"/>
          </p:cNvSpPr>
          <p:nvPr>
            <p:ph type="ctrTitle"/>
          </p:nvPr>
        </p:nvSpPr>
        <p:spPr>
          <a:xfrm>
            <a:off x="7824486" y="968455"/>
            <a:ext cx="4166886" cy="4396921"/>
          </a:xfrm>
        </p:spPr>
        <p:txBody>
          <a:bodyPr vert="horz" lIns="91440" tIns="45720" rIns="91440" bIns="45720" rtlCol="0" anchor="ctr">
            <a:normAutofit/>
          </a:bodyPr>
          <a:lstStyle/>
          <a:p>
            <a:pPr algn="l"/>
            <a:r>
              <a:rPr lang="en-US" sz="4800" b="1" dirty="0">
                <a:latin typeface="Arial" panose="020B0604020202020204" pitchFamily="34" charset="0"/>
                <a:cs typeface="Arial" panose="020B0604020202020204" pitchFamily="34" charset="0"/>
              </a:rPr>
              <a:t>Coordinated Community Response </a:t>
            </a:r>
            <a:br>
              <a:rPr lang="en-US" sz="4800" b="1" dirty="0">
                <a:latin typeface="Arial" panose="020B0604020202020204" pitchFamily="34" charset="0"/>
                <a:cs typeface="Arial" panose="020B0604020202020204" pitchFamily="34" charset="0"/>
              </a:rPr>
            </a:br>
            <a:r>
              <a:rPr lang="en-US" sz="4800" b="1" dirty="0">
                <a:latin typeface="Arial" panose="020B0604020202020204" pitchFamily="34" charset="0"/>
                <a:cs typeface="Arial" panose="020B0604020202020204" pitchFamily="34" charset="0"/>
              </a:rPr>
              <a:t>to Domestic Violence</a:t>
            </a:r>
          </a:p>
        </p:txBody>
      </p:sp>
      <p:sp>
        <p:nvSpPr>
          <p:cNvPr id="1028" name="Rectangle 70">
            <a:extLst>
              <a:ext uri="{FF2B5EF4-FFF2-40B4-BE49-F238E27FC236}">
                <a16:creationId xmlns:a16="http://schemas.microsoft.com/office/drawing/2014/main" id="{3FA8EA49-487B-4E62-AC3C-3D4A96EF0A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Rounded Rectangle 9">
            <a:extLst>
              <a:ext uri="{FF2B5EF4-FFF2-40B4-BE49-F238E27FC236}">
                <a16:creationId xmlns:a16="http://schemas.microsoft.com/office/drawing/2014/main" id="{F3C8D54F-CA08-42F3-9924-FBA3CB680F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208" y="484632"/>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oordination Models">
            <a:extLst>
              <a:ext uri="{FF2B5EF4-FFF2-40B4-BE49-F238E27FC236}">
                <a16:creationId xmlns:a16="http://schemas.microsoft.com/office/drawing/2014/main" id="{EFFE8E62-7208-4935-8934-FB32580222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46" r="10167" b="-1"/>
          <a:stretch/>
        </p:blipFill>
        <p:spPr bwMode="auto">
          <a:xfrm>
            <a:off x="951882" y="965595"/>
            <a:ext cx="5632217" cy="4808332"/>
          </a:xfrm>
          <a:prstGeom prst="rect">
            <a:avLst/>
          </a:prstGeom>
          <a:noFill/>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C49FD4F-D724-B088-C829-D1498EB788A1}"/>
              </a:ext>
            </a:extLst>
          </p:cNvPr>
          <p:cNvSpPr txBox="1"/>
          <p:nvPr/>
        </p:nvSpPr>
        <p:spPr>
          <a:xfrm>
            <a:off x="554357" y="4869895"/>
            <a:ext cx="6029742" cy="1384995"/>
          </a:xfrm>
          <a:prstGeom prst="rect">
            <a:avLst/>
          </a:prstGeom>
          <a:noFill/>
        </p:spPr>
        <p:txBody>
          <a:bodyPr wrap="square" rtlCol="0">
            <a:spAutoFit/>
          </a:bodyPr>
          <a:lstStyle/>
          <a:p>
            <a:pPr marL="0" marR="0">
              <a:spcBef>
                <a:spcPts val="0"/>
              </a:spcBef>
              <a:spcAft>
                <a:spcPts val="0"/>
              </a:spcAft>
              <a:tabLst>
                <a:tab pos="2971800" algn="ctr"/>
                <a:tab pos="5943600" algn="r"/>
              </a:tabLst>
            </a:pPr>
            <a:r>
              <a:rPr lang="en-US" sz="1400" dirty="0">
                <a:effectLst/>
                <a:latin typeface="Arial" panose="020B0604020202020204" pitchFamily="34" charset="0"/>
                <a:ea typeface="Calibri" panose="020F0502020204030204" pitchFamily="34" charset="0"/>
                <a:cs typeface="Arial" panose="020B0604020202020204" pitchFamily="34"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p>
        </p:txBody>
      </p:sp>
    </p:spTree>
    <p:extLst>
      <p:ext uri="{BB962C8B-B14F-4D97-AF65-F5344CB8AC3E}">
        <p14:creationId xmlns:p14="http://schemas.microsoft.com/office/powerpoint/2010/main" val="3176785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1135-3E57-53A5-8B71-99A3E163195F}"/>
              </a:ext>
            </a:extLst>
          </p:cNvPr>
          <p:cNvSpPr>
            <a:spLocks noGrp="1"/>
          </p:cNvSpPr>
          <p:nvPr>
            <p:ph type="title"/>
          </p:nvPr>
        </p:nvSpPr>
        <p:spPr/>
        <p:txBody>
          <a:bodyPr/>
          <a:lstStyle/>
          <a:p>
            <a:endParaRPr lang="en-US"/>
          </a:p>
        </p:txBody>
      </p:sp>
      <p:pic>
        <p:nvPicPr>
          <p:cNvPr id="2050" name="Picture 2" descr="Designing Interventions That Change Systems">
            <a:extLst>
              <a:ext uri="{FF2B5EF4-FFF2-40B4-BE49-F238E27FC236}">
                <a16:creationId xmlns:a16="http://schemas.microsoft.com/office/drawing/2014/main" id="{A07D1D8A-07E0-9365-8F1C-035446159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1775"/>
            <a:ext cx="12192000" cy="63928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5BFAC3A-DB76-D0DD-7C38-8C85358893B1}"/>
              </a:ext>
            </a:extLst>
          </p:cNvPr>
          <p:cNvSpPr txBox="1"/>
          <p:nvPr/>
        </p:nvSpPr>
        <p:spPr>
          <a:xfrm>
            <a:off x="6422571" y="5978307"/>
            <a:ext cx="5769429" cy="646331"/>
          </a:xfrm>
          <a:prstGeom prst="rect">
            <a:avLst/>
          </a:prstGeom>
          <a:noFill/>
        </p:spPr>
        <p:txBody>
          <a:bodyPr wrap="square">
            <a:spAutoFit/>
          </a:bodyPr>
          <a:lstStyle/>
          <a:p>
            <a:r>
              <a:rPr lang="en-US" dirty="0">
                <a:hlinkClick r:id="rId4"/>
              </a:rPr>
              <a:t>https://www.rotarycharities.org/about-us/blog/designing-interventions-change-systems</a:t>
            </a:r>
            <a:r>
              <a:rPr lang="en-US" dirty="0"/>
              <a:t> </a:t>
            </a:r>
          </a:p>
        </p:txBody>
      </p:sp>
    </p:spTree>
    <p:extLst>
      <p:ext uri="{BB962C8B-B14F-4D97-AF65-F5344CB8AC3E}">
        <p14:creationId xmlns:p14="http://schemas.microsoft.com/office/powerpoint/2010/main" val="3489271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161" name="Freeform: Shape 6160">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6150" name="Picture 6" descr="Inviting Multi-Disciplinary Voices to the Neurotechnology Conversation |  Dana Foundation">
            <a:extLst>
              <a:ext uri="{FF2B5EF4-FFF2-40B4-BE49-F238E27FC236}">
                <a16:creationId xmlns:a16="http://schemas.microsoft.com/office/drawing/2014/main" id="{F8922DDC-04E0-110F-5E91-FA8F52FCF74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183" r="9332" b="2"/>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F5D8E2D-7DB4-B122-39AF-B3CD2115E584}"/>
              </a:ext>
            </a:extLst>
          </p:cNvPr>
          <p:cNvSpPr>
            <a:spLocks noGrp="1"/>
          </p:cNvSpPr>
          <p:nvPr>
            <p:ph idx="1"/>
          </p:nvPr>
        </p:nvSpPr>
        <p:spPr>
          <a:xfrm>
            <a:off x="5685151" y="2279018"/>
            <a:ext cx="5863721" cy="3375920"/>
          </a:xfrm>
        </p:spPr>
        <p:txBody>
          <a:bodyPr anchor="t">
            <a:normAutofit/>
          </a:bodyPr>
          <a:lstStyle/>
          <a:p>
            <a:pPr marL="0" indent="0">
              <a:buNone/>
            </a:pPr>
            <a:r>
              <a:rPr lang="en-US" sz="4000" dirty="0">
                <a:latin typeface="Arial" panose="020B0604020202020204" pitchFamily="34" charset="0"/>
                <a:cs typeface="Arial" panose="020B0604020202020204" pitchFamily="34" charset="0"/>
              </a:rPr>
              <a:t>It often involves the collaboration of a diverse set of players and can take place on a local, national or global level. </a:t>
            </a:r>
          </a:p>
          <a:p>
            <a:endParaRPr lang="en-US" sz="1800" dirty="0"/>
          </a:p>
        </p:txBody>
      </p:sp>
    </p:spTree>
    <p:extLst>
      <p:ext uri="{BB962C8B-B14F-4D97-AF65-F5344CB8AC3E}">
        <p14:creationId xmlns:p14="http://schemas.microsoft.com/office/powerpoint/2010/main" val="118444239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81A910-B799-C408-D189-A44BEF5F9A25}"/>
              </a:ext>
            </a:extLst>
          </p:cNvPr>
          <p:cNvSpPr>
            <a:spLocks noGrp="1"/>
          </p:cNvSpPr>
          <p:nvPr>
            <p:ph type="title"/>
          </p:nvPr>
        </p:nvSpPr>
        <p:spPr>
          <a:xfrm>
            <a:off x="648929" y="629266"/>
            <a:ext cx="3667039" cy="5506358"/>
          </a:xfrm>
        </p:spPr>
        <p:txBody>
          <a:bodyPr>
            <a:normAutofit/>
          </a:bodyPr>
          <a:lstStyle/>
          <a:p>
            <a:r>
              <a:rPr lang="en-US" sz="4000">
                <a:latin typeface="Arial" panose="020B0604020202020204" pitchFamily="34" charset="0"/>
                <a:cs typeface="Arial" panose="020B0604020202020204" pitchFamily="34" charset="0"/>
              </a:rPr>
              <a:t>How do we create systems’ change in response to domestic violence cases?</a:t>
            </a:r>
          </a:p>
        </p:txBody>
      </p:sp>
      <p:sp>
        <p:nvSpPr>
          <p:cNvPr id="19" name="Rectangle 18">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8267" y="559407"/>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3">
            <a:extLst>
              <a:ext uri="{FF2B5EF4-FFF2-40B4-BE49-F238E27FC236}">
                <a16:creationId xmlns:a16="http://schemas.microsoft.com/office/drawing/2014/main" id="{31A62889-BEF6-48FE-D8B5-E3F49CBFDD08}"/>
              </a:ext>
            </a:extLst>
          </p:cNvPr>
          <p:cNvGraphicFramePr>
            <a:graphicFrameLocks noGrp="1"/>
          </p:cNvGraphicFramePr>
          <p:nvPr>
            <p:ph idx="1"/>
            <p:extLst>
              <p:ext uri="{D42A27DB-BD31-4B8C-83A1-F6EECF244321}">
                <p14:modId xmlns:p14="http://schemas.microsoft.com/office/powerpoint/2010/main" val="1429384362"/>
              </p:ext>
            </p:extLst>
          </p:nvPr>
        </p:nvGraphicFramePr>
        <p:xfrm>
          <a:off x="5285232" y="722376"/>
          <a:ext cx="6263640" cy="5413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8024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3F17E3B-19C5-41F3-AFC1-15E1929979A1}"/>
              </a:ext>
            </a:extLst>
          </p:cNvPr>
          <p:cNvSpPr>
            <a:spLocks noGrp="1"/>
          </p:cNvSpPr>
          <p:nvPr>
            <p:ph type="title"/>
          </p:nvPr>
        </p:nvSpPr>
        <p:spPr>
          <a:xfrm>
            <a:off x="218661" y="550656"/>
            <a:ext cx="11254201" cy="1325563"/>
          </a:xfrm>
        </p:spPr>
        <p:txBody>
          <a:bodyPr>
            <a:normAutofit/>
          </a:bodyPr>
          <a:lstStyle/>
          <a:p>
            <a:r>
              <a:rPr lang="en-US" sz="4300" b="1" dirty="0">
                <a:latin typeface="Arial" panose="020B0604020202020204" pitchFamily="34" charset="0"/>
                <a:cs typeface="Arial" panose="020B0604020202020204" pitchFamily="34" charset="0"/>
              </a:rPr>
              <a:t>What is a </a:t>
            </a:r>
            <a:br>
              <a:rPr lang="en-US" sz="4300" b="1" dirty="0">
                <a:latin typeface="Arial" panose="020B0604020202020204" pitchFamily="34" charset="0"/>
                <a:cs typeface="Arial" panose="020B0604020202020204" pitchFamily="34" charset="0"/>
              </a:rPr>
            </a:br>
            <a:r>
              <a:rPr lang="en-US" sz="4300" b="1" dirty="0">
                <a:latin typeface="Arial" panose="020B0604020202020204" pitchFamily="34" charset="0"/>
                <a:cs typeface="Arial" panose="020B0604020202020204" pitchFamily="34" charset="0"/>
              </a:rPr>
              <a:t>Coordinated Community Response?</a:t>
            </a:r>
          </a:p>
        </p:txBody>
      </p:sp>
      <p:sp>
        <p:nvSpPr>
          <p:cNvPr id="5" name="Content Placeholder 4">
            <a:extLst>
              <a:ext uri="{FF2B5EF4-FFF2-40B4-BE49-F238E27FC236}">
                <a16:creationId xmlns:a16="http://schemas.microsoft.com/office/drawing/2014/main" id="{24113339-82B3-41DE-B6DC-52BD4C4B247C}"/>
              </a:ext>
            </a:extLst>
          </p:cNvPr>
          <p:cNvSpPr>
            <a:spLocks noGrp="1"/>
          </p:cNvSpPr>
          <p:nvPr>
            <p:ph idx="1"/>
          </p:nvPr>
        </p:nvSpPr>
        <p:spPr>
          <a:xfrm>
            <a:off x="357809" y="2157413"/>
            <a:ext cx="10995991" cy="4019550"/>
          </a:xfrm>
        </p:spPr>
        <p:txBody>
          <a:bodyPr>
            <a:normAutofit/>
          </a:bodyPr>
          <a:lstStyle/>
          <a:p>
            <a:pPr marL="0" indent="0">
              <a:buNone/>
            </a:pPr>
            <a:r>
              <a:rPr lang="en-US" sz="4000" dirty="0">
                <a:latin typeface="Arial" panose="020B0604020202020204" pitchFamily="34" charset="0"/>
                <a:cs typeface="Arial" panose="020B0604020202020204" pitchFamily="34" charset="0"/>
              </a:rPr>
              <a:t>A Coordinated Community Response (CCR) to Domestic Violence operates under the assumption that domestic violence is a community issue and require the engagement of entire systems to address it. </a:t>
            </a:r>
          </a:p>
        </p:txBody>
      </p:sp>
      <p:pic>
        <p:nvPicPr>
          <p:cNvPr id="2050" name="Picture 2" descr="Preventive and adaptive strategies for healthy hands">
            <a:extLst>
              <a:ext uri="{FF2B5EF4-FFF2-40B4-BE49-F238E27FC236}">
                <a16:creationId xmlns:a16="http://schemas.microsoft.com/office/drawing/2014/main" id="{42BA8EDE-78DC-4907-BC7B-0697B2A2DA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5405" y="4674501"/>
            <a:ext cx="3407457" cy="1783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606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loud 1">
            <a:extLst>
              <a:ext uri="{FF2B5EF4-FFF2-40B4-BE49-F238E27FC236}">
                <a16:creationId xmlns:a16="http://schemas.microsoft.com/office/drawing/2014/main" id="{49FF13F3-8451-6916-7835-AD5E2E2B4850}"/>
              </a:ext>
            </a:extLst>
          </p:cNvPr>
          <p:cNvSpPr/>
          <p:nvPr/>
        </p:nvSpPr>
        <p:spPr>
          <a:xfrm>
            <a:off x="204229" y="299545"/>
            <a:ext cx="9980295" cy="5880538"/>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panose="020B0604020202020204" pitchFamily="34" charset="0"/>
                <a:cs typeface="Arial" panose="020B0604020202020204" pitchFamily="34" charset="0"/>
              </a:rPr>
              <a:t>A CCR enables a whole system response to a whole person.  </a:t>
            </a:r>
          </a:p>
          <a:p>
            <a:pPr algn="ctr"/>
            <a:endParaRPr lang="en-US" sz="3200" dirty="0">
              <a:latin typeface="Arial" panose="020B0604020202020204" pitchFamily="34" charset="0"/>
              <a:cs typeface="Arial" panose="020B0604020202020204" pitchFamily="34" charset="0"/>
            </a:endParaRPr>
          </a:p>
          <a:p>
            <a:pPr algn="ctr"/>
            <a:r>
              <a:rPr lang="en-US" sz="3200" dirty="0">
                <a:latin typeface="Arial" panose="020B0604020202020204" pitchFamily="34" charset="0"/>
                <a:cs typeface="Arial" panose="020B0604020202020204" pitchFamily="34" charset="0"/>
              </a:rPr>
              <a:t>It shifts responsibility away from individuals who experience domestic violence to the community and services existing to support them.</a:t>
            </a:r>
          </a:p>
        </p:txBody>
      </p:sp>
      <p:pic>
        <p:nvPicPr>
          <p:cNvPr id="1026" name="Picture 2" descr="Free Community Service Cliparts, Download Free Community Service Cliparts  png images, Free ClipArts on Clipart Library">
            <a:extLst>
              <a:ext uri="{FF2B5EF4-FFF2-40B4-BE49-F238E27FC236}">
                <a16:creationId xmlns:a16="http://schemas.microsoft.com/office/drawing/2014/main" id="{F574A785-5370-F7B9-481E-5E85164B5F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6335" y="1797269"/>
            <a:ext cx="3030002" cy="2885089"/>
          </a:xfrm>
          <a:prstGeom prst="rect">
            <a:avLst/>
          </a:prstGeom>
          <a:blipFill>
            <a:blip r:embed="rId4"/>
            <a:tile tx="0" ty="0" sx="100000" sy="100000" flip="none" algn="tl"/>
          </a:blipFill>
        </p:spPr>
      </p:pic>
    </p:spTree>
    <p:extLst>
      <p:ext uri="{BB962C8B-B14F-4D97-AF65-F5344CB8AC3E}">
        <p14:creationId xmlns:p14="http://schemas.microsoft.com/office/powerpoint/2010/main" val="3936436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D1A6D7-C731-4FC4-9CD3-20C1F9E38E02}"/>
              </a:ext>
            </a:extLst>
          </p:cNvPr>
          <p:cNvSpPr>
            <a:spLocks noGrp="1"/>
          </p:cNvSpPr>
          <p:nvPr>
            <p:ph idx="1"/>
          </p:nvPr>
        </p:nvSpPr>
        <p:spPr>
          <a:xfrm>
            <a:off x="402949" y="1153871"/>
            <a:ext cx="10515600" cy="3914153"/>
          </a:xfrm>
        </p:spPr>
        <p:txBody>
          <a:bodyPr>
            <a:normAutofit/>
          </a:bodyPr>
          <a:lstStyle/>
          <a:p>
            <a:r>
              <a:rPr lang="en-US" sz="3600" dirty="0">
                <a:latin typeface="Arial" panose="020B0604020202020204" pitchFamily="34" charset="0"/>
                <a:cs typeface="Arial" panose="020B0604020202020204" pitchFamily="34" charset="0"/>
              </a:rPr>
              <a:t>The legal system is not a system that all victims choose to use. </a:t>
            </a:r>
          </a:p>
          <a:p>
            <a:pPr marL="0" indent="0">
              <a:buNone/>
            </a:pPr>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A CCR must go beyond the legal system to truly create a wide network of support for PWEH of domestic violence and sexual assault.</a:t>
            </a:r>
          </a:p>
          <a:p>
            <a:endParaRPr lang="en-US" sz="3600" dirty="0"/>
          </a:p>
        </p:txBody>
      </p:sp>
      <p:pic>
        <p:nvPicPr>
          <p:cNvPr id="4098" name="Picture 2" descr="Image result for team clipart">
            <a:extLst>
              <a:ext uri="{FF2B5EF4-FFF2-40B4-BE49-F238E27FC236}">
                <a16:creationId xmlns:a16="http://schemas.microsoft.com/office/drawing/2014/main" id="{F9E02C93-B905-4AFD-8ED3-A93DBD6B17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8846" y="4047875"/>
            <a:ext cx="3263153" cy="24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1829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7E87C7-B915-4CC0-82D7-26614C4077CB}"/>
              </a:ext>
            </a:extLst>
          </p:cNvPr>
          <p:cNvSpPr>
            <a:spLocks noGrp="1"/>
          </p:cNvSpPr>
          <p:nvPr>
            <p:ph idx="1"/>
          </p:nvPr>
        </p:nvSpPr>
        <p:spPr>
          <a:xfrm>
            <a:off x="838200" y="385763"/>
            <a:ext cx="10515600" cy="6041541"/>
          </a:xfrm>
        </p:spPr>
        <p:txBody>
          <a:bodyPr>
            <a:normAutofit/>
          </a:bodyPr>
          <a:lstStyle/>
          <a:p>
            <a:pPr marL="0" indent="0">
              <a:buNone/>
            </a:pPr>
            <a:r>
              <a:rPr lang="en-US" sz="4000" dirty="0">
                <a:latin typeface="Arial" panose="020B0604020202020204" pitchFamily="34" charset="0"/>
                <a:cs typeface="Arial" panose="020B0604020202020204" pitchFamily="34" charset="0"/>
              </a:rPr>
              <a:t>A CCR will also include representatives: </a:t>
            </a:r>
          </a:p>
          <a:p>
            <a:pPr lvl="1"/>
            <a:r>
              <a:rPr lang="en-US" sz="3200" dirty="0">
                <a:latin typeface="Arial" panose="020B0604020202020204" pitchFamily="34" charset="0"/>
                <a:cs typeface="Arial" panose="020B0604020202020204" pitchFamily="34" charset="0"/>
              </a:rPr>
              <a:t>Mental health and other health care providers </a:t>
            </a:r>
          </a:p>
          <a:p>
            <a:pPr lvl="1"/>
            <a:r>
              <a:rPr lang="en-US" sz="3200" dirty="0">
                <a:latin typeface="Arial" panose="020B0604020202020204" pitchFamily="34" charset="0"/>
                <a:cs typeface="Arial" panose="020B0604020202020204" pitchFamily="34" charset="0"/>
              </a:rPr>
              <a:t>School personnel </a:t>
            </a:r>
          </a:p>
          <a:p>
            <a:pPr lvl="1"/>
            <a:r>
              <a:rPr lang="en-US" sz="3200" dirty="0">
                <a:latin typeface="Arial" panose="020B0604020202020204" pitchFamily="34" charset="0"/>
                <a:cs typeface="Arial" panose="020B0604020202020204" pitchFamily="34" charset="0"/>
              </a:rPr>
              <a:t>Child protection workers </a:t>
            </a:r>
          </a:p>
          <a:p>
            <a:pPr lvl="1"/>
            <a:r>
              <a:rPr lang="en-US" sz="3200" dirty="0">
                <a:latin typeface="Arial" panose="020B0604020202020204" pitchFamily="34" charset="0"/>
                <a:cs typeface="Arial" panose="020B0604020202020204" pitchFamily="34" charset="0"/>
              </a:rPr>
              <a:t>Probation and parole agents </a:t>
            </a:r>
          </a:p>
          <a:p>
            <a:pPr lvl="1"/>
            <a:r>
              <a:rPr lang="en-US" sz="3200" dirty="0">
                <a:latin typeface="Arial" panose="020B0604020202020204" pitchFamily="34" charset="0"/>
                <a:cs typeface="Arial" panose="020B0604020202020204" pitchFamily="34" charset="0"/>
              </a:rPr>
              <a:t>Neighborhood center staff </a:t>
            </a:r>
          </a:p>
          <a:p>
            <a:pPr lvl="1"/>
            <a:r>
              <a:rPr lang="en-US" sz="3200" dirty="0">
                <a:latin typeface="Arial" panose="020B0604020202020204" pitchFamily="34" charset="0"/>
                <a:cs typeface="Arial" panose="020B0604020202020204" pitchFamily="34" charset="0"/>
              </a:rPr>
              <a:t>Clergy/Faith-based members </a:t>
            </a:r>
          </a:p>
          <a:p>
            <a:pPr lvl="1"/>
            <a:r>
              <a:rPr lang="en-US" sz="3200" dirty="0">
                <a:latin typeface="Arial" panose="020B0604020202020204" pitchFamily="34" charset="0"/>
                <a:cs typeface="Arial" panose="020B0604020202020204" pitchFamily="34" charset="0"/>
              </a:rPr>
              <a:t>Batterer’s treatment and/or sex offender treatment providers </a:t>
            </a:r>
          </a:p>
          <a:p>
            <a:pPr lvl="1"/>
            <a:r>
              <a:rPr lang="en-US" sz="3200" dirty="0">
                <a:latin typeface="Arial" panose="020B0604020202020204" pitchFamily="34" charset="0"/>
                <a:cs typeface="Arial" panose="020B0604020202020204" pitchFamily="34" charset="0"/>
              </a:rPr>
              <a:t>Service providers from culturally‐specific organizations </a:t>
            </a:r>
          </a:p>
          <a:p>
            <a:pPr lvl="1"/>
            <a:r>
              <a:rPr lang="en-US" sz="3200" dirty="0">
                <a:latin typeface="Arial" panose="020B0604020202020204" pitchFamily="34" charset="0"/>
                <a:cs typeface="Arial" panose="020B0604020202020204" pitchFamily="34" charset="0"/>
              </a:rPr>
              <a:t>Many other groups</a:t>
            </a:r>
          </a:p>
          <a:p>
            <a:endParaRPr lang="en-US" dirty="0"/>
          </a:p>
        </p:txBody>
      </p:sp>
      <p:pic>
        <p:nvPicPr>
          <p:cNvPr id="5122" name="Picture 2" descr="Image result for multidisciplinary team clipart">
            <a:extLst>
              <a:ext uri="{FF2B5EF4-FFF2-40B4-BE49-F238E27FC236}">
                <a16:creationId xmlns:a16="http://schemas.microsoft.com/office/drawing/2014/main" id="{22A572E0-A310-45F6-AF60-DBC2D8DEA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2296" y="1610138"/>
            <a:ext cx="2362702" cy="2352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695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827D630B-F189-FADC-2863-B296E7A65D58}"/>
              </a:ext>
            </a:extLst>
          </p:cNvPr>
          <p:cNvGraphicFramePr/>
          <p:nvPr>
            <p:extLst>
              <p:ext uri="{D42A27DB-BD31-4B8C-83A1-F6EECF244321}">
                <p14:modId xmlns:p14="http://schemas.microsoft.com/office/powerpoint/2010/main" val="973690694"/>
              </p:ext>
            </p:extLst>
          </p:nvPr>
        </p:nvGraphicFramePr>
        <p:xfrm>
          <a:off x="3732924" y="86155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D4A7AEBE-DCBE-A453-8F4D-91DAACEE23AD}"/>
              </a:ext>
            </a:extLst>
          </p:cNvPr>
          <p:cNvSpPr txBox="1"/>
          <p:nvPr/>
        </p:nvSpPr>
        <p:spPr>
          <a:xfrm>
            <a:off x="1343025" y="6409795"/>
            <a:ext cx="10848975" cy="307777"/>
          </a:xfrm>
          <a:prstGeom prst="rect">
            <a:avLst/>
          </a:prstGeom>
          <a:noFill/>
        </p:spPr>
        <p:txBody>
          <a:bodyPr wrap="square">
            <a:spAutoFit/>
          </a:bodyPr>
          <a:lstStyle/>
          <a:p>
            <a:r>
              <a:rPr lang="en-US" sz="1400" dirty="0">
                <a:latin typeface="Arial" panose="020B0604020202020204" pitchFamily="34" charset="0"/>
                <a:cs typeface="Arial" panose="020B0604020202020204" pitchFamily="34" charset="0"/>
                <a:hlinkClick r:id="rId8"/>
              </a:rPr>
              <a:t>https://www.buncombecounty.org/governing/depts/justice-services/councils-advisory-groups/coordinated-community-response.aspx</a:t>
            </a:r>
            <a:r>
              <a:rPr lang="en-US" sz="1400"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23C2A81B-E8CD-17B9-C7A4-4EA7DFFD0B05}"/>
              </a:ext>
            </a:extLst>
          </p:cNvPr>
          <p:cNvSpPr txBox="1"/>
          <p:nvPr/>
        </p:nvSpPr>
        <p:spPr>
          <a:xfrm>
            <a:off x="141890" y="140428"/>
            <a:ext cx="5764924" cy="2246769"/>
          </a:xfrm>
          <a:prstGeom prst="rect">
            <a:avLst/>
          </a:prstGeom>
          <a:noFill/>
        </p:spPr>
        <p:txBody>
          <a:bodyPr wrap="square" rtlCol="0">
            <a:spAutoFit/>
          </a:bodyPr>
          <a:lstStyle/>
          <a:p>
            <a:r>
              <a:rPr lang="en-US" sz="2700" dirty="0">
                <a:latin typeface="Arial" panose="020B0604020202020204" pitchFamily="34" charset="0"/>
                <a:cs typeface="Arial" panose="020B0604020202020204" pitchFamily="34" charset="0"/>
              </a:rPr>
              <a:t>Law enforcement, the courts, social work, community agencies, and health care providers collaborate to address domestic violence from multiple angles.</a:t>
            </a:r>
          </a:p>
        </p:txBody>
      </p:sp>
    </p:spTree>
    <p:extLst>
      <p:ext uri="{BB962C8B-B14F-4D97-AF65-F5344CB8AC3E}">
        <p14:creationId xmlns:p14="http://schemas.microsoft.com/office/powerpoint/2010/main" val="608700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B4EB0-AD93-4F54-92BD-9583EC5F6B72}"/>
              </a:ext>
            </a:extLst>
          </p:cNvPr>
          <p:cNvSpPr>
            <a:spLocks noGrp="1"/>
          </p:cNvSpPr>
          <p:nvPr>
            <p:ph type="title"/>
          </p:nvPr>
        </p:nvSpPr>
        <p:spPr>
          <a:xfrm>
            <a:off x="838200" y="271671"/>
            <a:ext cx="9109416" cy="2206485"/>
          </a:xfrm>
        </p:spPr>
        <p:txBody>
          <a:bodyPr>
            <a:normAutofit/>
          </a:bodyPr>
          <a:lstStyle/>
          <a:p>
            <a:r>
              <a:rPr lang="en-US" sz="5400" b="1" dirty="0">
                <a:latin typeface="Arial" panose="020B0604020202020204" pitchFamily="34" charset="0"/>
                <a:cs typeface="Arial" panose="020B0604020202020204" pitchFamily="34" charset="0"/>
              </a:rPr>
              <a:t>CCR Goals </a:t>
            </a:r>
          </a:p>
        </p:txBody>
      </p:sp>
      <p:sp>
        <p:nvSpPr>
          <p:cNvPr id="3" name="Content Placeholder 2">
            <a:extLst>
              <a:ext uri="{FF2B5EF4-FFF2-40B4-BE49-F238E27FC236}">
                <a16:creationId xmlns:a16="http://schemas.microsoft.com/office/drawing/2014/main" id="{43973098-A25D-4339-85BC-4FF7DD303B19}"/>
              </a:ext>
            </a:extLst>
          </p:cNvPr>
          <p:cNvSpPr>
            <a:spLocks noGrp="1"/>
          </p:cNvSpPr>
          <p:nvPr>
            <p:ph idx="1"/>
          </p:nvPr>
        </p:nvSpPr>
        <p:spPr>
          <a:xfrm>
            <a:off x="559905" y="2416452"/>
            <a:ext cx="10515600" cy="3776868"/>
          </a:xfrm>
        </p:spPr>
        <p:txBody>
          <a:bodyPr>
            <a:normAutofit/>
          </a:bodyPr>
          <a:lstStyle/>
          <a:p>
            <a:r>
              <a:rPr lang="en-US" sz="3600" dirty="0">
                <a:latin typeface="Arial" panose="020B0604020202020204" pitchFamily="34" charset="0"/>
                <a:cs typeface="Arial" panose="020B0604020202020204" pitchFamily="34" charset="0"/>
              </a:rPr>
              <a:t> Safety and Well-Being for PWEH</a:t>
            </a:r>
          </a:p>
          <a:p>
            <a:r>
              <a:rPr lang="en-US" sz="3600" dirty="0">
                <a:latin typeface="Arial" panose="020B0604020202020204" pitchFamily="34" charset="0"/>
                <a:cs typeface="Arial" panose="020B0604020202020204" pitchFamily="34" charset="0"/>
              </a:rPr>
              <a:t> Accountability of PWCH</a:t>
            </a:r>
          </a:p>
          <a:p>
            <a:r>
              <a:rPr lang="en-US" sz="3600" dirty="0">
                <a:latin typeface="Arial" panose="020B0604020202020204" pitchFamily="34" charset="0"/>
                <a:cs typeface="Arial" panose="020B0604020202020204" pitchFamily="34" charset="0"/>
              </a:rPr>
              <a:t>Diversity and Access to Services</a:t>
            </a:r>
          </a:p>
          <a:p>
            <a:r>
              <a:rPr lang="en-US" sz="3600" dirty="0">
                <a:latin typeface="Arial" panose="020B0604020202020204" pitchFamily="34" charset="0"/>
                <a:cs typeface="Arial" panose="020B0604020202020204" pitchFamily="34" charset="0"/>
              </a:rPr>
              <a:t>Community Safety</a:t>
            </a:r>
          </a:p>
        </p:txBody>
      </p:sp>
      <p:pic>
        <p:nvPicPr>
          <p:cNvPr id="3076" name="Picture 4" descr="STUCO Leadership Team Application 2019-2020 - St. Clair High Student Council">
            <a:extLst>
              <a:ext uri="{FF2B5EF4-FFF2-40B4-BE49-F238E27FC236}">
                <a16:creationId xmlns:a16="http://schemas.microsoft.com/office/drawing/2014/main" id="{9E42668C-F5F5-4EAF-9C43-933BEED932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5259" y="2809461"/>
            <a:ext cx="2667000"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540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7B6C9D-D773-41BB-AC6A-13F116CFF142}"/>
              </a:ext>
            </a:extLst>
          </p:cNvPr>
          <p:cNvSpPr>
            <a:spLocks noGrp="1"/>
          </p:cNvSpPr>
          <p:nvPr>
            <p:ph idx="1"/>
          </p:nvPr>
        </p:nvSpPr>
        <p:spPr>
          <a:xfrm>
            <a:off x="486508" y="636105"/>
            <a:ext cx="10486292" cy="2961860"/>
          </a:xfrm>
        </p:spPr>
        <p:txBody>
          <a:bodyPr/>
          <a:lstStyle/>
          <a:p>
            <a:pPr algn="l">
              <a:buFont typeface="Arial" panose="020B0604020202020204" pitchFamily="34" charset="0"/>
              <a:buChar char="•"/>
            </a:pPr>
            <a:r>
              <a:rPr lang="en-US" sz="3600" b="0" i="0" dirty="0">
                <a:solidFill>
                  <a:srgbClr val="383838"/>
                </a:solidFill>
                <a:effectLst/>
                <a:latin typeface="Arial" panose="020B0604020202020204" pitchFamily="34" charset="0"/>
                <a:cs typeface="Arial" panose="020B0604020202020204" pitchFamily="34" charset="0"/>
              </a:rPr>
              <a:t>Internal information-sharing and training</a:t>
            </a:r>
          </a:p>
          <a:p>
            <a:pPr algn="l">
              <a:buFont typeface="Arial" panose="020B0604020202020204" pitchFamily="34" charset="0"/>
              <a:buChar char="•"/>
            </a:pPr>
            <a:r>
              <a:rPr lang="en-US" sz="3600" dirty="0">
                <a:solidFill>
                  <a:srgbClr val="383838"/>
                </a:solidFill>
                <a:latin typeface="Arial" panose="020B0604020202020204" pitchFamily="34" charset="0"/>
                <a:cs typeface="Arial" panose="020B0604020202020204" pitchFamily="34" charset="0"/>
              </a:rPr>
              <a:t>C</a:t>
            </a:r>
            <a:r>
              <a:rPr lang="en-US" sz="3600" b="0" i="0" dirty="0">
                <a:solidFill>
                  <a:srgbClr val="383838"/>
                </a:solidFill>
                <a:effectLst/>
                <a:latin typeface="Arial" panose="020B0604020202020204" pitchFamily="34" charset="0"/>
                <a:cs typeface="Arial" panose="020B0604020202020204" pitchFamily="34" charset="0"/>
              </a:rPr>
              <a:t>ommunity awareness and prevention campaigns</a:t>
            </a:r>
          </a:p>
          <a:p>
            <a:pPr algn="l">
              <a:buFont typeface="Arial" panose="020B0604020202020204" pitchFamily="34" charset="0"/>
              <a:buChar char="•"/>
            </a:pPr>
            <a:r>
              <a:rPr lang="en-US" sz="3600" b="0" i="0" dirty="0">
                <a:solidFill>
                  <a:srgbClr val="383838"/>
                </a:solidFill>
                <a:effectLst/>
                <a:latin typeface="Arial" panose="020B0604020202020204" pitchFamily="34" charset="0"/>
                <a:cs typeface="Arial" panose="020B0604020202020204" pitchFamily="34" charset="0"/>
              </a:rPr>
              <a:t>Development and implementation of response protocols</a:t>
            </a:r>
          </a:p>
          <a:p>
            <a:endParaRPr lang="en-US" dirty="0"/>
          </a:p>
        </p:txBody>
      </p:sp>
      <p:pic>
        <p:nvPicPr>
          <p:cNvPr id="1026" name="Picture 2" descr="3 Effective Teaching Strategies for Healthcare Educators | PreCheck">
            <a:extLst>
              <a:ext uri="{FF2B5EF4-FFF2-40B4-BE49-F238E27FC236}">
                <a16:creationId xmlns:a16="http://schemas.microsoft.com/office/drawing/2014/main" id="{273EAAE7-C0FB-4415-9B16-88A7BE8F29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8398" y="3764813"/>
            <a:ext cx="5202512" cy="2827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919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0A0BE5-2830-8176-90A6-FE1C3EDEBE92}"/>
              </a:ext>
            </a:extLst>
          </p:cNvPr>
          <p:cNvSpPr>
            <a:spLocks noGrp="1"/>
          </p:cNvSpPr>
          <p:nvPr>
            <p:ph type="title"/>
          </p:nvPr>
        </p:nvSpPr>
        <p:spPr>
          <a:xfrm>
            <a:off x="572493" y="238539"/>
            <a:ext cx="11018520" cy="1434415"/>
          </a:xfrm>
        </p:spPr>
        <p:txBody>
          <a:bodyPr anchor="b">
            <a:normAutofit/>
          </a:bodyPr>
          <a:lstStyle/>
          <a:p>
            <a:r>
              <a:rPr lang="en-US" sz="5400" dirty="0">
                <a:latin typeface="Arial" panose="020B0604020202020204" pitchFamily="34" charset="0"/>
                <a:cs typeface="Arial" panose="020B0604020202020204" pitchFamily="34" charset="0"/>
              </a:rPr>
              <a:t>Learning Objectives</a:t>
            </a:r>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B50C3D1-9496-ADAA-222F-4C5242EFC7B5}"/>
              </a:ext>
            </a:extLst>
          </p:cNvPr>
          <p:cNvSpPr>
            <a:spLocks noGrp="1"/>
          </p:cNvSpPr>
          <p:nvPr>
            <p:ph idx="1"/>
          </p:nvPr>
        </p:nvSpPr>
        <p:spPr>
          <a:xfrm>
            <a:off x="572492" y="2071316"/>
            <a:ext cx="8297188" cy="4352542"/>
          </a:xfrm>
        </p:spPr>
        <p:txBody>
          <a:bodyPr anchor="t">
            <a:normAutofit fontScale="77500" lnSpcReduction="20000"/>
          </a:bodyPr>
          <a:lstStyle/>
          <a:p>
            <a:r>
              <a:rPr lang="en-US" sz="3300" dirty="0">
                <a:latin typeface="Arial" panose="020B0604020202020204" pitchFamily="34" charset="0"/>
                <a:cs typeface="Arial" panose="020B0604020202020204" pitchFamily="34" charset="0"/>
              </a:rPr>
              <a:t>Participants will gain an understanding on how to develop Coordinating Community Response (CCR).</a:t>
            </a:r>
          </a:p>
          <a:p>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Participants will be able to identify the principles of the Duluth Model.</a:t>
            </a:r>
          </a:p>
          <a:p>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Participants will be able to use steps to establish foundations for an effective team. </a:t>
            </a:r>
          </a:p>
          <a:p>
            <a:pPr marL="0" indent="0">
              <a:buNone/>
            </a:pPr>
            <a:endParaRPr lang="en-US" sz="3300" dirty="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Participants will be able to identify areas to address to impact to improve system response or victim’s experience?</a:t>
            </a:r>
          </a:p>
          <a:p>
            <a:endParaRPr lang="en-US" sz="2200" dirty="0">
              <a:latin typeface="Arial" panose="020B0604020202020204" pitchFamily="34" charset="0"/>
              <a:cs typeface="Arial" panose="020B0604020202020204" pitchFamily="34" charset="0"/>
            </a:endParaRPr>
          </a:p>
        </p:txBody>
      </p:sp>
      <p:pic>
        <p:nvPicPr>
          <p:cNvPr id="1026" name="Picture 2" descr="Chapter 7 - IDOL Portfolio">
            <a:extLst>
              <a:ext uri="{FF2B5EF4-FFF2-40B4-BE49-F238E27FC236}">
                <a16:creationId xmlns:a16="http://schemas.microsoft.com/office/drawing/2014/main" id="{4DB79614-61FF-EB9C-AEFE-D447A88AED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94" r="202" b="2"/>
          <a:stretch/>
        </p:blipFill>
        <p:spPr bwMode="auto">
          <a:xfrm>
            <a:off x="8869680" y="2364319"/>
            <a:ext cx="3129700" cy="3253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7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activity word art">
            <a:extLst>
              <a:ext uri="{FF2B5EF4-FFF2-40B4-BE49-F238E27FC236}">
                <a16:creationId xmlns:a16="http://schemas.microsoft.com/office/drawing/2014/main" id="{C8991C06-D371-40C1-8940-86F6BFFB1F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3566" y="735495"/>
            <a:ext cx="3258615" cy="5068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733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oordinated Community Action Model | Catholic Social Services">
            <a:extLst>
              <a:ext uri="{FF2B5EF4-FFF2-40B4-BE49-F238E27FC236}">
                <a16:creationId xmlns:a16="http://schemas.microsoft.com/office/drawing/2014/main" id="{62DDD77F-05ED-4A84-9F56-1881644B41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3188" y="0"/>
            <a:ext cx="6904037"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89C3E56-9021-4D93-95F1-924A7BD38040}"/>
              </a:ext>
            </a:extLst>
          </p:cNvPr>
          <p:cNvSpPr txBox="1"/>
          <p:nvPr/>
        </p:nvSpPr>
        <p:spPr>
          <a:xfrm>
            <a:off x="8365588" y="5976629"/>
            <a:ext cx="3826412" cy="738664"/>
          </a:xfrm>
          <a:prstGeom prst="rect">
            <a:avLst/>
          </a:prstGeom>
          <a:noFill/>
        </p:spPr>
        <p:txBody>
          <a:bodyPr wrap="square" rtlCol="0">
            <a:spAutoFit/>
          </a:bodyPr>
          <a:lstStyle/>
          <a:p>
            <a:r>
              <a:rPr lang="en-US" sz="1400" dirty="0">
                <a:hlinkClick r:id="rId4"/>
              </a:rPr>
              <a:t>https://www.partnersforpeaceme.org/wp-content/uploads/2015/11/coordinated-community-action-model1.pdf</a:t>
            </a:r>
            <a:r>
              <a:rPr lang="en-US" sz="1400" dirty="0"/>
              <a:t> </a:t>
            </a:r>
          </a:p>
        </p:txBody>
      </p:sp>
    </p:spTree>
    <p:extLst>
      <p:ext uri="{BB962C8B-B14F-4D97-AF65-F5344CB8AC3E}">
        <p14:creationId xmlns:p14="http://schemas.microsoft.com/office/powerpoint/2010/main" val="30262709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011CD-EBDB-406D-9236-DDD08FC1D08B}"/>
              </a:ext>
            </a:extLst>
          </p:cNvPr>
          <p:cNvSpPr>
            <a:spLocks noGrp="1"/>
          </p:cNvSpPr>
          <p:nvPr>
            <p:ph type="title"/>
          </p:nvPr>
        </p:nvSpPr>
        <p:spPr>
          <a:xfrm>
            <a:off x="838200" y="365125"/>
            <a:ext cx="10515600" cy="728179"/>
          </a:xfrm>
        </p:spPr>
        <p:txBody>
          <a:bodyPr/>
          <a:lstStyle/>
          <a:p>
            <a:r>
              <a:rPr lang="en-US" dirty="0">
                <a:latin typeface="Arial" panose="020B0604020202020204" pitchFamily="34" charset="0"/>
                <a:cs typeface="Arial" panose="020B0604020202020204" pitchFamily="34" charset="0"/>
              </a:rPr>
              <a:t>Duluth Model</a:t>
            </a:r>
          </a:p>
        </p:txBody>
      </p:sp>
      <p:sp>
        <p:nvSpPr>
          <p:cNvPr id="3" name="Content Placeholder 2">
            <a:extLst>
              <a:ext uri="{FF2B5EF4-FFF2-40B4-BE49-F238E27FC236}">
                <a16:creationId xmlns:a16="http://schemas.microsoft.com/office/drawing/2014/main" id="{58A7C2A3-51BF-4ACA-9554-8FB9CBA9AD1E}"/>
              </a:ext>
            </a:extLst>
          </p:cNvPr>
          <p:cNvSpPr>
            <a:spLocks noGrp="1"/>
          </p:cNvSpPr>
          <p:nvPr>
            <p:ph idx="1"/>
          </p:nvPr>
        </p:nvSpPr>
        <p:spPr>
          <a:xfrm>
            <a:off x="298173" y="1391478"/>
            <a:ext cx="11668539" cy="4785485"/>
          </a:xfrm>
        </p:spPr>
        <p:txBody>
          <a:bodyPr>
            <a:normAutofit/>
          </a:bodyPr>
          <a:lstStyle/>
          <a:p>
            <a:pPr marL="0" indent="0">
              <a:buNone/>
            </a:pPr>
            <a:r>
              <a:rPr lang="en-US" sz="3200" dirty="0">
                <a:latin typeface="Arial" panose="020B0604020202020204" pitchFamily="34" charset="0"/>
                <a:cs typeface="Arial" panose="020B0604020202020204" pitchFamily="34" charset="0"/>
              </a:rPr>
              <a:t>An organizing method that prioritizes victim safety and offender accountability within a social change framework</a:t>
            </a:r>
          </a:p>
          <a:p>
            <a:pPr marL="0" indent="0">
              <a:buNone/>
            </a:pPr>
            <a:endParaRPr lang="en-US" sz="3200" dirty="0">
              <a:latin typeface="Arial" panose="020B0604020202020204" pitchFamily="34" charset="0"/>
              <a:cs typeface="Arial" panose="020B0604020202020204" pitchFamily="34" charset="0"/>
            </a:endParaRPr>
          </a:p>
          <a:p>
            <a:pPr marL="0" indent="0">
              <a:buNone/>
            </a:pPr>
            <a:r>
              <a:rPr lang="en-US" sz="3200" dirty="0">
                <a:latin typeface="Arial" panose="020B0604020202020204" pitchFamily="34" charset="0"/>
                <a:cs typeface="Arial" panose="020B0604020202020204" pitchFamily="34" charset="0"/>
              </a:rPr>
              <a:t>The model guides organizers to build interventions within systems that are aligned with the lived experience of victims.</a:t>
            </a:r>
          </a:p>
        </p:txBody>
      </p:sp>
      <p:pic>
        <p:nvPicPr>
          <p:cNvPr id="2052" name="Picture 4" descr="Domestic Abuse Intervention Programs">
            <a:extLst>
              <a:ext uri="{FF2B5EF4-FFF2-40B4-BE49-F238E27FC236}">
                <a16:creationId xmlns:a16="http://schemas.microsoft.com/office/drawing/2014/main" id="{92072CF0-8506-4C99-AC05-A9B74D55E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825" y="4444721"/>
            <a:ext cx="5817051" cy="15973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F794924-77BF-4A0F-A84A-96395078121E}"/>
              </a:ext>
            </a:extLst>
          </p:cNvPr>
          <p:cNvSpPr txBox="1"/>
          <p:nvPr/>
        </p:nvSpPr>
        <p:spPr>
          <a:xfrm>
            <a:off x="7863131" y="6176963"/>
            <a:ext cx="3825949" cy="307777"/>
          </a:xfrm>
          <a:prstGeom prst="rect">
            <a:avLst/>
          </a:prstGeom>
          <a:noFill/>
        </p:spPr>
        <p:txBody>
          <a:bodyPr wrap="square" rtlCol="0">
            <a:spAutoFit/>
          </a:bodyPr>
          <a:lstStyle/>
          <a:p>
            <a:r>
              <a:rPr lang="en-US" sz="1400" dirty="0">
                <a:hlinkClick r:id="rId4"/>
              </a:rPr>
              <a:t>https://www.theduluthmodel.org/</a:t>
            </a:r>
            <a:r>
              <a:rPr lang="en-US" sz="1400" dirty="0"/>
              <a:t> </a:t>
            </a:r>
          </a:p>
        </p:txBody>
      </p:sp>
    </p:spTree>
    <p:extLst>
      <p:ext uri="{BB962C8B-B14F-4D97-AF65-F5344CB8AC3E}">
        <p14:creationId xmlns:p14="http://schemas.microsoft.com/office/powerpoint/2010/main" val="428021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7"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8"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9"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0"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1"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2"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B6AD74FE-BF1B-4C03-8A74-F2375FF13CC5}"/>
              </a:ext>
            </a:extLst>
          </p:cNvPr>
          <p:cNvSpPr>
            <a:spLocks noGrp="1"/>
          </p:cNvSpPr>
          <p:nvPr>
            <p:ph type="title"/>
          </p:nvPr>
        </p:nvSpPr>
        <p:spPr>
          <a:xfrm>
            <a:off x="535020" y="685800"/>
            <a:ext cx="2780271" cy="5105400"/>
          </a:xfrm>
        </p:spPr>
        <p:txBody>
          <a:bodyPr>
            <a:normAutofit/>
          </a:bodyPr>
          <a:lstStyle/>
          <a:p>
            <a:r>
              <a:rPr lang="en-US" sz="4000" b="1">
                <a:solidFill>
                  <a:srgbClr val="FFFFFF"/>
                </a:solidFill>
                <a:latin typeface="Arial" panose="020B0604020202020204" pitchFamily="34" charset="0"/>
                <a:cs typeface="Arial" panose="020B0604020202020204" pitchFamily="34" charset="0"/>
              </a:rPr>
              <a:t>The Duluth Model</a:t>
            </a:r>
          </a:p>
        </p:txBody>
      </p:sp>
      <p:graphicFrame>
        <p:nvGraphicFramePr>
          <p:cNvPr id="7" name="Content Placeholder 2">
            <a:extLst>
              <a:ext uri="{FF2B5EF4-FFF2-40B4-BE49-F238E27FC236}">
                <a16:creationId xmlns:a16="http://schemas.microsoft.com/office/drawing/2014/main" id="{1D04D35E-6A28-7AEB-1A42-0FD82BD5055F}"/>
              </a:ext>
            </a:extLst>
          </p:cNvPr>
          <p:cNvGraphicFramePr>
            <a:graphicFrameLocks noGrp="1"/>
          </p:cNvGraphicFramePr>
          <p:nvPr>
            <p:ph idx="1"/>
            <p:extLst>
              <p:ext uri="{D42A27DB-BD31-4B8C-83A1-F6EECF244321}">
                <p14:modId xmlns:p14="http://schemas.microsoft.com/office/powerpoint/2010/main" val="1208728708"/>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6933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lowchart: Process 1">
            <a:extLst>
              <a:ext uri="{FF2B5EF4-FFF2-40B4-BE49-F238E27FC236}">
                <a16:creationId xmlns:a16="http://schemas.microsoft.com/office/drawing/2014/main" id="{B841DEC6-656B-BF97-7662-EF4D66CBABB1}"/>
              </a:ext>
            </a:extLst>
          </p:cNvPr>
          <p:cNvSpPr/>
          <p:nvPr/>
        </p:nvSpPr>
        <p:spPr>
          <a:xfrm>
            <a:off x="2524124" y="178595"/>
            <a:ext cx="6586537" cy="489045"/>
          </a:xfrm>
          <a:prstGeom prst="flowChartProcess">
            <a:avLst/>
          </a:prstGeom>
          <a:solidFill>
            <a:srgbClr val="FFFF99"/>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a:latin typeface="Arial" panose="020B0604020202020204" pitchFamily="34" charset="0"/>
                <a:cs typeface="Arial" panose="020B0604020202020204" pitchFamily="34" charset="0"/>
              </a:rPr>
              <a:t>The Duluth Model Approach</a:t>
            </a:r>
          </a:p>
        </p:txBody>
      </p:sp>
      <p:sp>
        <p:nvSpPr>
          <p:cNvPr id="13" name="Flowchart: Alternate Process 12">
            <a:extLst>
              <a:ext uri="{FF2B5EF4-FFF2-40B4-BE49-F238E27FC236}">
                <a16:creationId xmlns:a16="http://schemas.microsoft.com/office/drawing/2014/main" id="{A3F107C9-0ED5-89CB-132B-3C52BA739EF6}"/>
              </a:ext>
            </a:extLst>
          </p:cNvPr>
          <p:cNvSpPr/>
          <p:nvPr/>
        </p:nvSpPr>
        <p:spPr>
          <a:xfrm>
            <a:off x="3690212" y="2190128"/>
            <a:ext cx="4254360" cy="387259"/>
          </a:xfrm>
          <a:prstGeom prst="flowChartAlternateProcess">
            <a:avLst/>
          </a:prstGeom>
          <a:solidFill>
            <a:srgbClr val="DB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Arial" panose="020B0604020202020204" pitchFamily="34" charset="0"/>
                <a:cs typeface="Arial" panose="020B0604020202020204" pitchFamily="34" charset="0"/>
              </a:rPr>
              <a:t>Advocacy</a:t>
            </a:r>
          </a:p>
        </p:txBody>
      </p:sp>
      <p:sp>
        <p:nvSpPr>
          <p:cNvPr id="14" name="Flowchart: Alternate Process 13">
            <a:extLst>
              <a:ext uri="{FF2B5EF4-FFF2-40B4-BE49-F238E27FC236}">
                <a16:creationId xmlns:a16="http://schemas.microsoft.com/office/drawing/2014/main" id="{A1942879-60A5-3A04-2117-02C78DCE7886}"/>
              </a:ext>
            </a:extLst>
          </p:cNvPr>
          <p:cNvSpPr/>
          <p:nvPr/>
        </p:nvSpPr>
        <p:spPr>
          <a:xfrm>
            <a:off x="3692177" y="1553332"/>
            <a:ext cx="4254359" cy="416083"/>
          </a:xfrm>
          <a:prstGeom prst="flowChartAlternateProcess">
            <a:avLst/>
          </a:prstGeom>
          <a:solidFill>
            <a:srgbClr val="71BB1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Law </a:t>
            </a:r>
            <a:r>
              <a:rPr lang="en-US" sz="2400" b="1" dirty="0">
                <a:latin typeface="Arial" panose="020B0604020202020204" pitchFamily="34" charset="0"/>
                <a:cs typeface="Arial" panose="020B0604020202020204" pitchFamily="34" charset="0"/>
              </a:rPr>
              <a:t>Enforcement</a:t>
            </a:r>
          </a:p>
        </p:txBody>
      </p:sp>
      <p:sp>
        <p:nvSpPr>
          <p:cNvPr id="15" name="Flowchart: Alternate Process 14">
            <a:extLst>
              <a:ext uri="{FF2B5EF4-FFF2-40B4-BE49-F238E27FC236}">
                <a16:creationId xmlns:a16="http://schemas.microsoft.com/office/drawing/2014/main" id="{BA405537-8E6B-83F4-8E17-11AB9B003F82}"/>
              </a:ext>
            </a:extLst>
          </p:cNvPr>
          <p:cNvSpPr/>
          <p:nvPr/>
        </p:nvSpPr>
        <p:spPr>
          <a:xfrm>
            <a:off x="3692177" y="926395"/>
            <a:ext cx="4254358" cy="410485"/>
          </a:xfrm>
          <a:prstGeom prst="flowChartAlternateProcess">
            <a:avLst/>
          </a:prstGeom>
          <a:solidFill>
            <a:srgbClr val="2739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Hotline</a:t>
            </a:r>
          </a:p>
        </p:txBody>
      </p:sp>
      <p:sp>
        <p:nvSpPr>
          <p:cNvPr id="16" name="Flowchart: Alternate Process 15">
            <a:extLst>
              <a:ext uri="{FF2B5EF4-FFF2-40B4-BE49-F238E27FC236}">
                <a16:creationId xmlns:a16="http://schemas.microsoft.com/office/drawing/2014/main" id="{69865484-6849-AFF0-5603-39177D3EBE04}"/>
              </a:ext>
            </a:extLst>
          </p:cNvPr>
          <p:cNvSpPr/>
          <p:nvPr/>
        </p:nvSpPr>
        <p:spPr>
          <a:xfrm>
            <a:off x="3690212" y="2783255"/>
            <a:ext cx="4254360" cy="452123"/>
          </a:xfrm>
          <a:prstGeom prst="flowChartAlternate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Jail</a:t>
            </a:r>
          </a:p>
        </p:txBody>
      </p:sp>
      <p:sp>
        <p:nvSpPr>
          <p:cNvPr id="17" name="Flowchart: Alternate Process 16">
            <a:extLst>
              <a:ext uri="{FF2B5EF4-FFF2-40B4-BE49-F238E27FC236}">
                <a16:creationId xmlns:a16="http://schemas.microsoft.com/office/drawing/2014/main" id="{71126DF7-B7EE-4968-BC02-8AC6D0E9723B}"/>
              </a:ext>
            </a:extLst>
          </p:cNvPr>
          <p:cNvSpPr/>
          <p:nvPr/>
        </p:nvSpPr>
        <p:spPr>
          <a:xfrm>
            <a:off x="3690212" y="3446484"/>
            <a:ext cx="4254360" cy="446739"/>
          </a:xfrm>
          <a:prstGeom prst="flowChartAlternateProcess">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Arial" panose="020B0604020202020204" pitchFamily="34" charset="0"/>
                <a:cs typeface="Arial" panose="020B0604020202020204" pitchFamily="34" charset="0"/>
              </a:rPr>
              <a:t>Prosecution</a:t>
            </a:r>
          </a:p>
        </p:txBody>
      </p:sp>
      <p:sp>
        <p:nvSpPr>
          <p:cNvPr id="18" name="Flowchart: Alternate Process 17">
            <a:extLst>
              <a:ext uri="{FF2B5EF4-FFF2-40B4-BE49-F238E27FC236}">
                <a16:creationId xmlns:a16="http://schemas.microsoft.com/office/drawing/2014/main" id="{41115C9C-82E5-0EC3-A508-DA8B1CB275DB}"/>
              </a:ext>
            </a:extLst>
          </p:cNvPr>
          <p:cNvSpPr/>
          <p:nvPr/>
        </p:nvSpPr>
        <p:spPr>
          <a:xfrm>
            <a:off x="3690212" y="4161802"/>
            <a:ext cx="4254360" cy="407810"/>
          </a:xfrm>
          <a:prstGeom prst="flowChartAlternateProcess">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Court</a:t>
            </a:r>
          </a:p>
        </p:txBody>
      </p:sp>
      <p:sp>
        <p:nvSpPr>
          <p:cNvPr id="19" name="Flowchart: Alternate Process 18">
            <a:extLst>
              <a:ext uri="{FF2B5EF4-FFF2-40B4-BE49-F238E27FC236}">
                <a16:creationId xmlns:a16="http://schemas.microsoft.com/office/drawing/2014/main" id="{2E30194A-D3B3-C81C-7A77-CFF4554F4A1C}"/>
              </a:ext>
            </a:extLst>
          </p:cNvPr>
          <p:cNvSpPr/>
          <p:nvPr/>
        </p:nvSpPr>
        <p:spPr>
          <a:xfrm>
            <a:off x="3690211" y="4794184"/>
            <a:ext cx="4254361" cy="387259"/>
          </a:xfrm>
          <a:prstGeom prst="flowChartAlternateProcess">
            <a:avLst/>
          </a:prstGeom>
          <a:solidFill>
            <a:srgbClr val="0C79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Probation</a:t>
            </a:r>
          </a:p>
        </p:txBody>
      </p:sp>
      <p:sp>
        <p:nvSpPr>
          <p:cNvPr id="20" name="Flowchart: Alternate Process 19">
            <a:extLst>
              <a:ext uri="{FF2B5EF4-FFF2-40B4-BE49-F238E27FC236}">
                <a16:creationId xmlns:a16="http://schemas.microsoft.com/office/drawing/2014/main" id="{412C6EF6-EECC-B811-E3F0-11524DB2F642}"/>
              </a:ext>
            </a:extLst>
          </p:cNvPr>
          <p:cNvSpPr/>
          <p:nvPr/>
        </p:nvSpPr>
        <p:spPr>
          <a:xfrm>
            <a:off x="3690210" y="5484866"/>
            <a:ext cx="4254362" cy="446739"/>
          </a:xfrm>
          <a:prstGeom prst="flowChartAlternateProcess">
            <a:avLst/>
          </a:prstGeom>
          <a:solidFill>
            <a:srgbClr val="D000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Sentencing &amp; Interventions</a:t>
            </a:r>
          </a:p>
        </p:txBody>
      </p:sp>
      <p:sp>
        <p:nvSpPr>
          <p:cNvPr id="21" name="Flowchart: Alternate Process 20">
            <a:extLst>
              <a:ext uri="{FF2B5EF4-FFF2-40B4-BE49-F238E27FC236}">
                <a16:creationId xmlns:a16="http://schemas.microsoft.com/office/drawing/2014/main" id="{5EA5D918-148D-9773-50ED-36AF5AB51D3F}"/>
              </a:ext>
            </a:extLst>
          </p:cNvPr>
          <p:cNvSpPr/>
          <p:nvPr/>
        </p:nvSpPr>
        <p:spPr>
          <a:xfrm>
            <a:off x="3690209" y="6102627"/>
            <a:ext cx="4254363" cy="438338"/>
          </a:xfrm>
          <a:prstGeom prst="flowChartAlternateProcess">
            <a:avLst/>
          </a:prstGeom>
          <a:solidFill>
            <a:srgbClr val="0058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Prevention Programs</a:t>
            </a:r>
          </a:p>
        </p:txBody>
      </p:sp>
      <p:sp>
        <p:nvSpPr>
          <p:cNvPr id="22" name="Arrow: Down 21">
            <a:extLst>
              <a:ext uri="{FF2B5EF4-FFF2-40B4-BE49-F238E27FC236}">
                <a16:creationId xmlns:a16="http://schemas.microsoft.com/office/drawing/2014/main" id="{E7BB010C-533B-480C-5DC9-8A59D14D6D5E}"/>
              </a:ext>
            </a:extLst>
          </p:cNvPr>
          <p:cNvSpPr/>
          <p:nvPr/>
        </p:nvSpPr>
        <p:spPr>
          <a:xfrm>
            <a:off x="1669774" y="1761373"/>
            <a:ext cx="1093304" cy="4151729"/>
          </a:xfrm>
          <a:prstGeom prst="downArrow">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274812D-3409-FE8D-8E3F-0C0C468168FE}"/>
              </a:ext>
            </a:extLst>
          </p:cNvPr>
          <p:cNvSpPr/>
          <p:nvPr/>
        </p:nvSpPr>
        <p:spPr>
          <a:xfrm>
            <a:off x="8375166" y="2296765"/>
            <a:ext cx="3366053" cy="32035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Coordinated Community Response</a:t>
            </a:r>
          </a:p>
        </p:txBody>
      </p:sp>
    </p:spTree>
    <p:extLst>
      <p:ext uri="{BB962C8B-B14F-4D97-AF65-F5344CB8AC3E}">
        <p14:creationId xmlns:p14="http://schemas.microsoft.com/office/powerpoint/2010/main" val="3035600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2275A-6832-4590-8E2F-90D15D4AAB9D}"/>
              </a:ext>
            </a:extLst>
          </p:cNvPr>
          <p:cNvSpPr>
            <a:spLocks noGrp="1"/>
          </p:cNvSpPr>
          <p:nvPr>
            <p:ph type="title"/>
          </p:nvPr>
        </p:nvSpPr>
        <p:spPr>
          <a:xfrm>
            <a:off x="838200" y="365125"/>
            <a:ext cx="10515600" cy="734805"/>
          </a:xfrm>
        </p:spPr>
        <p:txBody>
          <a:bodyPr/>
          <a:lstStyle/>
          <a:p>
            <a:r>
              <a:rPr lang="en-US" dirty="0">
                <a:latin typeface="Arial" panose="020B0604020202020204" pitchFamily="34" charset="0"/>
                <a:cs typeface="Arial" panose="020B0604020202020204" pitchFamily="34" charset="0"/>
              </a:rPr>
              <a:t>The Duluth Model Approach</a:t>
            </a:r>
          </a:p>
        </p:txBody>
      </p:sp>
      <p:sp>
        <p:nvSpPr>
          <p:cNvPr id="3" name="Content Placeholder 2">
            <a:extLst>
              <a:ext uri="{FF2B5EF4-FFF2-40B4-BE49-F238E27FC236}">
                <a16:creationId xmlns:a16="http://schemas.microsoft.com/office/drawing/2014/main" id="{02537307-C3A4-42E0-9E0C-01E85E858D50}"/>
              </a:ext>
            </a:extLst>
          </p:cNvPr>
          <p:cNvSpPr>
            <a:spLocks noGrp="1"/>
          </p:cNvSpPr>
          <p:nvPr>
            <p:ph idx="1"/>
          </p:nvPr>
        </p:nvSpPr>
        <p:spPr>
          <a:xfrm>
            <a:off x="493643" y="1789043"/>
            <a:ext cx="10515600" cy="4703832"/>
          </a:xfrm>
        </p:spPr>
        <p:txBody>
          <a:bodyPr>
            <a:normAutofit/>
          </a:bodyPr>
          <a:lstStyle/>
          <a:p>
            <a:r>
              <a:rPr lang="en-US" sz="3600" dirty="0">
                <a:latin typeface="Arial" panose="020B0604020202020204" pitchFamily="34" charset="0"/>
                <a:cs typeface="Arial" panose="020B0604020202020204" pitchFamily="34" charset="0"/>
              </a:rPr>
              <a:t>Shift responsibility for victim safety from the PHEW to the community and state.</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A shared understanding of how interventions are to be accountable to PWEH’s safety and  accountability of PWCH.</a:t>
            </a:r>
          </a:p>
        </p:txBody>
      </p:sp>
    </p:spTree>
    <p:extLst>
      <p:ext uri="{BB962C8B-B14F-4D97-AF65-F5344CB8AC3E}">
        <p14:creationId xmlns:p14="http://schemas.microsoft.com/office/powerpoint/2010/main" val="27312966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2275A-6832-4590-8E2F-90D15D4AAB9D}"/>
              </a:ext>
            </a:extLst>
          </p:cNvPr>
          <p:cNvSpPr>
            <a:spLocks noGrp="1"/>
          </p:cNvSpPr>
          <p:nvPr>
            <p:ph type="title"/>
          </p:nvPr>
        </p:nvSpPr>
        <p:spPr>
          <a:xfrm>
            <a:off x="838200" y="365125"/>
            <a:ext cx="10515600" cy="734805"/>
          </a:xfrm>
        </p:spPr>
        <p:txBody>
          <a:bodyPr/>
          <a:lstStyle/>
          <a:p>
            <a:r>
              <a:rPr lang="en-US" dirty="0">
                <a:latin typeface="Arial" panose="020B0604020202020204" pitchFamily="34" charset="0"/>
                <a:cs typeface="Arial" panose="020B0604020202020204" pitchFamily="34" charset="0"/>
              </a:rPr>
              <a:t>The Duluth Model Approach</a:t>
            </a:r>
          </a:p>
        </p:txBody>
      </p:sp>
      <p:sp>
        <p:nvSpPr>
          <p:cNvPr id="3" name="Content Placeholder 2">
            <a:extLst>
              <a:ext uri="{FF2B5EF4-FFF2-40B4-BE49-F238E27FC236}">
                <a16:creationId xmlns:a16="http://schemas.microsoft.com/office/drawing/2014/main" id="{02537307-C3A4-42E0-9E0C-01E85E858D50}"/>
              </a:ext>
            </a:extLst>
          </p:cNvPr>
          <p:cNvSpPr>
            <a:spLocks noGrp="1"/>
          </p:cNvSpPr>
          <p:nvPr>
            <p:ph idx="1"/>
          </p:nvPr>
        </p:nvSpPr>
        <p:spPr>
          <a:xfrm>
            <a:off x="493643" y="1323077"/>
            <a:ext cx="10515600" cy="5169798"/>
          </a:xfrm>
        </p:spPr>
        <p:txBody>
          <a:bodyPr>
            <a:normAutofit lnSpcReduction="10000"/>
          </a:bodyPr>
          <a:lstStyle/>
          <a:p>
            <a:r>
              <a:rPr lang="en-US" sz="3600" dirty="0">
                <a:latin typeface="Arial" panose="020B0604020202020204" pitchFamily="34" charset="0"/>
                <a:cs typeface="Arial" panose="020B0604020202020204" pitchFamily="34" charset="0"/>
              </a:rPr>
              <a:t>A shared understanding of how each agency’s actions either support or undermine the collective goals and strategy of intervention.</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Shared definitions of safety, battering, danger and risk and accountability.</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Prioritized the voices and experiences of people who experience battering in the creation of those policies and procedures.</a:t>
            </a:r>
          </a:p>
        </p:txBody>
      </p:sp>
    </p:spTree>
    <p:extLst>
      <p:ext uri="{BB962C8B-B14F-4D97-AF65-F5344CB8AC3E}">
        <p14:creationId xmlns:p14="http://schemas.microsoft.com/office/powerpoint/2010/main" val="16187199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5C55F0BA-7D8B-4753-AB68-D54E59A24A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E16C5BE-110F-6827-52E5-FDFF4A9BDEA2}"/>
              </a:ext>
            </a:extLst>
          </p:cNvPr>
          <p:cNvSpPr>
            <a:spLocks noGrp="1"/>
          </p:cNvSpPr>
          <p:nvPr>
            <p:ph type="title"/>
          </p:nvPr>
        </p:nvSpPr>
        <p:spPr>
          <a:xfrm>
            <a:off x="860524" y="4081486"/>
            <a:ext cx="10464734" cy="981833"/>
          </a:xfrm>
          <a:noFill/>
        </p:spPr>
        <p:txBody>
          <a:bodyPr vert="horz" lIns="91440" tIns="45720" rIns="91440" bIns="45720" rtlCol="0" anchor="b">
            <a:normAutofit/>
          </a:bodyPr>
          <a:lstStyle/>
          <a:p>
            <a:pPr algn="ctr"/>
            <a:r>
              <a:rPr lang="en-US" sz="5200" b="1" dirty="0"/>
              <a:t>Effective Teams</a:t>
            </a:r>
          </a:p>
        </p:txBody>
      </p:sp>
      <p:sp>
        <p:nvSpPr>
          <p:cNvPr id="5" name="Text Placeholder 4">
            <a:extLst>
              <a:ext uri="{FF2B5EF4-FFF2-40B4-BE49-F238E27FC236}">
                <a16:creationId xmlns:a16="http://schemas.microsoft.com/office/drawing/2014/main" id="{62598DE1-3176-F318-64EE-CBEC19F53CA5}"/>
              </a:ext>
            </a:extLst>
          </p:cNvPr>
          <p:cNvSpPr>
            <a:spLocks noGrp="1"/>
          </p:cNvSpPr>
          <p:nvPr>
            <p:ph type="body" idx="1"/>
          </p:nvPr>
        </p:nvSpPr>
        <p:spPr>
          <a:xfrm>
            <a:off x="1" y="5567363"/>
            <a:ext cx="12188950" cy="557187"/>
          </a:xfrm>
          <a:noFill/>
        </p:spPr>
        <p:txBody>
          <a:bodyPr vert="horz" lIns="91440" tIns="45720" rIns="91440" bIns="45720" rtlCol="0">
            <a:noAutofit/>
          </a:bodyPr>
          <a:lstStyle/>
          <a:p>
            <a:pPr algn="ctr"/>
            <a:r>
              <a:rPr lang="en-US" sz="4000" dirty="0">
                <a:solidFill>
                  <a:schemeClr val="tx1"/>
                </a:solidFill>
                <a:latin typeface="Arial" panose="020B0604020202020204" pitchFamily="34" charset="0"/>
                <a:cs typeface="Arial" panose="020B0604020202020204" pitchFamily="34" charset="0"/>
              </a:rPr>
              <a:t>What are some things that make teams effective?</a:t>
            </a:r>
          </a:p>
        </p:txBody>
      </p:sp>
      <p:pic>
        <p:nvPicPr>
          <p:cNvPr id="3074" name="Picture 2" descr="Free Team Cliparts, Download Free Team Cliparts png images, Free ClipArts  on Clipart Library">
            <a:extLst>
              <a:ext uri="{FF2B5EF4-FFF2-40B4-BE49-F238E27FC236}">
                <a16:creationId xmlns:a16="http://schemas.microsoft.com/office/drawing/2014/main" id="{9766F737-5B84-AF3D-EC07-80777082F2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340" b="-1"/>
          <a:stretch/>
        </p:blipFill>
        <p:spPr bwMode="auto">
          <a:xfrm>
            <a:off x="2733778" y="166651"/>
            <a:ext cx="6777732" cy="3733675"/>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469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B722-33C0-9F60-6C3A-B26EBB9343D0}"/>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Foundations for an Effective Team </a:t>
            </a:r>
          </a:p>
        </p:txBody>
      </p:sp>
      <p:sp>
        <p:nvSpPr>
          <p:cNvPr id="3" name="Content Placeholder 2">
            <a:extLst>
              <a:ext uri="{FF2B5EF4-FFF2-40B4-BE49-F238E27FC236}">
                <a16:creationId xmlns:a16="http://schemas.microsoft.com/office/drawing/2014/main" id="{25A86D73-46AB-ADC7-CED7-80AB5F70DC0E}"/>
              </a:ext>
            </a:extLst>
          </p:cNvPr>
          <p:cNvSpPr>
            <a:spLocks noGrp="1"/>
          </p:cNvSpPr>
          <p:nvPr>
            <p:ph idx="1"/>
          </p:nvPr>
        </p:nvSpPr>
        <p:spPr/>
        <p:txBody>
          <a:bodyPr>
            <a:normAutofit/>
          </a:bodyPr>
          <a:lstStyle/>
          <a:p>
            <a:pPr marL="0" indent="0">
              <a:buNone/>
            </a:pPr>
            <a:r>
              <a:rPr lang="en-US" sz="4800" b="1" dirty="0">
                <a:solidFill>
                  <a:schemeClr val="accent6">
                    <a:lumMod val="50000"/>
                  </a:schemeClr>
                </a:solidFill>
                <a:latin typeface="Arial" panose="020B0604020202020204" pitchFamily="34" charset="0"/>
                <a:cs typeface="Arial" panose="020B0604020202020204" pitchFamily="34" charset="0"/>
              </a:rPr>
              <a:t>G.R.I.P.</a:t>
            </a:r>
            <a:endParaRPr lang="en-US" b="1" dirty="0">
              <a:solidFill>
                <a:schemeClr val="accent6">
                  <a:lumMod val="50000"/>
                </a:schemeClr>
              </a:solidFill>
              <a:latin typeface="Arial" panose="020B0604020202020204" pitchFamily="34" charset="0"/>
              <a:cs typeface="Arial" panose="020B0604020202020204" pitchFamily="34" charset="0"/>
            </a:endParaRPr>
          </a:p>
          <a:p>
            <a:pPr marL="0" indent="0">
              <a:buNone/>
            </a:pPr>
            <a:endParaRPr lang="en-US" b="1" dirty="0">
              <a:latin typeface="Arial" panose="020B0604020202020204" pitchFamily="34" charset="0"/>
              <a:cs typeface="Arial" panose="020B0604020202020204" pitchFamily="34" charset="0"/>
            </a:endParaRPr>
          </a:p>
          <a:p>
            <a:pPr lvl="2"/>
            <a:r>
              <a:rPr lang="en-US" sz="4400" b="1" dirty="0">
                <a:solidFill>
                  <a:schemeClr val="accent6">
                    <a:lumMod val="50000"/>
                  </a:schemeClr>
                </a:solidFill>
                <a:latin typeface="Arial" panose="020B0604020202020204" pitchFamily="34" charset="0"/>
                <a:cs typeface="Arial" panose="020B0604020202020204" pitchFamily="34" charset="0"/>
              </a:rPr>
              <a:t>G</a:t>
            </a:r>
            <a:r>
              <a:rPr lang="en-US" sz="4400" dirty="0">
                <a:latin typeface="Arial" panose="020B0604020202020204" pitchFamily="34" charset="0"/>
                <a:cs typeface="Arial" panose="020B0604020202020204" pitchFamily="34" charset="0"/>
              </a:rPr>
              <a:t>oals</a:t>
            </a:r>
          </a:p>
          <a:p>
            <a:pPr lvl="2"/>
            <a:r>
              <a:rPr lang="en-US" sz="4400" b="1" dirty="0">
                <a:solidFill>
                  <a:schemeClr val="accent6">
                    <a:lumMod val="50000"/>
                  </a:schemeClr>
                </a:solidFill>
                <a:latin typeface="Arial" panose="020B0604020202020204" pitchFamily="34" charset="0"/>
                <a:cs typeface="Arial" panose="020B0604020202020204" pitchFamily="34" charset="0"/>
              </a:rPr>
              <a:t>R</a:t>
            </a:r>
            <a:r>
              <a:rPr lang="en-US" sz="4400" dirty="0">
                <a:latin typeface="Arial" panose="020B0604020202020204" pitchFamily="34" charset="0"/>
                <a:cs typeface="Arial" panose="020B0604020202020204" pitchFamily="34" charset="0"/>
              </a:rPr>
              <a:t>oles</a:t>
            </a:r>
          </a:p>
          <a:p>
            <a:pPr lvl="2"/>
            <a:r>
              <a:rPr lang="en-US" sz="4400" b="1" dirty="0">
                <a:solidFill>
                  <a:schemeClr val="accent6">
                    <a:lumMod val="50000"/>
                  </a:schemeClr>
                </a:solidFill>
                <a:latin typeface="Arial" panose="020B0604020202020204" pitchFamily="34" charset="0"/>
                <a:cs typeface="Arial" panose="020B0604020202020204" pitchFamily="34" charset="0"/>
              </a:rPr>
              <a:t>I</a:t>
            </a:r>
            <a:r>
              <a:rPr lang="en-US" sz="4400" dirty="0">
                <a:latin typeface="Arial" panose="020B0604020202020204" pitchFamily="34" charset="0"/>
                <a:cs typeface="Arial" panose="020B0604020202020204" pitchFamily="34" charset="0"/>
              </a:rPr>
              <a:t>nterpersonal Relationships</a:t>
            </a:r>
          </a:p>
          <a:p>
            <a:pPr lvl="2"/>
            <a:r>
              <a:rPr lang="en-US" sz="4400" b="1" dirty="0">
                <a:solidFill>
                  <a:schemeClr val="accent6">
                    <a:lumMod val="50000"/>
                  </a:schemeClr>
                </a:solidFill>
                <a:latin typeface="Arial" panose="020B0604020202020204" pitchFamily="34" charset="0"/>
                <a:cs typeface="Arial" panose="020B0604020202020204" pitchFamily="34" charset="0"/>
              </a:rPr>
              <a:t>P</a:t>
            </a:r>
            <a:r>
              <a:rPr lang="en-US" sz="4400" dirty="0">
                <a:latin typeface="Arial" panose="020B0604020202020204" pitchFamily="34" charset="0"/>
                <a:cs typeface="Arial" panose="020B0604020202020204" pitchFamily="34" charset="0"/>
              </a:rPr>
              <a:t>rocesses and Procedures</a:t>
            </a:r>
          </a:p>
        </p:txBody>
      </p:sp>
    </p:spTree>
    <p:extLst>
      <p:ext uri="{BB962C8B-B14F-4D97-AF65-F5344CB8AC3E}">
        <p14:creationId xmlns:p14="http://schemas.microsoft.com/office/powerpoint/2010/main" val="26710804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1A1D6-26A8-422D-AF7C-7AF6F8528759}"/>
              </a:ext>
            </a:extLst>
          </p:cNvPr>
          <p:cNvSpPr>
            <a:spLocks noGrp="1"/>
          </p:cNvSpPr>
          <p:nvPr>
            <p:ph type="title"/>
          </p:nvPr>
        </p:nvSpPr>
        <p:spPr>
          <a:xfrm>
            <a:off x="392302" y="352681"/>
            <a:ext cx="10515600" cy="797553"/>
          </a:xfrm>
        </p:spPr>
        <p:txBody>
          <a:bodyPr>
            <a:normAutofit/>
          </a:bodyPr>
          <a:lstStyle/>
          <a:p>
            <a:r>
              <a:rPr lang="en-US" b="1" dirty="0">
                <a:latin typeface="Arial" panose="020B0604020202020204" pitchFamily="34" charset="0"/>
                <a:cs typeface="Arial" panose="020B0604020202020204" pitchFamily="34" charset="0"/>
              </a:rPr>
              <a:t>Effective Team Building</a:t>
            </a:r>
          </a:p>
        </p:txBody>
      </p:sp>
      <p:sp>
        <p:nvSpPr>
          <p:cNvPr id="3" name="Content Placeholder 2">
            <a:extLst>
              <a:ext uri="{FF2B5EF4-FFF2-40B4-BE49-F238E27FC236}">
                <a16:creationId xmlns:a16="http://schemas.microsoft.com/office/drawing/2014/main" id="{E6289345-1DB4-45DE-A20D-30322E9CA1B7}"/>
              </a:ext>
            </a:extLst>
          </p:cNvPr>
          <p:cNvSpPr>
            <a:spLocks noGrp="1"/>
          </p:cNvSpPr>
          <p:nvPr>
            <p:ph idx="1"/>
          </p:nvPr>
        </p:nvSpPr>
        <p:spPr>
          <a:xfrm>
            <a:off x="392302" y="1594493"/>
            <a:ext cx="10961498" cy="4582469"/>
          </a:xfrm>
        </p:spPr>
        <p:txBody>
          <a:bodyPr>
            <a:noAutofit/>
          </a:bodyPr>
          <a:lstStyle/>
          <a:p>
            <a:r>
              <a:rPr lang="en-US" sz="3500" dirty="0">
                <a:latin typeface="Arial" panose="020B0604020202020204" pitchFamily="34" charset="0"/>
                <a:cs typeface="Arial" panose="020B0604020202020204" pitchFamily="34" charset="0"/>
              </a:rPr>
              <a:t>Relationship-based team building </a:t>
            </a:r>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3500" dirty="0">
                <a:latin typeface="Arial" panose="020B0604020202020204" pitchFamily="34" charset="0"/>
                <a:cs typeface="Arial" panose="020B0604020202020204" pitchFamily="34" charset="0"/>
              </a:rPr>
              <a:t>Shared leadership </a:t>
            </a:r>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3500" dirty="0">
                <a:latin typeface="Arial" panose="020B0604020202020204" pitchFamily="34" charset="0"/>
                <a:cs typeface="Arial" panose="020B0604020202020204" pitchFamily="34" charset="0"/>
              </a:rPr>
              <a:t>Strengths-based approach </a:t>
            </a:r>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3500" dirty="0">
                <a:latin typeface="Arial" panose="020B0604020202020204" pitchFamily="34" charset="0"/>
                <a:cs typeface="Arial" panose="020B0604020202020204" pitchFamily="34" charset="0"/>
              </a:rPr>
              <a:t>Honest and open discussion </a:t>
            </a:r>
            <a:endParaRPr lang="en-US" sz="1600" dirty="0">
              <a:latin typeface="Arial" panose="020B0604020202020204" pitchFamily="34" charset="0"/>
              <a:cs typeface="Arial" panose="020B0604020202020204" pitchFamily="34" charset="0"/>
            </a:endParaRPr>
          </a:p>
        </p:txBody>
      </p:sp>
      <p:pic>
        <p:nvPicPr>
          <p:cNvPr id="3074" name="Picture 2" descr="Motivations for Joining a New Team – Derek L. McCoy">
            <a:extLst>
              <a:ext uri="{FF2B5EF4-FFF2-40B4-BE49-F238E27FC236}">
                <a16:creationId xmlns:a16="http://schemas.microsoft.com/office/drawing/2014/main" id="{79128E92-B672-48F0-987B-B305F8F2F3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4442" y="2532351"/>
            <a:ext cx="4005897" cy="30005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E3E618F-5628-48CA-AE2D-8DE8B02F977D}"/>
              </a:ext>
            </a:extLst>
          </p:cNvPr>
          <p:cNvSpPr txBox="1"/>
          <p:nvPr/>
        </p:nvSpPr>
        <p:spPr>
          <a:xfrm>
            <a:off x="6751674" y="6342927"/>
            <a:ext cx="4811435" cy="307777"/>
          </a:xfrm>
          <a:prstGeom prst="rect">
            <a:avLst/>
          </a:prstGeom>
          <a:noFill/>
        </p:spPr>
        <p:txBody>
          <a:bodyPr wrap="square" rtlCol="0">
            <a:spAutoFit/>
          </a:bodyPr>
          <a:lstStyle/>
          <a:p>
            <a:r>
              <a:rPr lang="en-US" sz="1400" dirty="0">
                <a:hlinkClick r:id="rId4"/>
              </a:rPr>
              <a:t>https://nccadv.org/images/pdfs/2020/CCR-SART_Toolkit.pdf</a:t>
            </a:r>
            <a:r>
              <a:rPr lang="en-US" sz="1400" dirty="0"/>
              <a:t> </a:t>
            </a:r>
          </a:p>
        </p:txBody>
      </p:sp>
    </p:spTree>
    <p:extLst>
      <p:ext uri="{BB962C8B-B14F-4D97-AF65-F5344CB8AC3E}">
        <p14:creationId xmlns:p14="http://schemas.microsoft.com/office/powerpoint/2010/main" val="774682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E362DF-1B86-7C1F-413E-53B84E404372}"/>
              </a:ext>
            </a:extLst>
          </p:cNvPr>
          <p:cNvSpPr>
            <a:spLocks noGrp="1"/>
          </p:cNvSpPr>
          <p:nvPr>
            <p:ph type="title"/>
          </p:nvPr>
        </p:nvSpPr>
        <p:spPr/>
        <p:txBody>
          <a:bodyPr>
            <a:normAutofit/>
          </a:bodyPr>
          <a:lstStyle/>
          <a:p>
            <a:pPr algn="ctr"/>
            <a:r>
              <a:rPr lang="en-US" sz="6000" b="1" dirty="0">
                <a:latin typeface="Arial" panose="020B0604020202020204" pitchFamily="34" charset="0"/>
                <a:cs typeface="Arial" panose="020B0604020202020204" pitchFamily="34" charset="0"/>
              </a:rPr>
              <a:t>True Story</a:t>
            </a:r>
          </a:p>
        </p:txBody>
      </p:sp>
      <p:sp>
        <p:nvSpPr>
          <p:cNvPr id="6" name="TextBox 5">
            <a:extLst>
              <a:ext uri="{FF2B5EF4-FFF2-40B4-BE49-F238E27FC236}">
                <a16:creationId xmlns:a16="http://schemas.microsoft.com/office/drawing/2014/main" id="{2C5F6BB7-D156-B683-0343-EDA4B6D9E9D2}"/>
              </a:ext>
            </a:extLst>
          </p:cNvPr>
          <p:cNvSpPr txBox="1"/>
          <p:nvPr/>
        </p:nvSpPr>
        <p:spPr>
          <a:xfrm>
            <a:off x="3047048" y="4686300"/>
            <a:ext cx="6097904" cy="369332"/>
          </a:xfrm>
          <a:prstGeom prst="rect">
            <a:avLst/>
          </a:prstGeom>
          <a:noFill/>
        </p:spPr>
        <p:txBody>
          <a:bodyPr wrap="square">
            <a:spAutoFit/>
          </a:bodyPr>
          <a:lstStyle/>
          <a:p>
            <a:r>
              <a:rPr lang="en-US" dirty="0">
                <a:hlinkClick r:id="rId3"/>
              </a:rPr>
              <a:t>https://www.youtube.com/watch?v=7JpKHeOw0kI&amp;list=PPSV</a:t>
            </a:r>
            <a:r>
              <a:rPr lang="en-US" dirty="0"/>
              <a:t> </a:t>
            </a:r>
          </a:p>
        </p:txBody>
      </p:sp>
      <p:pic>
        <p:nvPicPr>
          <p:cNvPr id="1026" name="Picture 2" descr="Image Royalty Free Movie Video Vdo Media Play - Clip Art Library">
            <a:extLst>
              <a:ext uri="{FF2B5EF4-FFF2-40B4-BE49-F238E27FC236}">
                <a16:creationId xmlns:a16="http://schemas.microsoft.com/office/drawing/2014/main" id="{B8B3C0E5-9E5B-AD98-86DB-74BA9BCC82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6812" y="2409825"/>
            <a:ext cx="2238375" cy="203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847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C882-546A-D417-C94E-187D536279B2}"/>
              </a:ext>
            </a:extLst>
          </p:cNvPr>
          <p:cNvSpPr>
            <a:spLocks noGrp="1"/>
          </p:cNvSpPr>
          <p:nvPr>
            <p:ph type="title"/>
          </p:nvPr>
        </p:nvSpPr>
        <p:spPr>
          <a:xfrm>
            <a:off x="838200" y="212725"/>
            <a:ext cx="10515600" cy="1325563"/>
          </a:xfrm>
        </p:spPr>
        <p:txBody>
          <a:bodyPr>
            <a:normAutofit/>
          </a:bodyPr>
          <a:lstStyle/>
          <a:p>
            <a:r>
              <a:rPr lang="en-US" sz="4000" b="1" dirty="0">
                <a:latin typeface="Arial" panose="020B0604020202020204" pitchFamily="34" charset="0"/>
                <a:cs typeface="Arial" panose="020B0604020202020204" pitchFamily="34" charset="0"/>
              </a:rPr>
              <a:t>Strategies for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Relationship-Based-Team-Building</a:t>
            </a:r>
          </a:p>
        </p:txBody>
      </p:sp>
      <p:sp>
        <p:nvSpPr>
          <p:cNvPr id="3" name="Content Placeholder 2">
            <a:extLst>
              <a:ext uri="{FF2B5EF4-FFF2-40B4-BE49-F238E27FC236}">
                <a16:creationId xmlns:a16="http://schemas.microsoft.com/office/drawing/2014/main" id="{66BB5212-B500-AD7C-CFDC-58494EFE6856}"/>
              </a:ext>
            </a:extLst>
          </p:cNvPr>
          <p:cNvSpPr>
            <a:spLocks noGrp="1"/>
          </p:cNvSpPr>
          <p:nvPr>
            <p:ph idx="1"/>
          </p:nvPr>
        </p:nvSpPr>
        <p:spPr>
          <a:xfrm>
            <a:off x="838200" y="1962785"/>
            <a:ext cx="10515600" cy="4351338"/>
          </a:xfrm>
        </p:spPr>
        <p:txBody>
          <a:bodyPr>
            <a:normAutofit/>
          </a:bodyPr>
          <a:lstStyle/>
          <a:p>
            <a:r>
              <a:rPr lang="en-US" sz="3200" dirty="0">
                <a:latin typeface="Arial" panose="020B0604020202020204" pitchFamily="34" charset="0"/>
                <a:cs typeface="Arial" panose="020B0604020202020204" pitchFamily="34" charset="0"/>
              </a:rPr>
              <a:t>Schedule one-on-one meetings </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Attend events held by partner agencies</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Listen! Ask more questions than make statements</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Respond </a:t>
            </a:r>
            <a:endParaRPr lang="en-US" sz="1500" dirty="0">
              <a:latin typeface="Arial" panose="020B0604020202020204" pitchFamily="34" charset="0"/>
              <a:cs typeface="Arial" panose="020B0604020202020204" pitchFamily="34" charset="0"/>
            </a:endParaRPr>
          </a:p>
          <a:p>
            <a:endParaRPr lang="en-US" sz="15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Be transparent</a:t>
            </a:r>
          </a:p>
        </p:txBody>
      </p:sp>
      <p:sp>
        <p:nvSpPr>
          <p:cNvPr id="4" name="TextBox 3">
            <a:extLst>
              <a:ext uri="{FF2B5EF4-FFF2-40B4-BE49-F238E27FC236}">
                <a16:creationId xmlns:a16="http://schemas.microsoft.com/office/drawing/2014/main" id="{48378150-F0CE-4D5C-241C-31C8C6F4AB33}"/>
              </a:ext>
            </a:extLst>
          </p:cNvPr>
          <p:cNvSpPr txBox="1"/>
          <p:nvPr/>
        </p:nvSpPr>
        <p:spPr>
          <a:xfrm>
            <a:off x="5318760" y="6080760"/>
            <a:ext cx="6583680" cy="369332"/>
          </a:xfrm>
          <a:prstGeom prst="rect">
            <a:avLst/>
          </a:prstGeom>
          <a:noFill/>
        </p:spPr>
        <p:txBody>
          <a:bodyPr wrap="square" rtlCol="0">
            <a:spAutoFit/>
          </a:bodyPr>
          <a:lstStyle/>
          <a:p>
            <a:r>
              <a:rPr lang="en-US" dirty="0">
                <a:hlinkClick r:id="rId3"/>
              </a:rPr>
              <a:t>https://nccadv.org/images/pdfs/2020/CCR-SART_Toolkit.pdf</a:t>
            </a:r>
            <a:r>
              <a:rPr lang="en-US" dirty="0"/>
              <a:t> </a:t>
            </a:r>
          </a:p>
        </p:txBody>
      </p:sp>
      <p:pic>
        <p:nvPicPr>
          <p:cNvPr id="1026" name="Picture 2" descr="Combining management and strategy when ites to your business png - Clipartix">
            <a:extLst>
              <a:ext uri="{FF2B5EF4-FFF2-40B4-BE49-F238E27FC236}">
                <a16:creationId xmlns:a16="http://schemas.microsoft.com/office/drawing/2014/main" id="{65656A63-190D-5CC7-CB1C-7618A3949C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4367" y="1538288"/>
            <a:ext cx="3628073" cy="1555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0341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E8FA9-74B9-45F9-AF3F-8D4B3174A951}"/>
              </a:ext>
            </a:extLst>
          </p:cNvPr>
          <p:cNvSpPr>
            <a:spLocks noGrp="1"/>
          </p:cNvSpPr>
          <p:nvPr>
            <p:ph type="title"/>
          </p:nvPr>
        </p:nvSpPr>
        <p:spPr>
          <a:xfrm>
            <a:off x="457200" y="365125"/>
            <a:ext cx="10896600" cy="1325563"/>
          </a:xfrm>
        </p:spPr>
        <p:txBody>
          <a:bodyPr/>
          <a:lstStyle/>
          <a:p>
            <a:r>
              <a:rPr lang="en-US" b="1" dirty="0">
                <a:latin typeface="Arial" panose="020B0604020202020204" pitchFamily="34" charset="0"/>
                <a:cs typeface="Arial" panose="020B0604020202020204" pitchFamily="34" charset="0"/>
              </a:rPr>
              <a:t>Developing the Team</a:t>
            </a:r>
          </a:p>
        </p:txBody>
      </p:sp>
      <p:sp>
        <p:nvSpPr>
          <p:cNvPr id="3" name="Content Placeholder 2">
            <a:extLst>
              <a:ext uri="{FF2B5EF4-FFF2-40B4-BE49-F238E27FC236}">
                <a16:creationId xmlns:a16="http://schemas.microsoft.com/office/drawing/2014/main" id="{D2B6C69A-A0AF-4926-A243-E6191B4D2040}"/>
              </a:ext>
            </a:extLst>
          </p:cNvPr>
          <p:cNvSpPr>
            <a:spLocks noGrp="1"/>
          </p:cNvSpPr>
          <p:nvPr>
            <p:ph idx="1"/>
          </p:nvPr>
        </p:nvSpPr>
        <p:spPr>
          <a:xfrm>
            <a:off x="457200" y="1825625"/>
            <a:ext cx="10896600" cy="4351338"/>
          </a:xfrm>
        </p:spPr>
        <p:txBody>
          <a:bodyPr>
            <a:normAutofit lnSpcReduction="10000"/>
          </a:bodyPr>
          <a:lstStyle/>
          <a:p>
            <a:r>
              <a:rPr lang="en-US" sz="3600" dirty="0">
                <a:latin typeface="Arial" panose="020B0604020202020204" pitchFamily="34" charset="0"/>
                <a:cs typeface="Arial" panose="020B0604020202020204" pitchFamily="34" charset="0"/>
              </a:rPr>
              <a:t>Recruit team members. </a:t>
            </a:r>
          </a:p>
          <a:p>
            <a:endParaRPr lang="en-US" sz="1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Establish regular meetings. </a:t>
            </a:r>
          </a:p>
          <a:p>
            <a:endParaRPr lang="en-US" sz="1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Conduct cross-training. </a:t>
            </a:r>
          </a:p>
          <a:p>
            <a:endParaRPr lang="en-US" sz="1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Establish a leadership structure. </a:t>
            </a:r>
          </a:p>
          <a:p>
            <a:endParaRPr lang="en-US" sz="1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Develop a mission statement. </a:t>
            </a:r>
          </a:p>
        </p:txBody>
      </p:sp>
      <p:sp>
        <p:nvSpPr>
          <p:cNvPr id="5" name="TextBox 4">
            <a:extLst>
              <a:ext uri="{FF2B5EF4-FFF2-40B4-BE49-F238E27FC236}">
                <a16:creationId xmlns:a16="http://schemas.microsoft.com/office/drawing/2014/main" id="{AE7A63C5-9FED-4AC8-8E2C-3D66C7A527C1}"/>
              </a:ext>
            </a:extLst>
          </p:cNvPr>
          <p:cNvSpPr txBox="1"/>
          <p:nvPr/>
        </p:nvSpPr>
        <p:spPr>
          <a:xfrm>
            <a:off x="6751674" y="6342927"/>
            <a:ext cx="4811435" cy="307777"/>
          </a:xfrm>
          <a:prstGeom prst="rect">
            <a:avLst/>
          </a:prstGeom>
          <a:noFill/>
        </p:spPr>
        <p:txBody>
          <a:bodyPr wrap="square" rtlCol="0">
            <a:spAutoFit/>
          </a:bodyPr>
          <a:lstStyle/>
          <a:p>
            <a:r>
              <a:rPr lang="en-US" sz="1400" dirty="0">
                <a:hlinkClick r:id="rId2"/>
              </a:rPr>
              <a:t>https://nccadv.org/images/pdfs/2020/CCR-SART_Toolkit.pdf</a:t>
            </a:r>
            <a:r>
              <a:rPr lang="en-US" sz="1400" dirty="0"/>
              <a:t> </a:t>
            </a:r>
          </a:p>
        </p:txBody>
      </p:sp>
      <p:pic>
        <p:nvPicPr>
          <p:cNvPr id="4100" name="Picture 4" descr="16,152 Lego Photos - Free &amp; Royalty-Free Stock Photos from Dreamstime">
            <a:extLst>
              <a:ext uri="{FF2B5EF4-FFF2-40B4-BE49-F238E27FC236}">
                <a16:creationId xmlns:a16="http://schemas.microsoft.com/office/drawing/2014/main" id="{F7D81C21-D779-4709-9B05-B64BDE6B16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8472" y="2677552"/>
            <a:ext cx="3354667" cy="2232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593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D13BD-0C6B-8B78-078F-3646D3704AF5}"/>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Strength-Based Approach </a:t>
            </a:r>
          </a:p>
        </p:txBody>
      </p:sp>
      <p:sp>
        <p:nvSpPr>
          <p:cNvPr id="3" name="Content Placeholder 2">
            <a:extLst>
              <a:ext uri="{FF2B5EF4-FFF2-40B4-BE49-F238E27FC236}">
                <a16:creationId xmlns:a16="http://schemas.microsoft.com/office/drawing/2014/main" id="{6300D425-8F10-46A4-C607-ED91C231FEE8}"/>
              </a:ext>
            </a:extLst>
          </p:cNvPr>
          <p:cNvSpPr>
            <a:spLocks noGrp="1"/>
          </p:cNvSpPr>
          <p:nvPr>
            <p:ph idx="1"/>
          </p:nvPr>
        </p:nvSpPr>
        <p:spPr/>
        <p:txBody>
          <a:bodyPr>
            <a:normAutofit lnSpcReduction="10000"/>
          </a:bodyPr>
          <a:lstStyle/>
          <a:p>
            <a:r>
              <a:rPr lang="en-US" sz="3200" dirty="0">
                <a:latin typeface="Arial" panose="020B0604020202020204" pitchFamily="34" charset="0"/>
                <a:cs typeface="Arial" panose="020B0604020202020204" pitchFamily="34" charset="0"/>
              </a:rPr>
              <a:t>Brainstorm resources and strengths of the team and individual team members and how they can be used to address issues. </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Discussions about gaps and weaknesses should involve solution-focused discussion that draws from the teams’ strengths. </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Remember to make time to acknowledge and celebrate your team’s successes</a:t>
            </a:r>
          </a:p>
        </p:txBody>
      </p:sp>
      <p:sp>
        <p:nvSpPr>
          <p:cNvPr id="4" name="TextBox 3">
            <a:extLst>
              <a:ext uri="{FF2B5EF4-FFF2-40B4-BE49-F238E27FC236}">
                <a16:creationId xmlns:a16="http://schemas.microsoft.com/office/drawing/2014/main" id="{9AE28A09-3DB6-D3F0-D249-4C2180E9151A}"/>
              </a:ext>
            </a:extLst>
          </p:cNvPr>
          <p:cNvSpPr txBox="1"/>
          <p:nvPr/>
        </p:nvSpPr>
        <p:spPr>
          <a:xfrm>
            <a:off x="6751674" y="6342927"/>
            <a:ext cx="4811435" cy="307777"/>
          </a:xfrm>
          <a:prstGeom prst="rect">
            <a:avLst/>
          </a:prstGeom>
          <a:noFill/>
        </p:spPr>
        <p:txBody>
          <a:bodyPr wrap="square" rtlCol="0">
            <a:spAutoFit/>
          </a:bodyPr>
          <a:lstStyle/>
          <a:p>
            <a:r>
              <a:rPr lang="en-US" sz="1400" dirty="0">
                <a:hlinkClick r:id="rId3"/>
              </a:rPr>
              <a:t>https://nccadv.org/images/pdfs/2020/CCR-SART_Toolkit.pdf</a:t>
            </a:r>
            <a:r>
              <a:rPr lang="en-US" sz="1400" dirty="0"/>
              <a:t> </a:t>
            </a:r>
          </a:p>
        </p:txBody>
      </p:sp>
      <p:pic>
        <p:nvPicPr>
          <p:cNvPr id="2050" name="Picture 2" descr="Free Strength Cliparts, Download Free Strength Cliparts png images, Free  ClipArts on Clipart Library">
            <a:extLst>
              <a:ext uri="{FF2B5EF4-FFF2-40B4-BE49-F238E27FC236}">
                <a16:creationId xmlns:a16="http://schemas.microsoft.com/office/drawing/2014/main" id="{66F47CCA-BEF0-C2D3-A730-153B223DC6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2440" y="229393"/>
            <a:ext cx="1528763" cy="1528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406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37513-CD41-43C5-4547-DECA1432B2AB}"/>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Open and Honest Discussion</a:t>
            </a:r>
          </a:p>
        </p:txBody>
      </p:sp>
      <p:sp>
        <p:nvSpPr>
          <p:cNvPr id="3" name="Content Placeholder 2">
            <a:extLst>
              <a:ext uri="{FF2B5EF4-FFF2-40B4-BE49-F238E27FC236}">
                <a16:creationId xmlns:a16="http://schemas.microsoft.com/office/drawing/2014/main" id="{EF1D9CF9-698A-22F9-E145-F641E873B5F9}"/>
              </a:ext>
            </a:extLst>
          </p:cNvPr>
          <p:cNvSpPr>
            <a:spLocks noGrp="1"/>
          </p:cNvSpPr>
          <p:nvPr>
            <p:ph idx="1"/>
          </p:nvPr>
        </p:nvSpPr>
        <p:spPr/>
        <p:txBody>
          <a:bodyPr>
            <a:normAutofit/>
          </a:bodyPr>
          <a:lstStyle/>
          <a:p>
            <a:r>
              <a:rPr lang="en-US" sz="3600" dirty="0">
                <a:latin typeface="Arial" panose="020B0604020202020204" pitchFamily="34" charset="0"/>
                <a:cs typeface="Arial" panose="020B0604020202020204" pitchFamily="34" charset="0"/>
              </a:rPr>
              <a:t>Encouraging discussion. </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Ask open-ended questions</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Use group activities to encourage and focus</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Acknowledge and respond to conflict and/or emotions</a:t>
            </a:r>
          </a:p>
        </p:txBody>
      </p:sp>
      <p:sp>
        <p:nvSpPr>
          <p:cNvPr id="4" name="TextBox 3">
            <a:extLst>
              <a:ext uri="{FF2B5EF4-FFF2-40B4-BE49-F238E27FC236}">
                <a16:creationId xmlns:a16="http://schemas.microsoft.com/office/drawing/2014/main" id="{F5F69C88-BC81-1C38-4623-CF83A2F746FA}"/>
              </a:ext>
            </a:extLst>
          </p:cNvPr>
          <p:cNvSpPr txBox="1"/>
          <p:nvPr/>
        </p:nvSpPr>
        <p:spPr>
          <a:xfrm>
            <a:off x="6751674" y="6342927"/>
            <a:ext cx="4811435" cy="307777"/>
          </a:xfrm>
          <a:prstGeom prst="rect">
            <a:avLst/>
          </a:prstGeom>
          <a:noFill/>
        </p:spPr>
        <p:txBody>
          <a:bodyPr wrap="square" rtlCol="0">
            <a:spAutoFit/>
          </a:bodyPr>
          <a:lstStyle/>
          <a:p>
            <a:r>
              <a:rPr lang="en-US" sz="1400" dirty="0">
                <a:hlinkClick r:id="rId3"/>
              </a:rPr>
              <a:t>https://nccadv.org/images/pdfs/2020/CCR-SART_Toolkit.pdf</a:t>
            </a:r>
            <a:r>
              <a:rPr lang="en-US" sz="1400" dirty="0"/>
              <a:t> </a:t>
            </a:r>
          </a:p>
        </p:txBody>
      </p:sp>
    </p:spTree>
    <p:extLst>
      <p:ext uri="{BB962C8B-B14F-4D97-AF65-F5344CB8AC3E}">
        <p14:creationId xmlns:p14="http://schemas.microsoft.com/office/powerpoint/2010/main" val="4229037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A094D-8E3F-4C24-94C1-DEFFA21BA152}"/>
              </a:ext>
            </a:extLst>
          </p:cNvPr>
          <p:cNvSpPr>
            <a:spLocks noGrp="1"/>
          </p:cNvSpPr>
          <p:nvPr>
            <p:ph type="title"/>
          </p:nvPr>
        </p:nvSpPr>
        <p:spPr>
          <a:xfrm>
            <a:off x="556591" y="198784"/>
            <a:ext cx="10797209" cy="791180"/>
          </a:xfrm>
        </p:spPr>
        <p:txBody>
          <a:bodyPr/>
          <a:lstStyle/>
          <a:p>
            <a:r>
              <a:rPr lang="en-US" b="1" dirty="0">
                <a:latin typeface="Arial" panose="020B0604020202020204" pitchFamily="34" charset="0"/>
                <a:cs typeface="Arial" panose="020B0604020202020204" pitchFamily="34" charset="0"/>
              </a:rPr>
              <a:t>Questions to Ask</a:t>
            </a:r>
          </a:p>
        </p:txBody>
      </p:sp>
      <p:sp>
        <p:nvSpPr>
          <p:cNvPr id="3" name="Content Placeholder 2">
            <a:extLst>
              <a:ext uri="{FF2B5EF4-FFF2-40B4-BE49-F238E27FC236}">
                <a16:creationId xmlns:a16="http://schemas.microsoft.com/office/drawing/2014/main" id="{79BD1688-7A55-4807-B345-83CEC858E6A2}"/>
              </a:ext>
            </a:extLst>
          </p:cNvPr>
          <p:cNvSpPr>
            <a:spLocks noGrp="1"/>
          </p:cNvSpPr>
          <p:nvPr>
            <p:ph idx="1"/>
          </p:nvPr>
        </p:nvSpPr>
        <p:spPr>
          <a:xfrm>
            <a:off x="341812" y="1297740"/>
            <a:ext cx="11508376" cy="5195135"/>
          </a:xfrm>
        </p:spPr>
        <p:txBody>
          <a:bodyPr>
            <a:noAutofit/>
          </a:bodyPr>
          <a:lstStyle/>
          <a:p>
            <a:pPr marL="0" indent="0">
              <a:buNone/>
            </a:pPr>
            <a:r>
              <a:rPr lang="en-US" sz="3200" dirty="0">
                <a:latin typeface="Arial" panose="020B0604020202020204" pitchFamily="34" charset="0"/>
                <a:cs typeface="Arial" panose="020B0604020202020204" pitchFamily="34" charset="0"/>
              </a:rPr>
              <a:t>What can we continue or start doing? </a:t>
            </a:r>
          </a:p>
          <a:p>
            <a:pPr lvl="1">
              <a:lnSpc>
                <a:spcPct val="150000"/>
              </a:lnSpc>
            </a:pPr>
            <a:r>
              <a:rPr lang="en-US" sz="3200" dirty="0">
                <a:latin typeface="Arial" panose="020B0604020202020204" pitchFamily="34" charset="0"/>
                <a:cs typeface="Arial" panose="020B0604020202020204" pitchFamily="34" charset="0"/>
              </a:rPr>
              <a:t>What are best practices? </a:t>
            </a:r>
          </a:p>
          <a:p>
            <a:pPr lvl="1">
              <a:lnSpc>
                <a:spcPct val="150000"/>
              </a:lnSpc>
            </a:pPr>
            <a:r>
              <a:rPr lang="en-US" sz="3200" dirty="0">
                <a:latin typeface="Arial" panose="020B0604020202020204" pitchFamily="34" charset="0"/>
                <a:cs typeface="Arial" panose="020B0604020202020204" pitchFamily="34" charset="0"/>
              </a:rPr>
              <a:t>What are others doing, and what is working? </a:t>
            </a:r>
          </a:p>
          <a:p>
            <a:pPr lvl="1">
              <a:lnSpc>
                <a:spcPct val="150000"/>
              </a:lnSpc>
            </a:pPr>
            <a:r>
              <a:rPr lang="en-US" sz="3200" dirty="0">
                <a:latin typeface="Arial" panose="020B0604020202020204" pitchFamily="34" charset="0"/>
                <a:cs typeface="Arial" panose="020B0604020202020204" pitchFamily="34" charset="0"/>
              </a:rPr>
              <a:t>What supports victims and protects their confidentiality? </a:t>
            </a:r>
          </a:p>
          <a:p>
            <a:pPr lvl="1">
              <a:lnSpc>
                <a:spcPct val="150000"/>
              </a:lnSpc>
            </a:pPr>
            <a:r>
              <a:rPr lang="en-US" sz="3200" dirty="0">
                <a:latin typeface="Arial" panose="020B0604020202020204" pitchFamily="34" charset="0"/>
                <a:cs typeface="Arial" panose="020B0604020202020204" pitchFamily="34" charset="0"/>
              </a:rPr>
              <a:t>What helps increase offender accountability? </a:t>
            </a:r>
          </a:p>
          <a:p>
            <a:pPr lvl="1">
              <a:lnSpc>
                <a:spcPct val="150000"/>
              </a:lnSpc>
            </a:pPr>
            <a:endParaRPr lang="en-US" sz="500" dirty="0">
              <a:latin typeface="Arial" panose="020B0604020202020204" pitchFamily="34" charset="0"/>
              <a:cs typeface="Arial" panose="020B0604020202020204" pitchFamily="34" charset="0"/>
            </a:endParaRPr>
          </a:p>
          <a:p>
            <a:pPr lvl="1">
              <a:lnSpc>
                <a:spcPct val="100000"/>
              </a:lnSpc>
            </a:pPr>
            <a:r>
              <a:rPr lang="en-US" sz="3200" dirty="0">
                <a:latin typeface="Arial" panose="020B0604020202020204" pitchFamily="34" charset="0"/>
                <a:cs typeface="Arial" panose="020B0604020202020204" pitchFamily="34" charset="0"/>
              </a:rPr>
              <a:t>What might make victims more likely to access services and report to law enforcement? </a:t>
            </a:r>
          </a:p>
        </p:txBody>
      </p:sp>
      <p:sp>
        <p:nvSpPr>
          <p:cNvPr id="5" name="TextBox 4">
            <a:extLst>
              <a:ext uri="{FF2B5EF4-FFF2-40B4-BE49-F238E27FC236}">
                <a16:creationId xmlns:a16="http://schemas.microsoft.com/office/drawing/2014/main" id="{1E19EDD9-A4CC-442A-B35C-4F616CAB9E36}"/>
              </a:ext>
            </a:extLst>
          </p:cNvPr>
          <p:cNvSpPr txBox="1"/>
          <p:nvPr/>
        </p:nvSpPr>
        <p:spPr>
          <a:xfrm>
            <a:off x="7038753" y="6492875"/>
            <a:ext cx="4811435" cy="307777"/>
          </a:xfrm>
          <a:prstGeom prst="rect">
            <a:avLst/>
          </a:prstGeom>
          <a:noFill/>
        </p:spPr>
        <p:txBody>
          <a:bodyPr wrap="square" rtlCol="0">
            <a:spAutoFit/>
          </a:bodyPr>
          <a:lstStyle/>
          <a:p>
            <a:r>
              <a:rPr lang="en-US" sz="1400" dirty="0">
                <a:hlinkClick r:id="rId3"/>
              </a:rPr>
              <a:t>https://nccadv.org/images/pdfs/2020/CCR-SART_Toolkit.pdf</a:t>
            </a:r>
            <a:r>
              <a:rPr lang="en-US" sz="1400" dirty="0"/>
              <a:t> </a:t>
            </a:r>
          </a:p>
        </p:txBody>
      </p:sp>
      <p:pic>
        <p:nvPicPr>
          <p:cNvPr id="2052" name="Picture 4" descr="Image result for questions clipart">
            <a:extLst>
              <a:ext uri="{FF2B5EF4-FFF2-40B4-BE49-F238E27FC236}">
                <a16:creationId xmlns:a16="http://schemas.microsoft.com/office/drawing/2014/main" id="{2EC3C3F0-A0FC-43D6-A576-CD2D8E661A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9646" y="475414"/>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51737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A094D-8E3F-4C24-94C1-DEFFA21BA152}"/>
              </a:ext>
            </a:extLst>
          </p:cNvPr>
          <p:cNvSpPr>
            <a:spLocks noGrp="1"/>
          </p:cNvSpPr>
          <p:nvPr>
            <p:ph type="title"/>
          </p:nvPr>
        </p:nvSpPr>
        <p:spPr>
          <a:xfrm>
            <a:off x="838200" y="365126"/>
            <a:ext cx="10515600" cy="932614"/>
          </a:xfrm>
        </p:spPr>
        <p:txBody>
          <a:bodyPr/>
          <a:lstStyle/>
          <a:p>
            <a:r>
              <a:rPr lang="en-US" b="1" dirty="0">
                <a:latin typeface="Arial" panose="020B0604020202020204" pitchFamily="34" charset="0"/>
                <a:cs typeface="Arial" panose="020B0604020202020204" pitchFamily="34" charset="0"/>
              </a:rPr>
              <a:t>Questions to Ask</a:t>
            </a:r>
          </a:p>
        </p:txBody>
      </p:sp>
      <p:sp>
        <p:nvSpPr>
          <p:cNvPr id="3" name="Content Placeholder 2">
            <a:extLst>
              <a:ext uri="{FF2B5EF4-FFF2-40B4-BE49-F238E27FC236}">
                <a16:creationId xmlns:a16="http://schemas.microsoft.com/office/drawing/2014/main" id="{79BD1688-7A55-4807-B345-83CEC858E6A2}"/>
              </a:ext>
            </a:extLst>
          </p:cNvPr>
          <p:cNvSpPr>
            <a:spLocks noGrp="1"/>
          </p:cNvSpPr>
          <p:nvPr>
            <p:ph idx="1"/>
          </p:nvPr>
        </p:nvSpPr>
        <p:spPr>
          <a:xfrm>
            <a:off x="341812" y="1550505"/>
            <a:ext cx="11011988" cy="4942370"/>
          </a:xfrm>
        </p:spPr>
        <p:txBody>
          <a:bodyPr>
            <a:normAutofit/>
          </a:bodyPr>
          <a:lstStyle/>
          <a:p>
            <a:pPr marL="0" indent="0">
              <a:buNone/>
            </a:pPr>
            <a:r>
              <a:rPr lang="en-US" sz="3600" dirty="0">
                <a:latin typeface="Arial" panose="020B0604020202020204" pitchFamily="34" charset="0"/>
                <a:cs typeface="Arial" panose="020B0604020202020204" pitchFamily="34" charset="0"/>
              </a:rPr>
              <a:t>What can we avoid or stop doing? </a:t>
            </a:r>
          </a:p>
          <a:p>
            <a:pPr lvl="1">
              <a:lnSpc>
                <a:spcPct val="150000"/>
              </a:lnSpc>
            </a:pPr>
            <a:r>
              <a:rPr lang="en-US" sz="3600" dirty="0">
                <a:latin typeface="Arial" panose="020B0604020202020204" pitchFamily="34" charset="0"/>
                <a:cs typeface="Arial" panose="020B0604020202020204" pitchFamily="34" charset="0"/>
              </a:rPr>
              <a:t>What are the gaps? </a:t>
            </a:r>
          </a:p>
          <a:p>
            <a:pPr lvl="1">
              <a:lnSpc>
                <a:spcPct val="150000"/>
              </a:lnSpc>
            </a:pPr>
            <a:r>
              <a:rPr lang="en-US" sz="3600" dirty="0">
                <a:latin typeface="Arial" panose="020B0604020202020204" pitchFamily="34" charset="0"/>
                <a:cs typeface="Arial" panose="020B0604020202020204" pitchFamily="34" charset="0"/>
              </a:rPr>
              <a:t>Where do victims fall through the cracks? </a:t>
            </a:r>
          </a:p>
          <a:p>
            <a:pPr lvl="1">
              <a:lnSpc>
                <a:spcPct val="150000"/>
              </a:lnSpc>
            </a:pPr>
            <a:r>
              <a:rPr lang="en-US" sz="3600" dirty="0">
                <a:latin typeface="Arial" panose="020B0604020202020204" pitchFamily="34" charset="0"/>
                <a:cs typeface="Arial" panose="020B0604020202020204" pitchFamily="34" charset="0"/>
              </a:rPr>
              <a:t>What practices might lead to </a:t>
            </a:r>
            <a:r>
              <a:rPr lang="en-US" sz="3600" dirty="0" err="1">
                <a:latin typeface="Arial" panose="020B0604020202020204" pitchFamily="34" charset="0"/>
                <a:cs typeface="Arial" panose="020B0604020202020204" pitchFamily="34" charset="0"/>
              </a:rPr>
              <a:t>retraumatization</a:t>
            </a:r>
            <a:r>
              <a:rPr lang="en-US" sz="3600" dirty="0">
                <a:latin typeface="Arial" panose="020B0604020202020204" pitchFamily="34" charset="0"/>
                <a:cs typeface="Arial" panose="020B0604020202020204" pitchFamily="34" charset="0"/>
              </a:rPr>
              <a:t>? </a:t>
            </a:r>
          </a:p>
          <a:p>
            <a:pPr lvl="1">
              <a:lnSpc>
                <a:spcPct val="150000"/>
              </a:lnSpc>
            </a:pPr>
            <a:r>
              <a:rPr lang="en-US" sz="3600" dirty="0">
                <a:latin typeface="Arial" panose="020B0604020202020204" pitchFamily="34" charset="0"/>
                <a:cs typeface="Arial" panose="020B0604020202020204" pitchFamily="34" charset="0"/>
              </a:rPr>
              <a:t>What issue do we need more information about?</a:t>
            </a:r>
          </a:p>
        </p:txBody>
      </p:sp>
      <p:sp>
        <p:nvSpPr>
          <p:cNvPr id="5" name="TextBox 4">
            <a:extLst>
              <a:ext uri="{FF2B5EF4-FFF2-40B4-BE49-F238E27FC236}">
                <a16:creationId xmlns:a16="http://schemas.microsoft.com/office/drawing/2014/main" id="{1E19EDD9-A4CC-442A-B35C-4F616CAB9E36}"/>
              </a:ext>
            </a:extLst>
          </p:cNvPr>
          <p:cNvSpPr txBox="1"/>
          <p:nvPr/>
        </p:nvSpPr>
        <p:spPr>
          <a:xfrm>
            <a:off x="7038753" y="6492875"/>
            <a:ext cx="4811435" cy="307777"/>
          </a:xfrm>
          <a:prstGeom prst="rect">
            <a:avLst/>
          </a:prstGeom>
          <a:noFill/>
        </p:spPr>
        <p:txBody>
          <a:bodyPr wrap="square" rtlCol="0">
            <a:spAutoFit/>
          </a:bodyPr>
          <a:lstStyle/>
          <a:p>
            <a:r>
              <a:rPr lang="en-US" sz="1400" dirty="0">
                <a:hlinkClick r:id="rId2"/>
              </a:rPr>
              <a:t>https://nccadv.org/images/pdfs/2020/CCR-SART_Toolkit.pdf</a:t>
            </a:r>
            <a:r>
              <a:rPr lang="en-US" sz="1400" dirty="0"/>
              <a:t> </a:t>
            </a:r>
          </a:p>
        </p:txBody>
      </p:sp>
      <p:pic>
        <p:nvPicPr>
          <p:cNvPr id="1026" name="Picture 2" descr="66 Free Question Clipart - Cliparting.com">
            <a:extLst>
              <a:ext uri="{FF2B5EF4-FFF2-40B4-BE49-F238E27FC236}">
                <a16:creationId xmlns:a16="http://schemas.microsoft.com/office/drawing/2014/main" id="{9DE1A3D7-84AD-B628-33F9-E0CFA4A2EC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4470" y="405101"/>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964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4182AD-105C-4BDF-B479-2070E12D20DE}"/>
              </a:ext>
            </a:extLst>
          </p:cNvPr>
          <p:cNvSpPr>
            <a:spLocks noGrp="1"/>
          </p:cNvSpPr>
          <p:nvPr>
            <p:ph idx="1"/>
          </p:nvPr>
        </p:nvSpPr>
        <p:spPr>
          <a:xfrm>
            <a:off x="318052" y="885825"/>
            <a:ext cx="9926086" cy="5291138"/>
          </a:xfrm>
        </p:spPr>
        <p:txBody>
          <a:bodyPr>
            <a:normAutofit lnSpcReduction="10000"/>
          </a:bodyPr>
          <a:lstStyle/>
          <a:p>
            <a:r>
              <a:rPr lang="en-US" sz="3600" dirty="0">
                <a:latin typeface="Arial" panose="020B0604020202020204" pitchFamily="34" charset="0"/>
                <a:cs typeface="Arial" panose="020B0604020202020204" pitchFamily="34" charset="0"/>
              </a:rPr>
              <a:t>Monitor progress toward goals. </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Periodically review progress. </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Celebrate your team’s achievements and successes. </a:t>
            </a:r>
          </a:p>
          <a:p>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Share your successes and ongoing efforts with the community.</a:t>
            </a:r>
          </a:p>
        </p:txBody>
      </p:sp>
      <p:sp>
        <p:nvSpPr>
          <p:cNvPr id="5" name="TextBox 4">
            <a:extLst>
              <a:ext uri="{FF2B5EF4-FFF2-40B4-BE49-F238E27FC236}">
                <a16:creationId xmlns:a16="http://schemas.microsoft.com/office/drawing/2014/main" id="{D7574C35-34B0-41F0-8D09-EC2C77C245EF}"/>
              </a:ext>
            </a:extLst>
          </p:cNvPr>
          <p:cNvSpPr txBox="1"/>
          <p:nvPr/>
        </p:nvSpPr>
        <p:spPr>
          <a:xfrm>
            <a:off x="7038753" y="6492875"/>
            <a:ext cx="4811435" cy="307777"/>
          </a:xfrm>
          <a:prstGeom prst="rect">
            <a:avLst/>
          </a:prstGeom>
          <a:noFill/>
        </p:spPr>
        <p:txBody>
          <a:bodyPr wrap="square" rtlCol="0">
            <a:spAutoFit/>
          </a:bodyPr>
          <a:lstStyle/>
          <a:p>
            <a:r>
              <a:rPr lang="en-US" sz="1400" dirty="0">
                <a:hlinkClick r:id="rId3"/>
              </a:rPr>
              <a:t>https://nccadv.org/images/pdfs/2020/CCR-SART_Toolkit.pdf</a:t>
            </a:r>
            <a:r>
              <a:rPr lang="en-US" sz="1400" dirty="0"/>
              <a:t> </a:t>
            </a:r>
          </a:p>
        </p:txBody>
      </p:sp>
      <p:pic>
        <p:nvPicPr>
          <p:cNvPr id="1026" name="Picture 2" descr="Image result for progress">
            <a:extLst>
              <a:ext uri="{FF2B5EF4-FFF2-40B4-BE49-F238E27FC236}">
                <a16:creationId xmlns:a16="http://schemas.microsoft.com/office/drawing/2014/main" id="{71966AAE-B89D-41C0-B167-2034F6F036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9559" y="251999"/>
            <a:ext cx="3300412" cy="2595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251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B9FF99BD-075F-4761-A995-6FC574BD2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A7B21A54-9BA3-4EA9-B460-5A829ADD90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FA8F714-B9D8-488A-8CCA-E9948FF91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Image result for multidisciplinary team clipart">
            <a:extLst>
              <a:ext uri="{FF2B5EF4-FFF2-40B4-BE49-F238E27FC236}">
                <a16:creationId xmlns:a16="http://schemas.microsoft.com/office/drawing/2014/main" id="{34554D4F-C61A-469E-9603-2A9A67CE493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20477" y="1287326"/>
            <a:ext cx="9951041" cy="42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792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ree Next Steps Cliparts, Download Free Next Steps Cliparts png images, Free  ClipArts on Clipart Library">
            <a:extLst>
              <a:ext uri="{FF2B5EF4-FFF2-40B4-BE49-F238E27FC236}">
                <a16:creationId xmlns:a16="http://schemas.microsoft.com/office/drawing/2014/main" id="{6F91F37C-0C4D-1D56-B622-1483D59E7B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5443" y="2466975"/>
            <a:ext cx="4267199" cy="28887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8DDC5CA-97C3-4210-948F-FEE001B1ED48}"/>
              </a:ext>
            </a:extLst>
          </p:cNvPr>
          <p:cNvSpPr txBox="1"/>
          <p:nvPr/>
        </p:nvSpPr>
        <p:spPr>
          <a:xfrm rot="10800000" flipH="1" flipV="1">
            <a:off x="783771" y="4539567"/>
            <a:ext cx="3743159" cy="1446550"/>
          </a:xfrm>
          <a:prstGeom prst="rect">
            <a:avLst/>
          </a:prstGeom>
          <a:noFill/>
        </p:spPr>
        <p:txBody>
          <a:bodyPr wrap="square" rtlCol="0">
            <a:spAutoFit/>
          </a:bodyPr>
          <a:lstStyle/>
          <a:p>
            <a:r>
              <a:rPr lang="en-US" sz="4400" dirty="0"/>
              <a:t>Policies/</a:t>
            </a:r>
          </a:p>
          <a:p>
            <a:r>
              <a:rPr lang="en-US" sz="4400" dirty="0"/>
              <a:t>General Orders</a:t>
            </a:r>
          </a:p>
        </p:txBody>
      </p:sp>
      <p:sp>
        <p:nvSpPr>
          <p:cNvPr id="3" name="TextBox 2">
            <a:extLst>
              <a:ext uri="{FF2B5EF4-FFF2-40B4-BE49-F238E27FC236}">
                <a16:creationId xmlns:a16="http://schemas.microsoft.com/office/drawing/2014/main" id="{A12EE85F-2F57-4136-8879-3D1FCC42D427}"/>
              </a:ext>
            </a:extLst>
          </p:cNvPr>
          <p:cNvSpPr txBox="1"/>
          <p:nvPr/>
        </p:nvSpPr>
        <p:spPr>
          <a:xfrm rot="10800000" flipH="1" flipV="1">
            <a:off x="730936" y="2846463"/>
            <a:ext cx="2697481" cy="769441"/>
          </a:xfrm>
          <a:prstGeom prst="rect">
            <a:avLst/>
          </a:prstGeom>
          <a:noFill/>
        </p:spPr>
        <p:txBody>
          <a:bodyPr wrap="square" rtlCol="0">
            <a:spAutoFit/>
          </a:bodyPr>
          <a:lstStyle/>
          <a:p>
            <a:r>
              <a:rPr lang="en-US" sz="4400" dirty="0"/>
              <a:t>Training</a:t>
            </a:r>
          </a:p>
        </p:txBody>
      </p:sp>
      <p:sp>
        <p:nvSpPr>
          <p:cNvPr id="4" name="TextBox 3">
            <a:extLst>
              <a:ext uri="{FF2B5EF4-FFF2-40B4-BE49-F238E27FC236}">
                <a16:creationId xmlns:a16="http://schemas.microsoft.com/office/drawing/2014/main" id="{FD9787FC-F875-4807-BBCD-C685214200FC}"/>
              </a:ext>
            </a:extLst>
          </p:cNvPr>
          <p:cNvSpPr txBox="1"/>
          <p:nvPr/>
        </p:nvSpPr>
        <p:spPr>
          <a:xfrm rot="10800000" flipH="1" flipV="1">
            <a:off x="730937" y="1153358"/>
            <a:ext cx="2506367" cy="769441"/>
          </a:xfrm>
          <a:prstGeom prst="rect">
            <a:avLst/>
          </a:prstGeom>
          <a:noFill/>
        </p:spPr>
        <p:txBody>
          <a:bodyPr wrap="square" rtlCol="0">
            <a:spAutoFit/>
          </a:bodyPr>
          <a:lstStyle/>
          <a:p>
            <a:r>
              <a:rPr lang="en-US" sz="4400" dirty="0"/>
              <a:t>Resources</a:t>
            </a:r>
          </a:p>
        </p:txBody>
      </p:sp>
      <p:sp>
        <p:nvSpPr>
          <p:cNvPr id="5" name="TextBox 4">
            <a:extLst>
              <a:ext uri="{FF2B5EF4-FFF2-40B4-BE49-F238E27FC236}">
                <a16:creationId xmlns:a16="http://schemas.microsoft.com/office/drawing/2014/main" id="{FA251872-029C-4113-9999-0CEC842E945A}"/>
              </a:ext>
            </a:extLst>
          </p:cNvPr>
          <p:cNvSpPr txBox="1"/>
          <p:nvPr/>
        </p:nvSpPr>
        <p:spPr>
          <a:xfrm flipH="1">
            <a:off x="8871731" y="5475514"/>
            <a:ext cx="3170170" cy="769441"/>
          </a:xfrm>
          <a:prstGeom prst="rect">
            <a:avLst/>
          </a:prstGeom>
          <a:noFill/>
        </p:spPr>
        <p:txBody>
          <a:bodyPr wrap="square" rtlCol="0">
            <a:spAutoFit/>
          </a:bodyPr>
          <a:lstStyle/>
          <a:p>
            <a:r>
              <a:rPr lang="en-US" sz="4400" dirty="0"/>
              <a:t>Staffing</a:t>
            </a:r>
          </a:p>
        </p:txBody>
      </p:sp>
      <p:sp>
        <p:nvSpPr>
          <p:cNvPr id="6" name="TextBox 5">
            <a:extLst>
              <a:ext uri="{FF2B5EF4-FFF2-40B4-BE49-F238E27FC236}">
                <a16:creationId xmlns:a16="http://schemas.microsoft.com/office/drawing/2014/main" id="{38466678-C28F-4211-9D6B-68AB6FFEA3F4}"/>
              </a:ext>
            </a:extLst>
          </p:cNvPr>
          <p:cNvSpPr txBox="1"/>
          <p:nvPr/>
        </p:nvSpPr>
        <p:spPr>
          <a:xfrm flipH="1">
            <a:off x="8716189" y="3383281"/>
            <a:ext cx="3170170" cy="769441"/>
          </a:xfrm>
          <a:prstGeom prst="rect">
            <a:avLst/>
          </a:prstGeom>
          <a:noFill/>
        </p:spPr>
        <p:txBody>
          <a:bodyPr wrap="square" rtlCol="0">
            <a:spAutoFit/>
          </a:bodyPr>
          <a:lstStyle/>
          <a:p>
            <a:r>
              <a:rPr lang="en-US" sz="4400" dirty="0"/>
              <a:t>Environment</a:t>
            </a:r>
          </a:p>
        </p:txBody>
      </p:sp>
      <p:sp>
        <p:nvSpPr>
          <p:cNvPr id="7" name="TextBox 6">
            <a:extLst>
              <a:ext uri="{FF2B5EF4-FFF2-40B4-BE49-F238E27FC236}">
                <a16:creationId xmlns:a16="http://schemas.microsoft.com/office/drawing/2014/main" id="{D6C349D2-C1A7-4263-9DB4-4502705D6022}"/>
              </a:ext>
            </a:extLst>
          </p:cNvPr>
          <p:cNvSpPr txBox="1"/>
          <p:nvPr/>
        </p:nvSpPr>
        <p:spPr>
          <a:xfrm flipH="1">
            <a:off x="8460376" y="1758043"/>
            <a:ext cx="1706881" cy="769441"/>
          </a:xfrm>
          <a:prstGeom prst="rect">
            <a:avLst/>
          </a:prstGeom>
          <a:noFill/>
        </p:spPr>
        <p:txBody>
          <a:bodyPr wrap="square" rtlCol="0">
            <a:spAutoFit/>
          </a:bodyPr>
          <a:lstStyle/>
          <a:p>
            <a:r>
              <a:rPr lang="en-US" sz="4400" dirty="0"/>
              <a:t>Forms</a:t>
            </a:r>
          </a:p>
        </p:txBody>
      </p:sp>
      <p:sp>
        <p:nvSpPr>
          <p:cNvPr id="8" name="TextBox 7">
            <a:extLst>
              <a:ext uri="{FF2B5EF4-FFF2-40B4-BE49-F238E27FC236}">
                <a16:creationId xmlns:a16="http://schemas.microsoft.com/office/drawing/2014/main" id="{34DC11E0-143F-4EE3-8BAB-827A8057F68B}"/>
              </a:ext>
            </a:extLst>
          </p:cNvPr>
          <p:cNvSpPr txBox="1"/>
          <p:nvPr/>
        </p:nvSpPr>
        <p:spPr>
          <a:xfrm flipH="1">
            <a:off x="4250871" y="767443"/>
            <a:ext cx="3946071" cy="1446550"/>
          </a:xfrm>
          <a:prstGeom prst="rect">
            <a:avLst/>
          </a:prstGeom>
          <a:noFill/>
        </p:spPr>
        <p:txBody>
          <a:bodyPr wrap="square" rtlCol="0">
            <a:spAutoFit/>
          </a:bodyPr>
          <a:lstStyle/>
          <a:p>
            <a:r>
              <a:rPr lang="en-US" sz="4400" dirty="0"/>
              <a:t>Working Agreements</a:t>
            </a:r>
          </a:p>
        </p:txBody>
      </p:sp>
    </p:spTree>
    <p:extLst>
      <p:ext uri="{BB962C8B-B14F-4D97-AF65-F5344CB8AC3E}">
        <p14:creationId xmlns:p14="http://schemas.microsoft.com/office/powerpoint/2010/main" val="1742979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DDC2F-8999-4353-90F2-E96AE61D5094}"/>
              </a:ext>
            </a:extLst>
          </p:cNvPr>
          <p:cNvSpPr>
            <a:spLocks noGrp="1"/>
          </p:cNvSpPr>
          <p:nvPr>
            <p:ph type="title"/>
          </p:nvPr>
        </p:nvSpPr>
        <p:spPr>
          <a:xfrm>
            <a:off x="642967" y="4987060"/>
            <a:ext cx="10906061" cy="671540"/>
          </a:xfrm>
          <a:noFill/>
        </p:spPr>
        <p:txBody>
          <a:bodyPr vert="horz" lIns="91440" tIns="45720" rIns="91440" bIns="45720" rtlCol="0" anchor="ctr">
            <a:noAutofit/>
          </a:bodyPr>
          <a:lstStyle/>
          <a:p>
            <a:pPr algn="ctr"/>
            <a:r>
              <a:rPr lang="en-US" sz="6600" dirty="0"/>
              <a:t>Questions</a:t>
            </a:r>
          </a:p>
        </p:txBody>
      </p:sp>
      <p:sp>
        <p:nvSpPr>
          <p:cNvPr id="135" name="Rectangle 134">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2" cy="482247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4562" y="640091"/>
            <a:ext cx="8182876" cy="388111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Image result for questions clipart">
            <a:extLst>
              <a:ext uri="{FF2B5EF4-FFF2-40B4-BE49-F238E27FC236}">
                <a16:creationId xmlns:a16="http://schemas.microsoft.com/office/drawing/2014/main" id="{53B247D3-3AB8-49EA-B464-53E53693A3CA}"/>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 b="24549"/>
          <a:stretch/>
        </p:blipFill>
        <p:spPr bwMode="auto">
          <a:xfrm>
            <a:off x="2170029" y="804672"/>
            <a:ext cx="7851943" cy="3554676"/>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71D7D6-A8E5-A437-2F5A-25FBE59B2DA6}"/>
              </a:ext>
            </a:extLst>
          </p:cNvPr>
          <p:cNvSpPr txBox="1"/>
          <p:nvPr/>
        </p:nvSpPr>
        <p:spPr>
          <a:xfrm>
            <a:off x="744069" y="5848577"/>
            <a:ext cx="10703859" cy="738664"/>
          </a:xfrm>
          <a:prstGeom prst="rect">
            <a:avLst/>
          </a:prstGeom>
          <a:noFill/>
        </p:spPr>
        <p:txBody>
          <a:bodyPr wrap="square" rtlCol="0">
            <a:spAutoFit/>
          </a:bodyPr>
          <a:lstStyle/>
          <a:p>
            <a:pPr marL="0" marR="0">
              <a:spcBef>
                <a:spcPts val="0"/>
              </a:spcBef>
              <a:spcAft>
                <a:spcPts val="0"/>
              </a:spcAft>
              <a:tabLst>
                <a:tab pos="2971800" algn="ctr"/>
                <a:tab pos="5943600" algn="r"/>
              </a:tabLst>
            </a:pPr>
            <a:r>
              <a:rPr lang="en-US" sz="1400" dirty="0">
                <a:effectLst/>
                <a:latin typeface="Arial" panose="020B0604020202020204" pitchFamily="34" charset="0"/>
                <a:ea typeface="Calibri" panose="020F0502020204030204" pitchFamily="34" charset="0"/>
                <a:cs typeface="Arial" panose="020B0604020202020204" pitchFamily="34"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p>
        </p:txBody>
      </p:sp>
    </p:spTree>
    <p:extLst>
      <p:ext uri="{BB962C8B-B14F-4D97-AF65-F5344CB8AC3E}">
        <p14:creationId xmlns:p14="http://schemas.microsoft.com/office/powerpoint/2010/main" val="2969212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07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43FFBD1-1882-3AB3-74F5-D9B06030C191}"/>
              </a:ext>
            </a:extLst>
          </p:cNvPr>
          <p:cNvSpPr>
            <a:spLocks noGrp="1"/>
          </p:cNvSpPr>
          <p:nvPr>
            <p:ph type="title"/>
          </p:nvPr>
        </p:nvSpPr>
        <p:spPr>
          <a:xfrm>
            <a:off x="1028700" y="1967266"/>
            <a:ext cx="2628900" cy="2547257"/>
          </a:xfrm>
          <a:noFill/>
        </p:spPr>
        <p:txBody>
          <a:bodyPr anchor="ctr">
            <a:normAutofit/>
          </a:bodyPr>
          <a:lstStyle/>
          <a:p>
            <a:pPr algn="ctr"/>
            <a:r>
              <a:rPr lang="en-US" dirty="0">
                <a:solidFill>
                  <a:srgbClr val="FFFFFF"/>
                </a:solidFill>
                <a:latin typeface="Arial" panose="020B0604020202020204" pitchFamily="34" charset="0"/>
                <a:cs typeface="Arial" panose="020B0604020202020204" pitchFamily="34" charset="0"/>
              </a:rPr>
              <a:t>What is systems change?</a:t>
            </a:r>
          </a:p>
        </p:txBody>
      </p:sp>
      <p:pic>
        <p:nvPicPr>
          <p:cNvPr id="3074" name="Picture 2" descr="Gear train Clip art - gears png download - 2493*1633 - Free ...">
            <a:extLst>
              <a:ext uri="{FF2B5EF4-FFF2-40B4-BE49-F238E27FC236}">
                <a16:creationId xmlns:a16="http://schemas.microsoft.com/office/drawing/2014/main" id="{C6843DA1-AB39-7B56-A64C-65FFB020CA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77316" y="1208254"/>
            <a:ext cx="6780700" cy="4439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1349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F482E-4881-38CA-B4D2-5822E0EF2472}"/>
              </a:ext>
            </a:extLst>
          </p:cNvPr>
          <p:cNvSpPr>
            <a:spLocks noGrp="1"/>
          </p:cNvSpPr>
          <p:nvPr>
            <p:ph type="title"/>
          </p:nvPr>
        </p:nvSpPr>
        <p:spPr>
          <a:xfrm>
            <a:off x="213360" y="184504"/>
            <a:ext cx="11140440" cy="692885"/>
          </a:xfrm>
        </p:spPr>
        <p:txBody>
          <a:bodyPr>
            <a:normAutofit/>
          </a:bodyPr>
          <a:lstStyle/>
          <a:p>
            <a:r>
              <a:rPr lang="en-US" sz="3600" b="1" dirty="0">
                <a:latin typeface="Arial" panose="020B0604020202020204" pitchFamily="34" charset="0"/>
                <a:cs typeface="Arial" panose="020B0604020202020204" pitchFamily="34" charset="0"/>
              </a:rPr>
              <a:t>Resources</a:t>
            </a:r>
          </a:p>
        </p:txBody>
      </p:sp>
      <p:sp>
        <p:nvSpPr>
          <p:cNvPr id="3" name="Content Placeholder 2">
            <a:extLst>
              <a:ext uri="{FF2B5EF4-FFF2-40B4-BE49-F238E27FC236}">
                <a16:creationId xmlns:a16="http://schemas.microsoft.com/office/drawing/2014/main" id="{507C28B8-7654-556D-4E0C-79C15E075C10}"/>
              </a:ext>
            </a:extLst>
          </p:cNvPr>
          <p:cNvSpPr>
            <a:spLocks noGrp="1"/>
          </p:cNvSpPr>
          <p:nvPr>
            <p:ph idx="1"/>
          </p:nvPr>
        </p:nvSpPr>
        <p:spPr>
          <a:xfrm>
            <a:off x="213360" y="877389"/>
            <a:ext cx="11140440" cy="5980611"/>
          </a:xfrm>
        </p:spPr>
        <p:txBody>
          <a:bodyPr>
            <a:noAutofit/>
          </a:bodyPr>
          <a:lstStyle/>
          <a:p>
            <a:r>
              <a:rPr lang="en-US" sz="2200" b="0" i="0" dirty="0">
                <a:effectLst/>
                <a:latin typeface="Arial" panose="020B0604020202020204" pitchFamily="34" charset="0"/>
                <a:cs typeface="Arial" panose="020B0604020202020204" pitchFamily="34" charset="0"/>
              </a:rPr>
              <a:t>"</a:t>
            </a:r>
            <a:r>
              <a:rPr lang="en-US" sz="2200" b="0" i="0" u="sng" dirty="0">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The Water of Systems Change</a:t>
            </a:r>
            <a:r>
              <a:rPr lang="en-US" sz="2200" b="0" i="0" dirty="0">
                <a:effectLst/>
                <a:latin typeface="Arial" panose="020B0604020202020204" pitchFamily="34" charset="0"/>
                <a:cs typeface="Arial" panose="020B0604020202020204" pitchFamily="34" charset="0"/>
              </a:rPr>
              <a:t>." FSG, </a:t>
            </a:r>
            <a:r>
              <a:rPr lang="en-US" sz="2200" dirty="0">
                <a:latin typeface="Arial" panose="020B0604020202020204" pitchFamily="34" charset="0"/>
                <a:cs typeface="Arial" panose="020B0604020202020204" pitchFamily="34" charset="0"/>
              </a:rPr>
              <a:t>June 2018  Kania,  John, et al. </a:t>
            </a:r>
            <a:endParaRPr lang="en-US" sz="2200" b="0" i="0" dirty="0">
              <a:effectLst/>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rPr>
              <a:t>Rotary Charities: Resources for Change </a:t>
            </a:r>
            <a:r>
              <a:rPr lang="en-US" sz="2200" dirty="0">
                <a:latin typeface="Arial" panose="020B0604020202020204" pitchFamily="34" charset="0"/>
                <a:cs typeface="Arial" panose="020B0604020202020204" pitchFamily="34" charset="0"/>
                <a:hlinkClick r:id="rId3"/>
              </a:rPr>
              <a:t>https://www.rotarycharities.org/about-us/blog/designing-interventions-change-systems</a:t>
            </a:r>
            <a:r>
              <a:rPr lang="en-US" sz="2200" dirty="0">
                <a:latin typeface="Arial" panose="020B0604020202020204" pitchFamily="34" charset="0"/>
                <a:cs typeface="Arial" panose="020B0604020202020204" pitchFamily="34" charset="0"/>
              </a:rPr>
              <a:t> </a:t>
            </a:r>
          </a:p>
          <a:p>
            <a:r>
              <a:rPr lang="en-US" sz="2200"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Coordinated Community Action Model:  </a:t>
            </a:r>
            <a:r>
              <a:rPr lang="en-US" sz="2200" dirty="0">
                <a:solidFill>
                  <a:srgbClr val="56C7AA"/>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https://www.partnersforpeaceme.org/wp-content/uploads/2015/11/coordinated-community-action-model1.pdf</a:t>
            </a:r>
            <a:r>
              <a:rPr lang="en-US" sz="2200" dirty="0">
                <a:latin typeface="Arial" panose="020B0604020202020204" pitchFamily="34" charset="0"/>
                <a:cs typeface="Arial" panose="020B0604020202020204" pitchFamily="34" charset="0"/>
              </a:rPr>
              <a:t>  </a:t>
            </a:r>
          </a:p>
          <a:p>
            <a:r>
              <a:rPr lang="en-US" sz="22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Buncombe County North Carolina: </a:t>
            </a:r>
            <a:r>
              <a:rPr lang="en-US" sz="2200" b="0" i="0" dirty="0">
                <a:effectLst/>
                <a:latin typeface="Arial" panose="020B0604020202020204" pitchFamily="34" charset="0"/>
                <a:cs typeface="Arial" panose="020B0604020202020204" pitchFamily="34" charset="0"/>
              </a:rPr>
              <a:t>A Coordinated Community Response To Domestic Violence And Sexual Assault </a:t>
            </a:r>
            <a:r>
              <a:rPr lang="en-US" sz="2200" dirty="0">
                <a:latin typeface="Arial" panose="020B0604020202020204" pitchFamily="34" charset="0"/>
                <a:cs typeface="Arial" panose="020B0604020202020204" pitchFamily="34" charset="0"/>
                <a:hlinkClick r:id="rId5"/>
              </a:rPr>
              <a:t>https://www.buncombecounty.org/governing/depts/justice-services/councils-advisory-groups/coordinated-community-response.aspx</a:t>
            </a:r>
            <a:r>
              <a:rPr lang="en-US" sz="2200" dirty="0">
                <a:latin typeface="Arial" panose="020B0604020202020204" pitchFamily="34" charset="0"/>
                <a:cs typeface="Arial" panose="020B0604020202020204" pitchFamily="34" charset="0"/>
              </a:rPr>
              <a:t> </a:t>
            </a:r>
          </a:p>
          <a:p>
            <a:r>
              <a:rPr lang="en-US" sz="2200" dirty="0">
                <a:latin typeface="Arial" panose="020B0604020202020204" pitchFamily="34" charset="0"/>
                <a:cs typeface="Arial" panose="020B0604020202020204" pitchFamily="34" charset="0"/>
              </a:rPr>
              <a:t>The Duluth Model  </a:t>
            </a:r>
            <a:r>
              <a:rPr lang="en-US" sz="2200" dirty="0">
                <a:latin typeface="Arial" panose="020B0604020202020204" pitchFamily="34" charset="0"/>
                <a:cs typeface="Arial" panose="020B0604020202020204" pitchFamily="34" charset="0"/>
                <a:hlinkClick r:id="rId6"/>
              </a:rPr>
              <a:t>https://www.theduluthmodel.org/</a:t>
            </a:r>
            <a:r>
              <a:rPr lang="en-US" sz="2200"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hlinkClick r:id="rId7"/>
              </a:rPr>
              <a:t>https://www.theduluthmodel.org/what-is-the-duluth-model/duluth-model-works/</a:t>
            </a:r>
            <a:r>
              <a:rPr lang="en-US" sz="2200" dirty="0">
                <a:latin typeface="Arial" panose="020B0604020202020204" pitchFamily="34" charset="0"/>
                <a:cs typeface="Arial" panose="020B0604020202020204" pitchFamily="34" charset="0"/>
              </a:rPr>
              <a:t>   </a:t>
            </a:r>
          </a:p>
          <a:p>
            <a:r>
              <a:rPr lang="en-US" sz="2200" dirty="0">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Ty Bennett: Relevant Leadership </a:t>
            </a:r>
            <a:r>
              <a:rPr lang="en-US" sz="2200" dirty="0">
                <a:solidFill>
                  <a:srgbClr val="59A8D1"/>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https://tybennett.com/the-four-elements-of-an-effective-team/</a:t>
            </a:r>
            <a:r>
              <a:rPr lang="en-US" sz="2200" dirty="0">
                <a:latin typeface="Arial" panose="020B0604020202020204" pitchFamily="34" charset="0"/>
                <a:cs typeface="Arial" panose="020B0604020202020204" pitchFamily="34" charset="0"/>
              </a:rPr>
              <a:t>  </a:t>
            </a:r>
          </a:p>
          <a:p>
            <a:r>
              <a:rPr lang="en-US" sz="22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North Caroline Coalition Against Sexual Assault: </a:t>
            </a:r>
            <a:r>
              <a:rPr lang="en-US" sz="2200" dirty="0">
                <a:latin typeface="Arial" panose="020B0604020202020204" pitchFamily="34" charset="0"/>
                <a:cs typeface="Arial" panose="020B0604020202020204" pitchFamily="34" charset="0"/>
              </a:rPr>
              <a:t>Enhancing Local Collaboration in the Criminal Justice Response to Domestic Violence and Sexual Assault: A CCR/SART Development Toolkit</a:t>
            </a:r>
            <a:r>
              <a:rPr lang="en-US" sz="2200" dirty="0">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 </a:t>
            </a:r>
            <a:r>
              <a:rPr lang="en-US" sz="2200" dirty="0">
                <a:solidFill>
                  <a:srgbClr val="59A8D1"/>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https://nccadv.org/images/pdfs/2020/CCR-SART_Toolkit.pdf</a:t>
            </a:r>
            <a:r>
              <a:rPr lang="en-US" sz="2200" dirty="0">
                <a:latin typeface="Arial" panose="020B0604020202020204" pitchFamily="34" charset="0"/>
                <a:cs typeface="Arial" panose="020B0604020202020204" pitchFamily="34" charset="0"/>
              </a:rPr>
              <a:t> </a:t>
            </a:r>
            <a:endParaRPr lang="en-US" sz="2200" dirty="0"/>
          </a:p>
        </p:txBody>
      </p:sp>
    </p:spTree>
    <p:extLst>
      <p:ext uri="{BB962C8B-B14F-4D97-AF65-F5344CB8AC3E}">
        <p14:creationId xmlns:p14="http://schemas.microsoft.com/office/powerpoint/2010/main" val="1406516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8" name="Rectangle 819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1FBFA94-F9E0-8A4A-9FBD-CF4EBA4CCCAC}"/>
              </a:ext>
            </a:extLst>
          </p:cNvPr>
          <p:cNvSpPr>
            <a:spLocks noGrp="1"/>
          </p:cNvSpPr>
          <p:nvPr>
            <p:ph idx="1"/>
          </p:nvPr>
        </p:nvSpPr>
        <p:spPr>
          <a:xfrm>
            <a:off x="643468" y="1325880"/>
            <a:ext cx="5102011" cy="4851083"/>
          </a:xfrm>
        </p:spPr>
        <p:txBody>
          <a:bodyPr>
            <a:normAutofit/>
          </a:bodyPr>
          <a:lstStyle/>
          <a:p>
            <a:pPr marL="0" indent="0">
              <a:buNone/>
            </a:pPr>
            <a:r>
              <a:rPr lang="en-US" sz="3600" dirty="0">
                <a:latin typeface="Arial" panose="020B0604020202020204" pitchFamily="34" charset="0"/>
                <a:cs typeface="Arial" panose="020B0604020202020204" pitchFamily="34" charset="0"/>
              </a:rPr>
              <a:t>A system is a group of parts connected for a bigger purpose.</a:t>
            </a:r>
          </a:p>
          <a:p>
            <a:pPr marL="0" indent="0">
              <a:buNone/>
            </a:pPr>
            <a:endParaRPr lang="en-US" sz="3600" dirty="0">
              <a:latin typeface="Arial" panose="020B0604020202020204" pitchFamily="34" charset="0"/>
              <a:cs typeface="Arial" panose="020B0604020202020204" pitchFamily="34" charset="0"/>
            </a:endParaRPr>
          </a:p>
          <a:p>
            <a:pPr marL="0" indent="0">
              <a:buNone/>
            </a:pPr>
            <a:r>
              <a:rPr lang="en-US" sz="3600" dirty="0">
                <a:latin typeface="Arial" panose="020B0604020202020204" pitchFamily="34" charset="0"/>
                <a:cs typeface="Arial" panose="020B0604020202020204" pitchFamily="34" charset="0"/>
              </a:rPr>
              <a:t>Connections between the parts affect the whole system.</a:t>
            </a:r>
          </a:p>
          <a:p>
            <a:pPr marL="0" indent="0">
              <a:buNone/>
            </a:pPr>
            <a:endParaRPr lang="en-US" sz="2000" dirty="0"/>
          </a:p>
        </p:txBody>
      </p:sp>
      <p:grpSp>
        <p:nvGrpSpPr>
          <p:cNvPr id="8209" name="Group 8200">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8202" name="Isosceles Triangle 8201">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0" name="Rectangle 820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194" name="Picture 2" descr="Connection PNG Images, Transparent Connection Image Download - PNGitem">
            <a:extLst>
              <a:ext uri="{FF2B5EF4-FFF2-40B4-BE49-F238E27FC236}">
                <a16:creationId xmlns:a16="http://schemas.microsoft.com/office/drawing/2014/main" id="{DA2FB0D9-0672-A63E-00C8-1BB0AD7DB5B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51759" y="1782981"/>
            <a:ext cx="4540333" cy="4361892"/>
          </a:xfrm>
          <a:prstGeom prst="rect">
            <a:avLst/>
          </a:prstGeom>
          <a:noFill/>
          <a:extLst>
            <a:ext uri="{909E8E84-426E-40DD-AFC4-6F175D3DCCD1}">
              <a14:hiddenFill xmlns:a14="http://schemas.microsoft.com/office/drawing/2010/main">
                <a:solidFill>
                  <a:srgbClr val="FFFFFF"/>
                </a:solidFill>
              </a14:hiddenFill>
            </a:ext>
          </a:extLst>
        </p:spPr>
      </p:pic>
      <p:grpSp>
        <p:nvGrpSpPr>
          <p:cNvPr id="8205" name="Group 8204">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8206" name="Rectangle 8205">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7" name="Isosceles Triangle 8206">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656769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35" name="Rectangle 9222">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236" name="Arc 9224">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9237" name="Freeform: Shape 9226">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218" name="Picture 2" descr="Cross-Silo Leadership - Expressworks International">
            <a:extLst>
              <a:ext uri="{FF2B5EF4-FFF2-40B4-BE49-F238E27FC236}">
                <a16:creationId xmlns:a16="http://schemas.microsoft.com/office/drawing/2014/main" id="{B1C9B86C-E99A-223B-2A79-296C379820E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3182" y="1740044"/>
            <a:ext cx="4777381" cy="3208168"/>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9193237-4AED-0383-F425-770DA8ECA365}"/>
              </a:ext>
            </a:extLst>
          </p:cNvPr>
          <p:cNvSpPr>
            <a:spLocks noGrp="1"/>
          </p:cNvSpPr>
          <p:nvPr>
            <p:ph idx="1"/>
          </p:nvPr>
        </p:nvSpPr>
        <p:spPr>
          <a:xfrm>
            <a:off x="5651122" y="1214124"/>
            <a:ext cx="5837696" cy="4836156"/>
          </a:xfrm>
        </p:spPr>
        <p:txBody>
          <a:bodyPr>
            <a:noAutofit/>
          </a:bodyPr>
          <a:lstStyle/>
          <a:p>
            <a:pPr marL="0" indent="0">
              <a:buNone/>
            </a:pPr>
            <a:r>
              <a:rPr lang="en-US" sz="3600" dirty="0">
                <a:latin typeface="Arial" panose="020B0604020202020204" pitchFamily="34" charset="0"/>
                <a:cs typeface="Arial" panose="020B0604020202020204" pitchFamily="34" charset="0"/>
              </a:rPr>
              <a:t>When a system does not rely on connections and operates in silos, the result is a </a:t>
            </a:r>
            <a:r>
              <a:rPr lang="en-US" sz="3600" b="1" dirty="0">
                <a:latin typeface="Arial" panose="020B0604020202020204" pitchFamily="34" charset="0"/>
                <a:cs typeface="Arial" panose="020B0604020202020204" pitchFamily="34" charset="0"/>
              </a:rPr>
              <a:t>fragmented system </a:t>
            </a:r>
            <a:r>
              <a:rPr lang="en-US" sz="3600" dirty="0">
                <a:latin typeface="Arial" panose="020B0604020202020204" pitchFamily="34" charset="0"/>
                <a:cs typeface="Arial" panose="020B0604020202020204" pitchFamily="34" charset="0"/>
              </a:rPr>
              <a:t>focused on processing of people and cases with little attention given to serving the public and upholding justice values.</a:t>
            </a:r>
          </a:p>
        </p:txBody>
      </p:sp>
    </p:spTree>
    <p:extLst>
      <p:ext uri="{BB962C8B-B14F-4D97-AF65-F5344CB8AC3E}">
        <p14:creationId xmlns:p14="http://schemas.microsoft.com/office/powerpoint/2010/main" val="111851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7" name="Rectangle 10246">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2E4863">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42" name="Picture 2" descr="Free Teamwork Clipart in AI, SVG, EPS or PSD">
            <a:extLst>
              <a:ext uri="{FF2B5EF4-FFF2-40B4-BE49-F238E27FC236}">
                <a16:creationId xmlns:a16="http://schemas.microsoft.com/office/drawing/2014/main" id="{E9F9EE4E-DEF2-7EEA-C85F-E9B53A2E2A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876" r="980" b="2"/>
          <a:stretch/>
        </p:blipFill>
        <p:spPr bwMode="auto">
          <a:xfrm>
            <a:off x="327547" y="2454903"/>
            <a:ext cx="7058306" cy="4080254"/>
          </a:xfrm>
          <a:prstGeom prst="rect">
            <a:avLst/>
          </a:prstGeom>
          <a:noFill/>
          <a:extLst>
            <a:ext uri="{909E8E84-426E-40DD-AFC4-6F175D3DCCD1}">
              <a14:hiddenFill xmlns:a14="http://schemas.microsoft.com/office/drawing/2010/main">
                <a:solidFill>
                  <a:srgbClr val="FFFFFF"/>
                </a:solidFill>
              </a14:hiddenFill>
            </a:ext>
          </a:extLst>
        </p:spPr>
      </p:pic>
      <p:sp>
        <p:nvSpPr>
          <p:cNvPr id="10249" name="Rectangle 10248">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C52E8C3-684A-F73D-7D6B-0DCDF0F90E4E}"/>
              </a:ext>
            </a:extLst>
          </p:cNvPr>
          <p:cNvSpPr>
            <a:spLocks noGrp="1"/>
          </p:cNvSpPr>
          <p:nvPr>
            <p:ph idx="1"/>
          </p:nvPr>
        </p:nvSpPr>
        <p:spPr>
          <a:xfrm>
            <a:off x="7726680" y="917725"/>
            <a:ext cx="3870959" cy="4852362"/>
          </a:xfrm>
        </p:spPr>
        <p:txBody>
          <a:bodyPr anchor="ctr">
            <a:normAutofit/>
          </a:bodyPr>
          <a:lstStyle/>
          <a:p>
            <a:pPr marL="0" indent="0">
              <a:buNone/>
            </a:pPr>
            <a:r>
              <a:rPr lang="en-US" sz="2000" dirty="0">
                <a:solidFill>
                  <a:srgbClr val="FFFFFF"/>
                </a:solidFill>
                <a:latin typeface="Arial" panose="020B0604020202020204" pitchFamily="34" charset="0"/>
                <a:cs typeface="Arial" panose="020B0604020202020204" pitchFamily="34" charset="0"/>
              </a:rPr>
              <a:t> </a:t>
            </a:r>
          </a:p>
          <a:p>
            <a:pPr marL="0" indent="0">
              <a:buNone/>
            </a:pPr>
            <a:r>
              <a:rPr lang="en-US" sz="3200" dirty="0">
                <a:solidFill>
                  <a:srgbClr val="FFFFFF"/>
                </a:solidFill>
                <a:latin typeface="Arial" panose="020B0604020202020204" pitchFamily="34" charset="0"/>
                <a:cs typeface="Arial" panose="020B0604020202020204" pitchFamily="34" charset="0"/>
              </a:rPr>
              <a:t>A </a:t>
            </a:r>
            <a:r>
              <a:rPr lang="en-US" sz="3200" b="1" dirty="0">
                <a:solidFill>
                  <a:srgbClr val="FFFFFF"/>
                </a:solidFill>
                <a:latin typeface="Arial" panose="020B0604020202020204" pitchFamily="34" charset="0"/>
                <a:cs typeface="Arial" panose="020B0604020202020204" pitchFamily="34" charset="0"/>
              </a:rPr>
              <a:t>Systems Change Approach </a:t>
            </a:r>
            <a:r>
              <a:rPr lang="en-US" sz="3200" dirty="0">
                <a:solidFill>
                  <a:srgbClr val="FFFFFF"/>
                </a:solidFill>
                <a:latin typeface="Arial" panose="020B0604020202020204" pitchFamily="34" charset="0"/>
                <a:cs typeface="Arial" panose="020B0604020202020204" pitchFamily="34" charset="0"/>
              </a:rPr>
              <a:t>changes the frame by asking different questions to better understand what works systemically. </a:t>
            </a:r>
          </a:p>
        </p:txBody>
      </p:sp>
      <p:sp>
        <p:nvSpPr>
          <p:cNvPr id="4" name="TextBox 3">
            <a:extLst>
              <a:ext uri="{FF2B5EF4-FFF2-40B4-BE49-F238E27FC236}">
                <a16:creationId xmlns:a16="http://schemas.microsoft.com/office/drawing/2014/main" id="{7E695B64-38E8-49ED-E900-940A44C41E32}"/>
              </a:ext>
            </a:extLst>
          </p:cNvPr>
          <p:cNvSpPr txBox="1"/>
          <p:nvPr/>
        </p:nvSpPr>
        <p:spPr>
          <a:xfrm>
            <a:off x="487679" y="321732"/>
            <a:ext cx="6898173" cy="1815882"/>
          </a:xfrm>
          <a:prstGeom prst="rect">
            <a:avLst/>
          </a:prstGeom>
          <a:noFill/>
        </p:spPr>
        <p:txBody>
          <a:bodyPr wrap="square" rtlCol="0">
            <a:spAutoFit/>
          </a:bodyPr>
          <a:lstStyle/>
          <a:p>
            <a:pPr marL="0" indent="0">
              <a:buNone/>
            </a:pPr>
            <a:r>
              <a:rPr lang="en-US" sz="2800" dirty="0">
                <a:solidFill>
                  <a:srgbClr val="FFFFFF"/>
                </a:solidFill>
                <a:latin typeface="Arial" panose="020B0604020202020204" pitchFamily="34" charset="0"/>
                <a:cs typeface="Arial" panose="020B0604020202020204" pitchFamily="34" charset="0"/>
              </a:rPr>
              <a:t>For far too long, we have focused on addressing specific problems within the different parts of the criminal justice system.</a:t>
            </a:r>
          </a:p>
        </p:txBody>
      </p:sp>
    </p:spTree>
    <p:extLst>
      <p:ext uri="{BB962C8B-B14F-4D97-AF65-F5344CB8AC3E}">
        <p14:creationId xmlns:p14="http://schemas.microsoft.com/office/powerpoint/2010/main" val="3007607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15" name="Rectangle 4102">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BB0408D8-A604-B174-0B53-691899E4C059}"/>
              </a:ext>
            </a:extLst>
          </p:cNvPr>
          <p:cNvSpPr>
            <a:spLocks noGrp="1"/>
          </p:cNvSpPr>
          <p:nvPr>
            <p:ph idx="1"/>
          </p:nvPr>
        </p:nvSpPr>
        <p:spPr>
          <a:xfrm>
            <a:off x="507030" y="1095882"/>
            <a:ext cx="6095476" cy="4393982"/>
          </a:xfrm>
        </p:spPr>
        <p:txBody>
          <a:bodyPr>
            <a:noAutofit/>
          </a:bodyPr>
          <a:lstStyle/>
          <a:p>
            <a:pPr marL="0" indent="0">
              <a:buNone/>
            </a:pPr>
            <a:r>
              <a:rPr lang="en-US" sz="4000" dirty="0">
                <a:latin typeface="Arial" panose="020B0604020202020204" pitchFamily="34" charset="0"/>
                <a:cs typeface="Arial" panose="020B0604020202020204" pitchFamily="34" charset="0"/>
              </a:rPr>
              <a:t>Systems change captures the idea of addressing the causes, rather than the symptoms, of an issue by taking a systemic view. </a:t>
            </a:r>
          </a:p>
        </p:txBody>
      </p:sp>
      <p:grpSp>
        <p:nvGrpSpPr>
          <p:cNvPr id="4116" name="Group 4104">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4117" name="Isosceles Triangle 410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8" name="Rectangle 4106">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98" name="Picture 2" descr="end-to-end principle - Clip Art Library">
            <a:extLst>
              <a:ext uri="{FF2B5EF4-FFF2-40B4-BE49-F238E27FC236}">
                <a16:creationId xmlns:a16="http://schemas.microsoft.com/office/drawing/2014/main" id="{3DB7AB32-D8D5-1B9B-398C-4D08420537B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02506" y="1782981"/>
            <a:ext cx="4948879" cy="3706883"/>
          </a:xfrm>
          <a:prstGeom prst="rect">
            <a:avLst/>
          </a:prstGeom>
          <a:noFill/>
          <a:extLst>
            <a:ext uri="{909E8E84-426E-40DD-AFC4-6F175D3DCCD1}">
              <a14:hiddenFill xmlns:a14="http://schemas.microsoft.com/office/drawing/2010/main">
                <a:solidFill>
                  <a:srgbClr val="FFFFFF"/>
                </a:solidFill>
              </a14:hiddenFill>
            </a:ext>
          </a:extLst>
        </p:spPr>
      </p:pic>
      <p:grpSp>
        <p:nvGrpSpPr>
          <p:cNvPr id="4119" name="Group 4108">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4110" name="Rectangle 4109">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20" name="Isosceles Triangle 4110">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345373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52B59E-46EF-BF03-17E2-63545F9D8DA1}"/>
              </a:ext>
            </a:extLst>
          </p:cNvPr>
          <p:cNvSpPr>
            <a:spLocks noGrp="1"/>
          </p:cNvSpPr>
          <p:nvPr>
            <p:ph idx="1"/>
          </p:nvPr>
        </p:nvSpPr>
        <p:spPr>
          <a:xfrm>
            <a:off x="426720" y="563881"/>
            <a:ext cx="11338560" cy="2011680"/>
          </a:xfrm>
        </p:spPr>
        <p:txBody>
          <a:bodyPr>
            <a:normAutofit/>
          </a:bodyPr>
          <a:lstStyle/>
          <a:p>
            <a:pPr marL="0" indent="0">
              <a:buNone/>
            </a:pPr>
            <a:r>
              <a:rPr lang="en-US" sz="3600" dirty="0">
                <a:latin typeface="Arial" panose="020B0604020202020204" pitchFamily="34" charset="0"/>
                <a:cs typeface="Arial" panose="020B0604020202020204" pitchFamily="34" charset="0"/>
              </a:rPr>
              <a:t>Systemic change requires adjustments or transformations in policies, practices, power dynamics, social norms, and mindsets.</a:t>
            </a:r>
            <a:endParaRPr lang="en-US" dirty="0"/>
          </a:p>
        </p:txBody>
      </p:sp>
      <p:pic>
        <p:nvPicPr>
          <p:cNvPr id="5122" name="Picture 2" descr="Practice Procedure Stock Illustrations – 1,650 Practice Procedure Stock  Illustrations, Vectors &amp; Clipart - Dreamstime">
            <a:extLst>
              <a:ext uri="{FF2B5EF4-FFF2-40B4-BE49-F238E27FC236}">
                <a16:creationId xmlns:a16="http://schemas.microsoft.com/office/drawing/2014/main" id="{38DC0F0B-62E2-F15D-CE75-3483DB616C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6640" y="2315375"/>
            <a:ext cx="5227320" cy="4299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257880"/>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2198</TotalTime>
  <Words>3238</Words>
  <Application>Microsoft Office PowerPoint</Application>
  <PresentationFormat>Widescreen</PresentationFormat>
  <Paragraphs>317</Paragraphs>
  <Slides>40</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Open Sans</vt:lpstr>
      <vt:lpstr>Raleway</vt:lpstr>
      <vt:lpstr>Source Sans Pro</vt:lpstr>
      <vt:lpstr>Office Theme</vt:lpstr>
      <vt:lpstr>Coordinated Community Response  to Domestic Violence</vt:lpstr>
      <vt:lpstr>Learning Objectives</vt:lpstr>
      <vt:lpstr>True Story</vt:lpstr>
      <vt:lpstr>What is systems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 we create systems’ change in response to domestic violence cases?</vt:lpstr>
      <vt:lpstr>What is a  Coordinated Community Response?</vt:lpstr>
      <vt:lpstr>PowerPoint Presentation</vt:lpstr>
      <vt:lpstr>PowerPoint Presentation</vt:lpstr>
      <vt:lpstr>PowerPoint Presentation</vt:lpstr>
      <vt:lpstr>PowerPoint Presentation</vt:lpstr>
      <vt:lpstr>CCR Goals </vt:lpstr>
      <vt:lpstr>PowerPoint Presentation</vt:lpstr>
      <vt:lpstr>PowerPoint Presentation</vt:lpstr>
      <vt:lpstr>PowerPoint Presentation</vt:lpstr>
      <vt:lpstr>Duluth Model</vt:lpstr>
      <vt:lpstr>The Duluth Model</vt:lpstr>
      <vt:lpstr>PowerPoint Presentation</vt:lpstr>
      <vt:lpstr>The Duluth Model Approach</vt:lpstr>
      <vt:lpstr>The Duluth Model Approach</vt:lpstr>
      <vt:lpstr>Effective Teams</vt:lpstr>
      <vt:lpstr>Foundations for an Effective Team </vt:lpstr>
      <vt:lpstr>Effective Team Building</vt:lpstr>
      <vt:lpstr>Strategies for  Relationship-Based-Team-Building</vt:lpstr>
      <vt:lpstr>Developing the Team</vt:lpstr>
      <vt:lpstr>Strength-Based Approach </vt:lpstr>
      <vt:lpstr>Open and Honest Discussion</vt:lpstr>
      <vt:lpstr>Questions to Ask</vt:lpstr>
      <vt:lpstr>Questions to Ask</vt:lpstr>
      <vt:lpstr>PowerPoint Presentation</vt:lpstr>
      <vt:lpstr>PowerPoint Presentation</vt:lpstr>
      <vt:lpstr>PowerPoint Presentation</vt:lpstr>
      <vt:lpstr>Questions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Coordinated Systems Response  to Family Violence</dc:title>
  <dc:creator>Ratliff, Mary</dc:creator>
  <cp:lastModifiedBy>Ratliff, Mary</cp:lastModifiedBy>
  <cp:revision>28</cp:revision>
  <dcterms:created xsi:type="dcterms:W3CDTF">2020-10-26T22:04:34Z</dcterms:created>
  <dcterms:modified xsi:type="dcterms:W3CDTF">2022-10-11T20:56:46Z</dcterms:modified>
</cp:coreProperties>
</file>