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7"/>
  </p:notesMasterIdLst>
  <p:sldIdLst>
    <p:sldId id="256" r:id="rId2"/>
    <p:sldId id="257" r:id="rId3"/>
    <p:sldId id="258" r:id="rId4"/>
    <p:sldId id="260" r:id="rId5"/>
    <p:sldId id="261" r:id="rId6"/>
    <p:sldId id="262" r:id="rId7"/>
    <p:sldId id="271" r:id="rId8"/>
    <p:sldId id="268" r:id="rId9"/>
    <p:sldId id="269" r:id="rId10"/>
    <p:sldId id="297" r:id="rId11"/>
    <p:sldId id="272" r:id="rId12"/>
    <p:sldId id="274" r:id="rId13"/>
    <p:sldId id="273" r:id="rId14"/>
    <p:sldId id="275" r:id="rId15"/>
    <p:sldId id="276" r:id="rId16"/>
    <p:sldId id="277" r:id="rId17"/>
    <p:sldId id="278" r:id="rId18"/>
    <p:sldId id="279" r:id="rId19"/>
    <p:sldId id="280" r:id="rId20"/>
    <p:sldId id="282" r:id="rId21"/>
    <p:sldId id="298" r:id="rId22"/>
    <p:sldId id="283" r:id="rId23"/>
    <p:sldId id="284" r:id="rId24"/>
    <p:sldId id="285" r:id="rId25"/>
    <p:sldId id="287" r:id="rId26"/>
    <p:sldId id="288" r:id="rId27"/>
    <p:sldId id="300" r:id="rId28"/>
    <p:sldId id="303" r:id="rId29"/>
    <p:sldId id="305" r:id="rId30"/>
    <p:sldId id="307" r:id="rId31"/>
    <p:sldId id="290" r:id="rId32"/>
    <p:sldId id="291" r:id="rId33"/>
    <p:sldId id="289" r:id="rId34"/>
    <p:sldId id="295" r:id="rId35"/>
    <p:sldId id="29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7F04"/>
    <a:srgbClr val="FB8503"/>
    <a:srgbClr val="FF6600"/>
    <a:srgbClr val="FF00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59422" autoAdjust="0"/>
  </p:normalViewPr>
  <p:slideViewPr>
    <p:cSldViewPr snapToGrid="0">
      <p:cViewPr varScale="1">
        <p:scale>
          <a:sx n="47" d="100"/>
          <a:sy n="47" d="100"/>
        </p:scale>
        <p:origin x="1416" y="64"/>
      </p:cViewPr>
      <p:guideLst>
        <p:guide orient="horz" pos="2160"/>
        <p:guide pos="3840"/>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324366-0DB4-4C27-8695-52238CB4BF24}" type="doc">
      <dgm:prSet loTypeId="urn:microsoft.com/office/officeart/2005/8/layout/vList5" loCatId="list" qsTypeId="urn:microsoft.com/office/officeart/2005/8/quickstyle/simple4" qsCatId="simple" csTypeId="urn:microsoft.com/office/officeart/2005/8/colors/colorful2" csCatId="colorful" phldr="1"/>
      <dgm:spPr/>
      <dgm:t>
        <a:bodyPr/>
        <a:lstStyle/>
        <a:p>
          <a:endParaRPr lang="en-US"/>
        </a:p>
      </dgm:t>
    </dgm:pt>
    <dgm:pt modelId="{D8534743-BEBD-40EE-86B3-46E0195D848C}">
      <dgm:prSet phldrT="[Text]"/>
      <dgm:spPr/>
      <dgm:t>
        <a:bodyPr/>
        <a:lstStyle/>
        <a:p>
          <a:r>
            <a:rPr lang="en-US" dirty="0"/>
            <a:t>Perpetrators</a:t>
          </a:r>
        </a:p>
      </dgm:t>
    </dgm:pt>
    <dgm:pt modelId="{3B80F3DF-3B1E-47F9-B4AB-DAF7DFFEBAED}" type="parTrans" cxnId="{453A717A-87E3-422A-9E4D-4D719783F54E}">
      <dgm:prSet/>
      <dgm:spPr/>
      <dgm:t>
        <a:bodyPr/>
        <a:lstStyle/>
        <a:p>
          <a:endParaRPr lang="en-US"/>
        </a:p>
      </dgm:t>
    </dgm:pt>
    <dgm:pt modelId="{317269DB-9159-4385-BBBB-399279B227C7}" type="sibTrans" cxnId="{453A717A-87E3-422A-9E4D-4D719783F54E}">
      <dgm:prSet/>
      <dgm:spPr/>
      <dgm:t>
        <a:bodyPr/>
        <a:lstStyle/>
        <a:p>
          <a:endParaRPr lang="en-US"/>
        </a:p>
      </dgm:t>
    </dgm:pt>
    <dgm:pt modelId="{77A12BE8-5156-41D6-B1DB-9C02DBA5763F}">
      <dgm:prSet phldrT="[Text]"/>
      <dgm:spPr/>
      <dgm:t>
        <a:bodyPr/>
        <a:lstStyle/>
        <a:p>
          <a:r>
            <a:rPr lang="en-US" dirty="0"/>
            <a:t>At least 85% of domestic violence cases, women are the people who experience harm and men are the people who cause harm.</a:t>
          </a:r>
        </a:p>
      </dgm:t>
    </dgm:pt>
    <dgm:pt modelId="{D2E0F55B-4DA1-47EC-A50C-35155F659B57}" type="parTrans" cxnId="{5215E8BD-4718-420C-B72D-05B2C21871F5}">
      <dgm:prSet/>
      <dgm:spPr/>
      <dgm:t>
        <a:bodyPr/>
        <a:lstStyle/>
        <a:p>
          <a:endParaRPr lang="en-US"/>
        </a:p>
      </dgm:t>
    </dgm:pt>
    <dgm:pt modelId="{AE46AB7C-5F34-48D7-A73C-0ECFD7D6FC05}" type="sibTrans" cxnId="{5215E8BD-4718-420C-B72D-05B2C21871F5}">
      <dgm:prSet/>
      <dgm:spPr/>
      <dgm:t>
        <a:bodyPr/>
        <a:lstStyle/>
        <a:p>
          <a:endParaRPr lang="en-US"/>
        </a:p>
      </dgm:t>
    </dgm:pt>
    <dgm:pt modelId="{3D44C83B-D54F-4E29-AB83-A2E3016AAFF3}">
      <dgm:prSet phldrT="[Text]"/>
      <dgm:spPr/>
      <dgm:t>
        <a:bodyPr/>
        <a:lstStyle/>
        <a:p>
          <a:r>
            <a:rPr lang="en-US"/>
            <a:t>Victims</a:t>
          </a:r>
        </a:p>
      </dgm:t>
    </dgm:pt>
    <dgm:pt modelId="{ECC4C1B2-07E0-43CD-9C7C-DDE473B2088D}" type="parTrans" cxnId="{6EE9A593-0032-41C8-B0E5-C69F8B41BC85}">
      <dgm:prSet/>
      <dgm:spPr/>
      <dgm:t>
        <a:bodyPr/>
        <a:lstStyle/>
        <a:p>
          <a:endParaRPr lang="en-US"/>
        </a:p>
      </dgm:t>
    </dgm:pt>
    <dgm:pt modelId="{30A75A20-D5BD-4D5D-82FA-2F92E5A895EC}" type="sibTrans" cxnId="{6EE9A593-0032-41C8-B0E5-C69F8B41BC85}">
      <dgm:prSet/>
      <dgm:spPr/>
      <dgm:t>
        <a:bodyPr/>
        <a:lstStyle/>
        <a:p>
          <a:endParaRPr lang="en-US"/>
        </a:p>
      </dgm:t>
    </dgm:pt>
    <dgm:pt modelId="{5B24537A-6FEA-4E25-9EA3-B98396BDAD1D}">
      <dgm:prSet phldrT="[Text]"/>
      <dgm:spPr/>
      <dgm:t>
        <a:bodyPr/>
        <a:lstStyle/>
        <a:p>
          <a:r>
            <a:rPr lang="en-US" dirty="0"/>
            <a:t>1 in 4 women and 1 in 7 men have experienced harm of severe physical violence by an intimate partner in their lifetime.</a:t>
          </a:r>
        </a:p>
      </dgm:t>
    </dgm:pt>
    <dgm:pt modelId="{83B20FE2-26D5-487C-9E75-43FA8DC195F8}" type="sibTrans" cxnId="{6F3448BA-1510-4250-A7BF-73B3151A7A95}">
      <dgm:prSet/>
      <dgm:spPr/>
      <dgm:t>
        <a:bodyPr/>
        <a:lstStyle/>
        <a:p>
          <a:endParaRPr lang="en-US"/>
        </a:p>
      </dgm:t>
    </dgm:pt>
    <dgm:pt modelId="{A805A2B0-CFA3-411B-8D03-D5897F1AA118}" type="parTrans" cxnId="{6F3448BA-1510-4250-A7BF-73B3151A7A95}">
      <dgm:prSet/>
      <dgm:spPr/>
      <dgm:t>
        <a:bodyPr/>
        <a:lstStyle/>
        <a:p>
          <a:endParaRPr lang="en-US"/>
        </a:p>
      </dgm:t>
    </dgm:pt>
    <dgm:pt modelId="{95B38F45-8E99-4085-8ED1-904ED77105AC}">
      <dgm:prSet phldrT="[Text]"/>
      <dgm:spPr/>
      <dgm:t>
        <a:bodyPr/>
        <a:lstStyle/>
        <a:p>
          <a:r>
            <a:rPr lang="en-US" b="0" i="0" u="none"/>
            <a:t>1 in 15 children are exposed to intimate partner violence each year, and 90% of these children are eyewitnesses to this violence.</a:t>
          </a:r>
          <a:endParaRPr lang="en-US"/>
        </a:p>
      </dgm:t>
    </dgm:pt>
    <dgm:pt modelId="{2573D10C-DEFE-402D-BF33-EDFF7284C19B}" type="parTrans" cxnId="{BE83B087-2AD7-4B06-B51A-BA4CCF5FCEA5}">
      <dgm:prSet/>
      <dgm:spPr/>
      <dgm:t>
        <a:bodyPr/>
        <a:lstStyle/>
        <a:p>
          <a:endParaRPr lang="en-US"/>
        </a:p>
      </dgm:t>
    </dgm:pt>
    <dgm:pt modelId="{5FFD489C-14C0-43BA-9CFA-D81943D37F25}" type="sibTrans" cxnId="{BE83B087-2AD7-4B06-B51A-BA4CCF5FCEA5}">
      <dgm:prSet/>
      <dgm:spPr/>
      <dgm:t>
        <a:bodyPr/>
        <a:lstStyle/>
        <a:p>
          <a:endParaRPr lang="en-US"/>
        </a:p>
      </dgm:t>
    </dgm:pt>
    <dgm:pt modelId="{FA40FBA6-6D84-48DA-A865-A42B1D2F3220}">
      <dgm:prSet phldrT="[Text]"/>
      <dgm:spPr/>
      <dgm:t>
        <a:bodyPr/>
        <a:lstStyle/>
        <a:p>
          <a:r>
            <a:rPr lang="en-US" dirty="0"/>
            <a:t>30 to 60% of PWCH of intimate partner violence also abuse children in the household</a:t>
          </a:r>
        </a:p>
      </dgm:t>
    </dgm:pt>
    <dgm:pt modelId="{8C6EA08C-61F2-4A44-A6DC-5C64780A4F5C}" type="parTrans" cxnId="{16208649-B47A-4825-A068-0D226A813421}">
      <dgm:prSet/>
      <dgm:spPr/>
      <dgm:t>
        <a:bodyPr/>
        <a:lstStyle/>
        <a:p>
          <a:endParaRPr lang="en-US"/>
        </a:p>
      </dgm:t>
    </dgm:pt>
    <dgm:pt modelId="{42B7F9E4-BE1C-4DC3-BB98-93EF02273E26}" type="sibTrans" cxnId="{16208649-B47A-4825-A068-0D226A813421}">
      <dgm:prSet/>
      <dgm:spPr/>
      <dgm:t>
        <a:bodyPr/>
        <a:lstStyle/>
        <a:p>
          <a:endParaRPr lang="en-US"/>
        </a:p>
      </dgm:t>
    </dgm:pt>
    <dgm:pt modelId="{708F6C62-40DB-4E0C-B2B9-66DBA453C5FB}" type="pres">
      <dgm:prSet presAssocID="{F9324366-0DB4-4C27-8695-52238CB4BF24}" presName="Name0" presStyleCnt="0">
        <dgm:presLayoutVars>
          <dgm:dir/>
          <dgm:animLvl val="lvl"/>
          <dgm:resizeHandles val="exact"/>
        </dgm:presLayoutVars>
      </dgm:prSet>
      <dgm:spPr/>
    </dgm:pt>
    <dgm:pt modelId="{D46A26D2-1C98-47FC-A75A-2FFE33B86C55}" type="pres">
      <dgm:prSet presAssocID="{D8534743-BEBD-40EE-86B3-46E0195D848C}" presName="linNode" presStyleCnt="0"/>
      <dgm:spPr/>
    </dgm:pt>
    <dgm:pt modelId="{47A35811-3507-4D96-B583-C37BF0910963}" type="pres">
      <dgm:prSet presAssocID="{D8534743-BEBD-40EE-86B3-46E0195D848C}" presName="parentText" presStyleLbl="node1" presStyleIdx="0" presStyleCnt="2">
        <dgm:presLayoutVars>
          <dgm:chMax val="1"/>
          <dgm:bulletEnabled val="1"/>
        </dgm:presLayoutVars>
      </dgm:prSet>
      <dgm:spPr/>
    </dgm:pt>
    <dgm:pt modelId="{C91AA23F-B476-493F-89A6-EE14FF4BC177}" type="pres">
      <dgm:prSet presAssocID="{D8534743-BEBD-40EE-86B3-46E0195D848C}" presName="descendantText" presStyleLbl="alignAccFollowNode1" presStyleIdx="0" presStyleCnt="2">
        <dgm:presLayoutVars>
          <dgm:bulletEnabled val="1"/>
        </dgm:presLayoutVars>
      </dgm:prSet>
      <dgm:spPr/>
    </dgm:pt>
    <dgm:pt modelId="{F2DE0D7E-9213-424A-8BE9-F247B813D9DA}" type="pres">
      <dgm:prSet presAssocID="{317269DB-9159-4385-BBBB-399279B227C7}" presName="sp" presStyleCnt="0"/>
      <dgm:spPr/>
    </dgm:pt>
    <dgm:pt modelId="{CFF27CEA-7D1F-4D97-9800-4BEBA7CE5F14}" type="pres">
      <dgm:prSet presAssocID="{3D44C83B-D54F-4E29-AB83-A2E3016AAFF3}" presName="linNode" presStyleCnt="0"/>
      <dgm:spPr/>
    </dgm:pt>
    <dgm:pt modelId="{AAEF599D-0906-4EB2-ACF7-91E8699CE3A6}" type="pres">
      <dgm:prSet presAssocID="{3D44C83B-D54F-4E29-AB83-A2E3016AAFF3}" presName="parentText" presStyleLbl="node1" presStyleIdx="1" presStyleCnt="2">
        <dgm:presLayoutVars>
          <dgm:chMax val="1"/>
          <dgm:bulletEnabled val="1"/>
        </dgm:presLayoutVars>
      </dgm:prSet>
      <dgm:spPr/>
    </dgm:pt>
    <dgm:pt modelId="{DFFD90FE-DCA8-4ADC-A4C7-9FD239F7882F}" type="pres">
      <dgm:prSet presAssocID="{3D44C83B-D54F-4E29-AB83-A2E3016AAFF3}" presName="descendantText" presStyleLbl="alignAccFollowNode1" presStyleIdx="1" presStyleCnt="2">
        <dgm:presLayoutVars>
          <dgm:bulletEnabled val="1"/>
        </dgm:presLayoutVars>
      </dgm:prSet>
      <dgm:spPr/>
    </dgm:pt>
  </dgm:ptLst>
  <dgm:cxnLst>
    <dgm:cxn modelId="{071F1D2D-5C27-468A-AF33-5778D5C0531F}" type="presOf" srcId="{D8534743-BEBD-40EE-86B3-46E0195D848C}" destId="{47A35811-3507-4D96-B583-C37BF0910963}" srcOrd="0" destOrd="0" presId="urn:microsoft.com/office/officeart/2005/8/layout/vList5"/>
    <dgm:cxn modelId="{16208649-B47A-4825-A068-0D226A813421}" srcId="{D8534743-BEBD-40EE-86B3-46E0195D848C}" destId="{FA40FBA6-6D84-48DA-A865-A42B1D2F3220}" srcOrd="1" destOrd="0" parTransId="{8C6EA08C-61F2-4A44-A6DC-5C64780A4F5C}" sibTransId="{42B7F9E4-BE1C-4DC3-BB98-93EF02273E26}"/>
    <dgm:cxn modelId="{49F6CA74-64C7-4619-B848-34F279567763}" type="presOf" srcId="{FA40FBA6-6D84-48DA-A865-A42B1D2F3220}" destId="{C91AA23F-B476-493F-89A6-EE14FF4BC177}" srcOrd="0" destOrd="1" presId="urn:microsoft.com/office/officeart/2005/8/layout/vList5"/>
    <dgm:cxn modelId="{453A717A-87E3-422A-9E4D-4D719783F54E}" srcId="{F9324366-0DB4-4C27-8695-52238CB4BF24}" destId="{D8534743-BEBD-40EE-86B3-46E0195D848C}" srcOrd="0" destOrd="0" parTransId="{3B80F3DF-3B1E-47F9-B4AB-DAF7DFFEBAED}" sibTransId="{317269DB-9159-4385-BBBB-399279B227C7}"/>
    <dgm:cxn modelId="{63520281-E6E8-40D5-83A6-69A724235C00}" type="presOf" srcId="{5B24537A-6FEA-4E25-9EA3-B98396BDAD1D}" destId="{DFFD90FE-DCA8-4ADC-A4C7-9FD239F7882F}" srcOrd="0" destOrd="0" presId="urn:microsoft.com/office/officeart/2005/8/layout/vList5"/>
    <dgm:cxn modelId="{BE83B087-2AD7-4B06-B51A-BA4CCF5FCEA5}" srcId="{3D44C83B-D54F-4E29-AB83-A2E3016AAFF3}" destId="{95B38F45-8E99-4085-8ED1-904ED77105AC}" srcOrd="1" destOrd="0" parTransId="{2573D10C-DEFE-402D-BF33-EDFF7284C19B}" sibTransId="{5FFD489C-14C0-43BA-9CFA-D81943D37F25}"/>
    <dgm:cxn modelId="{6EE9A593-0032-41C8-B0E5-C69F8B41BC85}" srcId="{F9324366-0DB4-4C27-8695-52238CB4BF24}" destId="{3D44C83B-D54F-4E29-AB83-A2E3016AAFF3}" srcOrd="1" destOrd="0" parTransId="{ECC4C1B2-07E0-43CD-9C7C-DDE473B2088D}" sibTransId="{30A75A20-D5BD-4D5D-82FA-2F92E5A895EC}"/>
    <dgm:cxn modelId="{E1F46195-59CC-4239-9FC6-3B407F8E5B8A}" type="presOf" srcId="{F9324366-0DB4-4C27-8695-52238CB4BF24}" destId="{708F6C62-40DB-4E0C-B2B9-66DBA453C5FB}" srcOrd="0" destOrd="0" presId="urn:microsoft.com/office/officeart/2005/8/layout/vList5"/>
    <dgm:cxn modelId="{ECFF57A2-E9AD-4DB6-A3EB-E71FD7B61680}" type="presOf" srcId="{77A12BE8-5156-41D6-B1DB-9C02DBA5763F}" destId="{C91AA23F-B476-493F-89A6-EE14FF4BC177}" srcOrd="0" destOrd="0" presId="urn:microsoft.com/office/officeart/2005/8/layout/vList5"/>
    <dgm:cxn modelId="{53C601B3-EC1C-496C-8E83-407A3A16AD66}" type="presOf" srcId="{95B38F45-8E99-4085-8ED1-904ED77105AC}" destId="{DFFD90FE-DCA8-4ADC-A4C7-9FD239F7882F}" srcOrd="0" destOrd="1" presId="urn:microsoft.com/office/officeart/2005/8/layout/vList5"/>
    <dgm:cxn modelId="{6F3448BA-1510-4250-A7BF-73B3151A7A95}" srcId="{3D44C83B-D54F-4E29-AB83-A2E3016AAFF3}" destId="{5B24537A-6FEA-4E25-9EA3-B98396BDAD1D}" srcOrd="0" destOrd="0" parTransId="{A805A2B0-CFA3-411B-8D03-D5897F1AA118}" sibTransId="{83B20FE2-26D5-487C-9E75-43FA8DC195F8}"/>
    <dgm:cxn modelId="{5215E8BD-4718-420C-B72D-05B2C21871F5}" srcId="{D8534743-BEBD-40EE-86B3-46E0195D848C}" destId="{77A12BE8-5156-41D6-B1DB-9C02DBA5763F}" srcOrd="0" destOrd="0" parTransId="{D2E0F55B-4DA1-47EC-A50C-35155F659B57}" sibTransId="{AE46AB7C-5F34-48D7-A73C-0ECFD7D6FC05}"/>
    <dgm:cxn modelId="{1C624FC5-7286-4514-8411-266FD720E0B7}" type="presOf" srcId="{3D44C83B-D54F-4E29-AB83-A2E3016AAFF3}" destId="{AAEF599D-0906-4EB2-ACF7-91E8699CE3A6}" srcOrd="0" destOrd="0" presId="urn:microsoft.com/office/officeart/2005/8/layout/vList5"/>
    <dgm:cxn modelId="{4322B8AE-CFF7-46E8-B1DF-98A9F18CBC7A}" type="presParOf" srcId="{708F6C62-40DB-4E0C-B2B9-66DBA453C5FB}" destId="{D46A26D2-1C98-47FC-A75A-2FFE33B86C55}" srcOrd="0" destOrd="0" presId="urn:microsoft.com/office/officeart/2005/8/layout/vList5"/>
    <dgm:cxn modelId="{D16C9FB6-7D0C-46EC-A8C5-B57165D76906}" type="presParOf" srcId="{D46A26D2-1C98-47FC-A75A-2FFE33B86C55}" destId="{47A35811-3507-4D96-B583-C37BF0910963}" srcOrd="0" destOrd="0" presId="urn:microsoft.com/office/officeart/2005/8/layout/vList5"/>
    <dgm:cxn modelId="{925264F0-A3B1-40F4-A495-DC0DC36FBDB2}" type="presParOf" srcId="{D46A26D2-1C98-47FC-A75A-2FFE33B86C55}" destId="{C91AA23F-B476-493F-89A6-EE14FF4BC177}" srcOrd="1" destOrd="0" presId="urn:microsoft.com/office/officeart/2005/8/layout/vList5"/>
    <dgm:cxn modelId="{75602CA7-BCEE-4782-A925-8D972EAB4413}" type="presParOf" srcId="{708F6C62-40DB-4E0C-B2B9-66DBA453C5FB}" destId="{F2DE0D7E-9213-424A-8BE9-F247B813D9DA}" srcOrd="1" destOrd="0" presId="urn:microsoft.com/office/officeart/2005/8/layout/vList5"/>
    <dgm:cxn modelId="{FC0B6FFB-2011-4CB5-8866-F2F5453DD778}" type="presParOf" srcId="{708F6C62-40DB-4E0C-B2B9-66DBA453C5FB}" destId="{CFF27CEA-7D1F-4D97-9800-4BEBA7CE5F14}" srcOrd="2" destOrd="0" presId="urn:microsoft.com/office/officeart/2005/8/layout/vList5"/>
    <dgm:cxn modelId="{58FAAF29-7229-4B07-8ED1-7C31EC6B2890}" type="presParOf" srcId="{CFF27CEA-7D1F-4D97-9800-4BEBA7CE5F14}" destId="{AAEF599D-0906-4EB2-ACF7-91E8699CE3A6}" srcOrd="0" destOrd="0" presId="urn:microsoft.com/office/officeart/2005/8/layout/vList5"/>
    <dgm:cxn modelId="{8F7EFF4E-6E8A-4DFA-9E90-FDEDBFE9D056}" type="presParOf" srcId="{CFF27CEA-7D1F-4D97-9800-4BEBA7CE5F14}" destId="{DFFD90FE-DCA8-4ADC-A4C7-9FD239F7882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20ABCF-832E-49A6-BF9F-857A8CC0529C}" type="doc">
      <dgm:prSet loTypeId="urn:microsoft.com/office/officeart/2008/layout/LinedList" loCatId="list" qsTypeId="urn:microsoft.com/office/officeart/2005/8/quickstyle/simple4" qsCatId="simple" csTypeId="urn:microsoft.com/office/officeart/2005/8/colors/colorful2" csCatId="colorful"/>
      <dgm:spPr/>
      <dgm:t>
        <a:bodyPr/>
        <a:lstStyle/>
        <a:p>
          <a:endParaRPr lang="en-US"/>
        </a:p>
      </dgm:t>
    </dgm:pt>
    <dgm:pt modelId="{9D4F2699-D5A3-44E3-A06A-7E51E0A2FA07}">
      <dgm:prSet custT="1"/>
      <dgm:spPr/>
      <dgm:t>
        <a:bodyPr/>
        <a:lstStyle/>
        <a:p>
          <a:r>
            <a:rPr lang="en-GB" sz="3600" dirty="0"/>
            <a:t>Witnessing violence between parents or caretakers is the strongest risk factor of transmitting violent behaviour from one generation to the next.</a:t>
          </a:r>
          <a:endParaRPr lang="en-US" sz="3600" dirty="0"/>
        </a:p>
      </dgm:t>
    </dgm:pt>
    <dgm:pt modelId="{F1979EE7-219D-4E18-901F-D1FC52F8ED27}" type="parTrans" cxnId="{06492E75-22F1-4986-B61C-13A2BC42E2E6}">
      <dgm:prSet/>
      <dgm:spPr/>
      <dgm:t>
        <a:bodyPr/>
        <a:lstStyle/>
        <a:p>
          <a:endParaRPr lang="en-US"/>
        </a:p>
      </dgm:t>
    </dgm:pt>
    <dgm:pt modelId="{B4085000-7FE0-44F1-949C-06B40848AF3A}" type="sibTrans" cxnId="{06492E75-22F1-4986-B61C-13A2BC42E2E6}">
      <dgm:prSet/>
      <dgm:spPr/>
      <dgm:t>
        <a:bodyPr/>
        <a:lstStyle/>
        <a:p>
          <a:endParaRPr lang="en-US"/>
        </a:p>
      </dgm:t>
    </dgm:pt>
    <dgm:pt modelId="{B455DD14-B7B7-485F-8841-F81354406FDC}">
      <dgm:prSet custT="1"/>
      <dgm:spPr/>
      <dgm:t>
        <a:bodyPr/>
        <a:lstStyle/>
        <a:p>
          <a:r>
            <a:rPr lang="en-GB" sz="3600" dirty="0"/>
            <a:t>Boys who witness domestic violence are twice as likely to abuse their own partners and children when they become adults.</a:t>
          </a:r>
          <a:endParaRPr lang="en-US" sz="3600" dirty="0"/>
        </a:p>
      </dgm:t>
    </dgm:pt>
    <dgm:pt modelId="{C3AEF5C0-3959-475A-AA67-FACE10CBA026}" type="parTrans" cxnId="{1454E947-324D-405E-9307-3F9BB32A75D6}">
      <dgm:prSet/>
      <dgm:spPr/>
      <dgm:t>
        <a:bodyPr/>
        <a:lstStyle/>
        <a:p>
          <a:endParaRPr lang="en-US"/>
        </a:p>
      </dgm:t>
    </dgm:pt>
    <dgm:pt modelId="{21EB1871-9840-4876-BD20-322A138C8BEE}" type="sibTrans" cxnId="{1454E947-324D-405E-9307-3F9BB32A75D6}">
      <dgm:prSet/>
      <dgm:spPr/>
      <dgm:t>
        <a:bodyPr/>
        <a:lstStyle/>
        <a:p>
          <a:endParaRPr lang="en-US"/>
        </a:p>
      </dgm:t>
    </dgm:pt>
    <dgm:pt modelId="{4FB233FF-7392-451D-B67B-ADA356967750}">
      <dgm:prSet custT="1"/>
      <dgm:spPr/>
      <dgm:t>
        <a:bodyPr/>
        <a:lstStyle/>
        <a:p>
          <a:r>
            <a:rPr lang="en-US" sz="3600" dirty="0"/>
            <a:t>Those who grow up with domestic violence are 6 times more likely to commit suicide and 50% more likely to abuse drugs and alcohol</a:t>
          </a:r>
        </a:p>
      </dgm:t>
    </dgm:pt>
    <dgm:pt modelId="{4C421C53-1B12-4F4D-9046-EE37CE18383C}" type="parTrans" cxnId="{CA82FDB0-D9A2-40D1-9C41-61B345A4E801}">
      <dgm:prSet/>
      <dgm:spPr/>
      <dgm:t>
        <a:bodyPr/>
        <a:lstStyle/>
        <a:p>
          <a:endParaRPr lang="en-US"/>
        </a:p>
      </dgm:t>
    </dgm:pt>
    <dgm:pt modelId="{59187D3B-E551-4023-B09B-EAB6F44E908E}" type="sibTrans" cxnId="{CA82FDB0-D9A2-40D1-9C41-61B345A4E801}">
      <dgm:prSet/>
      <dgm:spPr/>
      <dgm:t>
        <a:bodyPr/>
        <a:lstStyle/>
        <a:p>
          <a:endParaRPr lang="en-US"/>
        </a:p>
      </dgm:t>
    </dgm:pt>
    <dgm:pt modelId="{BF8B3EDA-C8DA-4C2F-A94F-3329A6600F0F}" type="pres">
      <dgm:prSet presAssocID="{8120ABCF-832E-49A6-BF9F-857A8CC0529C}" presName="vert0" presStyleCnt="0">
        <dgm:presLayoutVars>
          <dgm:dir/>
          <dgm:animOne val="branch"/>
          <dgm:animLvl val="lvl"/>
        </dgm:presLayoutVars>
      </dgm:prSet>
      <dgm:spPr/>
    </dgm:pt>
    <dgm:pt modelId="{1E6D69A2-B044-435D-9A68-0F53F8C05091}" type="pres">
      <dgm:prSet presAssocID="{9D4F2699-D5A3-44E3-A06A-7E51E0A2FA07}" presName="thickLine" presStyleLbl="alignNode1" presStyleIdx="0" presStyleCnt="3"/>
      <dgm:spPr/>
    </dgm:pt>
    <dgm:pt modelId="{2956748A-00BC-497C-B842-B7B682992BC9}" type="pres">
      <dgm:prSet presAssocID="{9D4F2699-D5A3-44E3-A06A-7E51E0A2FA07}" presName="horz1" presStyleCnt="0"/>
      <dgm:spPr/>
    </dgm:pt>
    <dgm:pt modelId="{DE4B6201-7782-4298-9C03-DBB7636FDF37}" type="pres">
      <dgm:prSet presAssocID="{9D4F2699-D5A3-44E3-A06A-7E51E0A2FA07}" presName="tx1" presStyleLbl="revTx" presStyleIdx="0" presStyleCnt="3"/>
      <dgm:spPr/>
    </dgm:pt>
    <dgm:pt modelId="{31D3AA1E-835C-4E23-A807-9EAB8FF1A00B}" type="pres">
      <dgm:prSet presAssocID="{9D4F2699-D5A3-44E3-A06A-7E51E0A2FA07}" presName="vert1" presStyleCnt="0"/>
      <dgm:spPr/>
    </dgm:pt>
    <dgm:pt modelId="{D0EBB506-E57B-4DD2-B11D-1E1CD4533330}" type="pres">
      <dgm:prSet presAssocID="{B455DD14-B7B7-485F-8841-F81354406FDC}" presName="thickLine" presStyleLbl="alignNode1" presStyleIdx="1" presStyleCnt="3"/>
      <dgm:spPr/>
    </dgm:pt>
    <dgm:pt modelId="{93670C3F-A20F-4658-9EF6-F62E50E3F10C}" type="pres">
      <dgm:prSet presAssocID="{B455DD14-B7B7-485F-8841-F81354406FDC}" presName="horz1" presStyleCnt="0"/>
      <dgm:spPr/>
    </dgm:pt>
    <dgm:pt modelId="{17826EE0-C12D-4E6C-9803-8FF84BADA0A5}" type="pres">
      <dgm:prSet presAssocID="{B455DD14-B7B7-485F-8841-F81354406FDC}" presName="tx1" presStyleLbl="revTx" presStyleIdx="1" presStyleCnt="3"/>
      <dgm:spPr/>
    </dgm:pt>
    <dgm:pt modelId="{2E5A20A1-3DEF-4C95-AADD-229A04DB8A4B}" type="pres">
      <dgm:prSet presAssocID="{B455DD14-B7B7-485F-8841-F81354406FDC}" presName="vert1" presStyleCnt="0"/>
      <dgm:spPr/>
    </dgm:pt>
    <dgm:pt modelId="{5D1D245C-45A0-47DF-94D6-10E0FC9035FF}" type="pres">
      <dgm:prSet presAssocID="{4FB233FF-7392-451D-B67B-ADA356967750}" presName="thickLine" presStyleLbl="alignNode1" presStyleIdx="2" presStyleCnt="3"/>
      <dgm:spPr/>
    </dgm:pt>
    <dgm:pt modelId="{D6E58A8C-7681-4A30-8B90-002819A4BE67}" type="pres">
      <dgm:prSet presAssocID="{4FB233FF-7392-451D-B67B-ADA356967750}" presName="horz1" presStyleCnt="0"/>
      <dgm:spPr/>
    </dgm:pt>
    <dgm:pt modelId="{87590AA9-74BC-49B5-943B-1FD68CB2A396}" type="pres">
      <dgm:prSet presAssocID="{4FB233FF-7392-451D-B67B-ADA356967750}" presName="tx1" presStyleLbl="revTx" presStyleIdx="2" presStyleCnt="3"/>
      <dgm:spPr/>
    </dgm:pt>
    <dgm:pt modelId="{F69F88C0-FB4D-44B7-8C9F-D955603AA6E7}" type="pres">
      <dgm:prSet presAssocID="{4FB233FF-7392-451D-B67B-ADA356967750}" presName="vert1" presStyleCnt="0"/>
      <dgm:spPr/>
    </dgm:pt>
  </dgm:ptLst>
  <dgm:cxnLst>
    <dgm:cxn modelId="{966D7E35-D263-4D23-9C95-5AABEF2936E4}" type="presOf" srcId="{4FB233FF-7392-451D-B67B-ADA356967750}" destId="{87590AA9-74BC-49B5-943B-1FD68CB2A396}" srcOrd="0" destOrd="0" presId="urn:microsoft.com/office/officeart/2008/layout/LinedList"/>
    <dgm:cxn modelId="{1454E947-324D-405E-9307-3F9BB32A75D6}" srcId="{8120ABCF-832E-49A6-BF9F-857A8CC0529C}" destId="{B455DD14-B7B7-485F-8841-F81354406FDC}" srcOrd="1" destOrd="0" parTransId="{C3AEF5C0-3959-475A-AA67-FACE10CBA026}" sibTransId="{21EB1871-9840-4876-BD20-322A138C8BEE}"/>
    <dgm:cxn modelId="{06492E75-22F1-4986-B61C-13A2BC42E2E6}" srcId="{8120ABCF-832E-49A6-BF9F-857A8CC0529C}" destId="{9D4F2699-D5A3-44E3-A06A-7E51E0A2FA07}" srcOrd="0" destOrd="0" parTransId="{F1979EE7-219D-4E18-901F-D1FC52F8ED27}" sibTransId="{B4085000-7FE0-44F1-949C-06B40848AF3A}"/>
    <dgm:cxn modelId="{5BFF3780-2D08-474F-B672-631B26C6575C}" type="presOf" srcId="{B455DD14-B7B7-485F-8841-F81354406FDC}" destId="{17826EE0-C12D-4E6C-9803-8FF84BADA0A5}" srcOrd="0" destOrd="0" presId="urn:microsoft.com/office/officeart/2008/layout/LinedList"/>
    <dgm:cxn modelId="{0CA57189-6CEE-4E54-90C9-11345601EAA6}" type="presOf" srcId="{9D4F2699-D5A3-44E3-A06A-7E51E0A2FA07}" destId="{DE4B6201-7782-4298-9C03-DBB7636FDF37}" srcOrd="0" destOrd="0" presId="urn:microsoft.com/office/officeart/2008/layout/LinedList"/>
    <dgm:cxn modelId="{CA82FDB0-D9A2-40D1-9C41-61B345A4E801}" srcId="{8120ABCF-832E-49A6-BF9F-857A8CC0529C}" destId="{4FB233FF-7392-451D-B67B-ADA356967750}" srcOrd="2" destOrd="0" parTransId="{4C421C53-1B12-4F4D-9046-EE37CE18383C}" sibTransId="{59187D3B-E551-4023-B09B-EAB6F44E908E}"/>
    <dgm:cxn modelId="{D67F91E1-AB33-4547-A753-8F851C6AF21B}" type="presOf" srcId="{8120ABCF-832E-49A6-BF9F-857A8CC0529C}" destId="{BF8B3EDA-C8DA-4C2F-A94F-3329A6600F0F}" srcOrd="0" destOrd="0" presId="urn:microsoft.com/office/officeart/2008/layout/LinedList"/>
    <dgm:cxn modelId="{A711AC5E-6581-43AB-842F-AC28DC828296}" type="presParOf" srcId="{BF8B3EDA-C8DA-4C2F-A94F-3329A6600F0F}" destId="{1E6D69A2-B044-435D-9A68-0F53F8C05091}" srcOrd="0" destOrd="0" presId="urn:microsoft.com/office/officeart/2008/layout/LinedList"/>
    <dgm:cxn modelId="{54D19C9A-4488-4F44-AFA9-35B0679A1385}" type="presParOf" srcId="{BF8B3EDA-C8DA-4C2F-A94F-3329A6600F0F}" destId="{2956748A-00BC-497C-B842-B7B682992BC9}" srcOrd="1" destOrd="0" presId="urn:microsoft.com/office/officeart/2008/layout/LinedList"/>
    <dgm:cxn modelId="{A9908015-DC84-402E-8DFA-32512D191322}" type="presParOf" srcId="{2956748A-00BC-497C-B842-B7B682992BC9}" destId="{DE4B6201-7782-4298-9C03-DBB7636FDF37}" srcOrd="0" destOrd="0" presId="urn:microsoft.com/office/officeart/2008/layout/LinedList"/>
    <dgm:cxn modelId="{AEB24D8A-DCFB-4297-8A40-90706BF90B05}" type="presParOf" srcId="{2956748A-00BC-497C-B842-B7B682992BC9}" destId="{31D3AA1E-835C-4E23-A807-9EAB8FF1A00B}" srcOrd="1" destOrd="0" presId="urn:microsoft.com/office/officeart/2008/layout/LinedList"/>
    <dgm:cxn modelId="{1ECED04D-172B-48AE-97FA-A05DAEB5F653}" type="presParOf" srcId="{BF8B3EDA-C8DA-4C2F-A94F-3329A6600F0F}" destId="{D0EBB506-E57B-4DD2-B11D-1E1CD4533330}" srcOrd="2" destOrd="0" presId="urn:microsoft.com/office/officeart/2008/layout/LinedList"/>
    <dgm:cxn modelId="{84E5FB43-381B-4DCF-8309-0505A3169DAB}" type="presParOf" srcId="{BF8B3EDA-C8DA-4C2F-A94F-3329A6600F0F}" destId="{93670C3F-A20F-4658-9EF6-F62E50E3F10C}" srcOrd="3" destOrd="0" presId="urn:microsoft.com/office/officeart/2008/layout/LinedList"/>
    <dgm:cxn modelId="{E5D7DBCE-4436-4E10-B17A-9C6B45975ADB}" type="presParOf" srcId="{93670C3F-A20F-4658-9EF6-F62E50E3F10C}" destId="{17826EE0-C12D-4E6C-9803-8FF84BADA0A5}" srcOrd="0" destOrd="0" presId="urn:microsoft.com/office/officeart/2008/layout/LinedList"/>
    <dgm:cxn modelId="{408C1350-42F3-4AC7-91E9-63EC5194AFFD}" type="presParOf" srcId="{93670C3F-A20F-4658-9EF6-F62E50E3F10C}" destId="{2E5A20A1-3DEF-4C95-AADD-229A04DB8A4B}" srcOrd="1" destOrd="0" presId="urn:microsoft.com/office/officeart/2008/layout/LinedList"/>
    <dgm:cxn modelId="{753F60DF-9E31-4096-998A-68E3481EAA8A}" type="presParOf" srcId="{BF8B3EDA-C8DA-4C2F-A94F-3329A6600F0F}" destId="{5D1D245C-45A0-47DF-94D6-10E0FC9035FF}" srcOrd="4" destOrd="0" presId="urn:microsoft.com/office/officeart/2008/layout/LinedList"/>
    <dgm:cxn modelId="{79646142-EC71-43BA-A1C4-2F4873A3E1DF}" type="presParOf" srcId="{BF8B3EDA-C8DA-4C2F-A94F-3329A6600F0F}" destId="{D6E58A8C-7681-4A30-8B90-002819A4BE67}" srcOrd="5" destOrd="0" presId="urn:microsoft.com/office/officeart/2008/layout/LinedList"/>
    <dgm:cxn modelId="{43BDE3C1-1E8F-42D1-B1BB-4BF3166AE999}" type="presParOf" srcId="{D6E58A8C-7681-4A30-8B90-002819A4BE67}" destId="{87590AA9-74BC-49B5-943B-1FD68CB2A396}" srcOrd="0" destOrd="0" presId="urn:microsoft.com/office/officeart/2008/layout/LinedList"/>
    <dgm:cxn modelId="{B5DBD88D-FB72-42D0-8D01-647348EB3489}" type="presParOf" srcId="{D6E58A8C-7681-4A30-8B90-002819A4BE67}" destId="{F69F88C0-FB4D-44B7-8C9F-D955603AA6E7}"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3A63B3C-B1AE-4F6C-8C99-191D59AB5A74}" type="doc">
      <dgm:prSet loTypeId="urn:microsoft.com/office/officeart/2005/8/layout/hProcess7" loCatId="list" qsTypeId="urn:microsoft.com/office/officeart/2005/8/quickstyle/3d2" qsCatId="3D" csTypeId="urn:microsoft.com/office/officeart/2005/8/colors/accent2_2" csCatId="accent2" phldr="1"/>
      <dgm:spPr/>
      <dgm:t>
        <a:bodyPr/>
        <a:lstStyle/>
        <a:p>
          <a:endParaRPr lang="en-US"/>
        </a:p>
      </dgm:t>
    </dgm:pt>
    <dgm:pt modelId="{49406272-BABE-4DEF-A320-46C68EFD417B}">
      <dgm:prSet phldrT="[Text]"/>
      <dgm:spPr/>
      <dgm:t>
        <a:bodyPr/>
        <a:lstStyle/>
        <a:p>
          <a:r>
            <a:rPr lang="en-US" dirty="0"/>
            <a:t>Infants</a:t>
          </a:r>
        </a:p>
      </dgm:t>
    </dgm:pt>
    <dgm:pt modelId="{FB6F0C90-5E07-4CD2-BF47-8E9E929A7CE1}" type="parTrans" cxnId="{752C0B6B-5B15-467F-A096-50DAE3945F81}">
      <dgm:prSet/>
      <dgm:spPr/>
      <dgm:t>
        <a:bodyPr/>
        <a:lstStyle/>
        <a:p>
          <a:endParaRPr lang="en-US"/>
        </a:p>
      </dgm:t>
    </dgm:pt>
    <dgm:pt modelId="{A62FB3F5-4D52-416B-8AAB-234E43DFCB05}" type="sibTrans" cxnId="{752C0B6B-5B15-467F-A096-50DAE3945F81}">
      <dgm:prSet/>
      <dgm:spPr/>
      <dgm:t>
        <a:bodyPr/>
        <a:lstStyle/>
        <a:p>
          <a:endParaRPr lang="en-US"/>
        </a:p>
      </dgm:t>
    </dgm:pt>
    <dgm:pt modelId="{07259D60-C34F-41A8-B996-00003C89691C}">
      <dgm:prSet phldrT="[Text]" custT="1"/>
      <dgm:spPr/>
      <dgm:t>
        <a:bodyPr/>
        <a:lstStyle/>
        <a:p>
          <a:r>
            <a:rPr lang="en-US" sz="2000" dirty="0"/>
            <a:t>Decreased responsiveness</a:t>
          </a:r>
        </a:p>
      </dgm:t>
    </dgm:pt>
    <dgm:pt modelId="{8FCD729F-AE11-4056-A4CE-20EFE0D6C6D7}" type="parTrans" cxnId="{83496D89-8DFD-4A10-8E57-E5DF3677D7E9}">
      <dgm:prSet/>
      <dgm:spPr/>
      <dgm:t>
        <a:bodyPr/>
        <a:lstStyle/>
        <a:p>
          <a:endParaRPr lang="en-US"/>
        </a:p>
      </dgm:t>
    </dgm:pt>
    <dgm:pt modelId="{EE6541DC-D1E9-48C9-9163-EE69468210F4}" type="sibTrans" cxnId="{83496D89-8DFD-4A10-8E57-E5DF3677D7E9}">
      <dgm:prSet/>
      <dgm:spPr/>
      <dgm:t>
        <a:bodyPr/>
        <a:lstStyle/>
        <a:p>
          <a:endParaRPr lang="en-US"/>
        </a:p>
      </dgm:t>
    </dgm:pt>
    <dgm:pt modelId="{77E564AD-0F5F-4FA8-BD54-BAA17CD81074}">
      <dgm:prSet phldrT="[Text]"/>
      <dgm:spPr/>
      <dgm:t>
        <a:bodyPr/>
        <a:lstStyle/>
        <a:p>
          <a:r>
            <a:rPr lang="en-US" dirty="0"/>
            <a:t>Pre-School</a:t>
          </a:r>
        </a:p>
      </dgm:t>
    </dgm:pt>
    <dgm:pt modelId="{63E01961-B01D-49CF-935E-487C8632F600}" type="parTrans" cxnId="{549B7AE0-871C-4B83-AE81-51F64EC80A71}">
      <dgm:prSet/>
      <dgm:spPr/>
      <dgm:t>
        <a:bodyPr/>
        <a:lstStyle/>
        <a:p>
          <a:endParaRPr lang="en-US"/>
        </a:p>
      </dgm:t>
    </dgm:pt>
    <dgm:pt modelId="{73E230A1-6FBF-49F2-9405-B1C23F1E0691}" type="sibTrans" cxnId="{549B7AE0-871C-4B83-AE81-51F64EC80A71}">
      <dgm:prSet/>
      <dgm:spPr/>
      <dgm:t>
        <a:bodyPr/>
        <a:lstStyle/>
        <a:p>
          <a:endParaRPr lang="en-US"/>
        </a:p>
      </dgm:t>
    </dgm:pt>
    <dgm:pt modelId="{EFDEB0F7-07AF-4E10-81E4-98CEAA949AE3}">
      <dgm:prSet phldrT="[Text]" custT="1"/>
      <dgm:spPr/>
      <dgm:t>
        <a:bodyPr/>
        <a:lstStyle/>
        <a:p>
          <a:pPr>
            <a:buFont typeface="Symbol" panose="05050102010706020507" pitchFamily="18" charset="2"/>
            <a:buChar char=""/>
          </a:pPr>
          <a:r>
            <a:rPr lang="en-US" sz="1550" b="0" dirty="0"/>
            <a:t>Aggression</a:t>
          </a:r>
        </a:p>
      </dgm:t>
    </dgm:pt>
    <dgm:pt modelId="{9262B7E7-2B24-4A0A-B78D-9BAD525B0517}" type="parTrans" cxnId="{977D033B-AB99-4129-BA16-A1828D9A0568}">
      <dgm:prSet/>
      <dgm:spPr/>
      <dgm:t>
        <a:bodyPr/>
        <a:lstStyle/>
        <a:p>
          <a:endParaRPr lang="en-US"/>
        </a:p>
      </dgm:t>
    </dgm:pt>
    <dgm:pt modelId="{142FCBD4-E154-4168-A6B6-9FABA92F5180}" type="sibTrans" cxnId="{977D033B-AB99-4129-BA16-A1828D9A0568}">
      <dgm:prSet/>
      <dgm:spPr/>
      <dgm:t>
        <a:bodyPr/>
        <a:lstStyle/>
        <a:p>
          <a:endParaRPr lang="en-US"/>
        </a:p>
      </dgm:t>
    </dgm:pt>
    <dgm:pt modelId="{81278321-FEB4-45FF-9935-73076092E334}">
      <dgm:prSet phldrT="[Text]"/>
      <dgm:spPr/>
      <dgm:t>
        <a:bodyPr/>
        <a:lstStyle/>
        <a:p>
          <a:r>
            <a:rPr lang="en-US" dirty="0"/>
            <a:t>Grade School</a:t>
          </a:r>
        </a:p>
      </dgm:t>
    </dgm:pt>
    <dgm:pt modelId="{675C06B4-EEDE-4C50-9CAE-13E10FD1FA0C}" type="parTrans" cxnId="{ADF8AF18-E173-4AB4-B0B3-4BFECDC7DDFA}">
      <dgm:prSet/>
      <dgm:spPr/>
      <dgm:t>
        <a:bodyPr/>
        <a:lstStyle/>
        <a:p>
          <a:endParaRPr lang="en-US"/>
        </a:p>
      </dgm:t>
    </dgm:pt>
    <dgm:pt modelId="{43FA4E53-0CA6-4CEC-BBBB-553CA94CF026}" type="sibTrans" cxnId="{ADF8AF18-E173-4AB4-B0B3-4BFECDC7DDFA}">
      <dgm:prSet/>
      <dgm:spPr/>
      <dgm:t>
        <a:bodyPr/>
        <a:lstStyle/>
        <a:p>
          <a:endParaRPr lang="en-US"/>
        </a:p>
      </dgm:t>
    </dgm:pt>
    <dgm:pt modelId="{4A5B8C65-335D-43B8-8D75-A7F7D8DC4673}">
      <dgm:prSet phldrT="[Text]" custT="1"/>
      <dgm:spPr/>
      <dgm:t>
        <a:bodyPr/>
        <a:lstStyle/>
        <a:p>
          <a:pPr>
            <a:buFont typeface="Symbol" panose="05050102010706020507" pitchFamily="18" charset="2"/>
            <a:buChar char=""/>
          </a:pPr>
          <a:r>
            <a:rPr lang="en-US" sz="1650" dirty="0"/>
            <a:t>Bullying others</a:t>
          </a:r>
        </a:p>
      </dgm:t>
    </dgm:pt>
    <dgm:pt modelId="{E021D5E4-275E-475B-AE47-3FC4A735779D}" type="parTrans" cxnId="{226AE583-2B80-41E0-90B2-1A800FB927C2}">
      <dgm:prSet/>
      <dgm:spPr/>
      <dgm:t>
        <a:bodyPr/>
        <a:lstStyle/>
        <a:p>
          <a:endParaRPr lang="en-US"/>
        </a:p>
      </dgm:t>
    </dgm:pt>
    <dgm:pt modelId="{D8CA3C3C-8836-444E-AC99-4AA77429D3D3}" type="sibTrans" cxnId="{226AE583-2B80-41E0-90B2-1A800FB927C2}">
      <dgm:prSet/>
      <dgm:spPr/>
      <dgm:t>
        <a:bodyPr/>
        <a:lstStyle/>
        <a:p>
          <a:endParaRPr lang="en-US"/>
        </a:p>
      </dgm:t>
    </dgm:pt>
    <dgm:pt modelId="{8DFB212E-5EFB-44AE-AB84-E1AE348A7F41}">
      <dgm:prSet phldrT="[Text]"/>
      <dgm:spPr/>
      <dgm:t>
        <a:bodyPr/>
        <a:lstStyle/>
        <a:p>
          <a:r>
            <a:rPr lang="en-US" dirty="0"/>
            <a:t>Adolescents</a:t>
          </a:r>
        </a:p>
      </dgm:t>
    </dgm:pt>
    <dgm:pt modelId="{6A6AA389-9B09-43BD-8D98-C84BEA02DDC1}" type="parTrans" cxnId="{65B41A45-EE4A-4642-94BC-E45CB0321E63}">
      <dgm:prSet/>
      <dgm:spPr/>
      <dgm:t>
        <a:bodyPr/>
        <a:lstStyle/>
        <a:p>
          <a:endParaRPr lang="en-US"/>
        </a:p>
      </dgm:t>
    </dgm:pt>
    <dgm:pt modelId="{4FE847DC-3CBD-4649-9608-98E305F39EFF}" type="sibTrans" cxnId="{65B41A45-EE4A-4642-94BC-E45CB0321E63}">
      <dgm:prSet/>
      <dgm:spPr/>
      <dgm:t>
        <a:bodyPr/>
        <a:lstStyle/>
        <a:p>
          <a:endParaRPr lang="en-US"/>
        </a:p>
      </dgm:t>
    </dgm:pt>
    <dgm:pt modelId="{755245D5-64B1-458C-9DCF-764C0B08F664}">
      <dgm:prSet custT="1"/>
      <dgm:spPr/>
      <dgm:t>
        <a:bodyPr/>
        <a:lstStyle/>
        <a:p>
          <a:r>
            <a:rPr lang="en-US" sz="2000" dirty="0"/>
            <a:t>Fussiness</a:t>
          </a:r>
        </a:p>
      </dgm:t>
    </dgm:pt>
    <dgm:pt modelId="{CD8E496F-43F5-4A1E-9551-F41AC00CD567}" type="parTrans" cxnId="{DC0C1EDD-D44F-4F77-86FE-08B854DF6E7F}">
      <dgm:prSet/>
      <dgm:spPr/>
      <dgm:t>
        <a:bodyPr/>
        <a:lstStyle/>
        <a:p>
          <a:endParaRPr lang="en-US"/>
        </a:p>
      </dgm:t>
    </dgm:pt>
    <dgm:pt modelId="{AA1A94BC-51B1-4BFE-85C2-3FDDB9C627DD}" type="sibTrans" cxnId="{DC0C1EDD-D44F-4F77-86FE-08B854DF6E7F}">
      <dgm:prSet/>
      <dgm:spPr/>
      <dgm:t>
        <a:bodyPr/>
        <a:lstStyle/>
        <a:p>
          <a:endParaRPr lang="en-US"/>
        </a:p>
      </dgm:t>
    </dgm:pt>
    <dgm:pt modelId="{93A89CE9-40AF-4FCE-8A5C-9B131B468C4B}">
      <dgm:prSet custT="1"/>
      <dgm:spPr/>
      <dgm:t>
        <a:bodyPr/>
        <a:lstStyle/>
        <a:p>
          <a:r>
            <a:rPr lang="en-US" sz="2000" dirty="0"/>
            <a:t>Trouble eating and sleeping </a:t>
          </a:r>
        </a:p>
      </dgm:t>
    </dgm:pt>
    <dgm:pt modelId="{9820ECE5-5668-4A85-BE63-80E60278C967}" type="parTrans" cxnId="{454EB030-C38F-49EC-8A49-0B4B3BD0A418}">
      <dgm:prSet/>
      <dgm:spPr/>
      <dgm:t>
        <a:bodyPr/>
        <a:lstStyle/>
        <a:p>
          <a:endParaRPr lang="en-US"/>
        </a:p>
      </dgm:t>
    </dgm:pt>
    <dgm:pt modelId="{7EF196DD-5FAE-4638-B2CC-E8E5AAC9B597}" type="sibTrans" cxnId="{454EB030-C38F-49EC-8A49-0B4B3BD0A418}">
      <dgm:prSet/>
      <dgm:spPr/>
      <dgm:t>
        <a:bodyPr/>
        <a:lstStyle/>
        <a:p>
          <a:endParaRPr lang="en-US"/>
        </a:p>
      </dgm:t>
    </dgm:pt>
    <dgm:pt modelId="{167C9E3C-5787-404D-AFE7-82A44458B709}">
      <dgm:prSet custT="1"/>
      <dgm:spPr/>
      <dgm:t>
        <a:bodyPr/>
        <a:lstStyle/>
        <a:p>
          <a:pPr>
            <a:buFont typeface="Symbol" panose="05050102010706020507" pitchFamily="18" charset="2"/>
            <a:buChar char=""/>
          </a:pPr>
          <a:r>
            <a:rPr lang="en-US" sz="1550" b="0" dirty="0"/>
            <a:t>Behavior problems</a:t>
          </a:r>
        </a:p>
      </dgm:t>
    </dgm:pt>
    <dgm:pt modelId="{577C8EBB-4BEE-4F07-B44A-7366EB637709}" type="parTrans" cxnId="{65913A2E-481F-4FF2-BFE4-06487C878E2E}">
      <dgm:prSet/>
      <dgm:spPr/>
      <dgm:t>
        <a:bodyPr/>
        <a:lstStyle/>
        <a:p>
          <a:endParaRPr lang="en-US"/>
        </a:p>
      </dgm:t>
    </dgm:pt>
    <dgm:pt modelId="{2E01329E-B4C0-4D25-B161-D489FE513B6F}" type="sibTrans" cxnId="{65913A2E-481F-4FF2-BFE4-06487C878E2E}">
      <dgm:prSet/>
      <dgm:spPr/>
      <dgm:t>
        <a:bodyPr/>
        <a:lstStyle/>
        <a:p>
          <a:endParaRPr lang="en-US"/>
        </a:p>
      </dgm:t>
    </dgm:pt>
    <dgm:pt modelId="{ADDC29D5-88F2-4FF1-BA00-C778761E279B}">
      <dgm:prSet custT="1"/>
      <dgm:spPr/>
      <dgm:t>
        <a:bodyPr/>
        <a:lstStyle/>
        <a:p>
          <a:pPr>
            <a:buFont typeface="Symbol" panose="05050102010706020507" pitchFamily="18" charset="2"/>
            <a:buChar char=""/>
          </a:pPr>
          <a:r>
            <a:rPr lang="en-US" sz="1550" b="0" dirty="0"/>
            <a:t>Frequent bed wetting</a:t>
          </a:r>
        </a:p>
      </dgm:t>
    </dgm:pt>
    <dgm:pt modelId="{79A6958B-1F28-4D2E-9462-0210262FB228}" type="parTrans" cxnId="{5D2F7895-D22C-4BA2-A691-B6753B660FDC}">
      <dgm:prSet/>
      <dgm:spPr/>
      <dgm:t>
        <a:bodyPr/>
        <a:lstStyle/>
        <a:p>
          <a:endParaRPr lang="en-US"/>
        </a:p>
      </dgm:t>
    </dgm:pt>
    <dgm:pt modelId="{7BF2A667-C6B0-4745-950F-997151B4B47A}" type="sibTrans" cxnId="{5D2F7895-D22C-4BA2-A691-B6753B660FDC}">
      <dgm:prSet/>
      <dgm:spPr/>
      <dgm:t>
        <a:bodyPr/>
        <a:lstStyle/>
        <a:p>
          <a:endParaRPr lang="en-US"/>
        </a:p>
      </dgm:t>
    </dgm:pt>
    <dgm:pt modelId="{3F2ADFFE-77C5-4139-8E58-9D88A23E5AB6}">
      <dgm:prSet custT="1"/>
      <dgm:spPr/>
      <dgm:t>
        <a:bodyPr/>
        <a:lstStyle/>
        <a:p>
          <a:pPr>
            <a:buFont typeface="Symbol" panose="05050102010706020507" pitchFamily="18" charset="2"/>
            <a:buChar char=""/>
          </a:pPr>
          <a:r>
            <a:rPr lang="en-US" sz="1550" b="0" dirty="0"/>
            <a:t>Isolating themselves from peers</a:t>
          </a:r>
        </a:p>
      </dgm:t>
    </dgm:pt>
    <dgm:pt modelId="{44756949-661F-410F-A73B-827328AF9234}" type="parTrans" cxnId="{33DC0A1C-D528-428F-8581-7BF81B6B16A8}">
      <dgm:prSet/>
      <dgm:spPr/>
      <dgm:t>
        <a:bodyPr/>
        <a:lstStyle/>
        <a:p>
          <a:endParaRPr lang="en-US"/>
        </a:p>
      </dgm:t>
    </dgm:pt>
    <dgm:pt modelId="{2FAE8AD4-72A5-45A7-8213-59B9B8719FFD}" type="sibTrans" cxnId="{33DC0A1C-D528-428F-8581-7BF81B6B16A8}">
      <dgm:prSet/>
      <dgm:spPr/>
      <dgm:t>
        <a:bodyPr/>
        <a:lstStyle/>
        <a:p>
          <a:endParaRPr lang="en-US"/>
        </a:p>
      </dgm:t>
    </dgm:pt>
    <dgm:pt modelId="{F6F14087-AE55-4180-95AF-294879CE6549}">
      <dgm:prSet custT="1"/>
      <dgm:spPr/>
      <dgm:t>
        <a:bodyPr/>
        <a:lstStyle/>
        <a:p>
          <a:pPr>
            <a:buFont typeface="Symbol" panose="05050102010706020507" pitchFamily="18" charset="2"/>
            <a:buChar char=""/>
          </a:pPr>
          <a:r>
            <a:rPr lang="en-US" sz="1550" b="0" dirty="0"/>
            <a:t>Feeling unsafe</a:t>
          </a:r>
        </a:p>
      </dgm:t>
    </dgm:pt>
    <dgm:pt modelId="{CFED97D5-D4D5-46AF-A523-86E2EA60860A}" type="parTrans" cxnId="{02130325-E53D-4888-9989-D530BA77D639}">
      <dgm:prSet/>
      <dgm:spPr/>
      <dgm:t>
        <a:bodyPr/>
        <a:lstStyle/>
        <a:p>
          <a:endParaRPr lang="en-US"/>
        </a:p>
      </dgm:t>
    </dgm:pt>
    <dgm:pt modelId="{534AFAB8-C8E5-42C3-AB4C-3B24FF7A1CBD}" type="sibTrans" cxnId="{02130325-E53D-4888-9989-D530BA77D639}">
      <dgm:prSet/>
      <dgm:spPr/>
      <dgm:t>
        <a:bodyPr/>
        <a:lstStyle/>
        <a:p>
          <a:endParaRPr lang="en-US"/>
        </a:p>
      </dgm:t>
    </dgm:pt>
    <dgm:pt modelId="{08FA97E0-E353-4154-A313-9C64CE6CBD79}">
      <dgm:prSet custT="1"/>
      <dgm:spPr/>
      <dgm:t>
        <a:bodyPr/>
        <a:lstStyle/>
        <a:p>
          <a:pPr>
            <a:buFont typeface="Symbol" panose="05050102010706020507" pitchFamily="18" charset="2"/>
            <a:buChar char=""/>
          </a:pPr>
          <a:r>
            <a:rPr lang="en-US" sz="1550" b="0" dirty="0"/>
            <a:t>Suffering separation anxiety</a:t>
          </a:r>
        </a:p>
      </dgm:t>
    </dgm:pt>
    <dgm:pt modelId="{8DD917B8-8D65-4FA5-A667-90FCC9324282}" type="parTrans" cxnId="{B9EE0F54-AE75-45DF-B692-7AAA0CA1D2B4}">
      <dgm:prSet/>
      <dgm:spPr/>
      <dgm:t>
        <a:bodyPr/>
        <a:lstStyle/>
        <a:p>
          <a:endParaRPr lang="en-US"/>
        </a:p>
      </dgm:t>
    </dgm:pt>
    <dgm:pt modelId="{095CB8D1-B94D-48A9-9EA7-7DC755D2BD91}" type="sibTrans" cxnId="{B9EE0F54-AE75-45DF-B692-7AAA0CA1D2B4}">
      <dgm:prSet/>
      <dgm:spPr/>
      <dgm:t>
        <a:bodyPr/>
        <a:lstStyle/>
        <a:p>
          <a:endParaRPr lang="en-US"/>
        </a:p>
      </dgm:t>
    </dgm:pt>
    <dgm:pt modelId="{350BF859-DFB8-4888-A412-0E00F6C1E8DB}">
      <dgm:prSet custT="1"/>
      <dgm:spPr/>
      <dgm:t>
        <a:bodyPr/>
        <a:lstStyle/>
        <a:p>
          <a:pPr>
            <a:buFont typeface="Symbol" panose="05050102010706020507" pitchFamily="18" charset="2"/>
            <a:buChar char=""/>
          </a:pPr>
          <a:r>
            <a:rPr lang="en-US" sz="1550" b="0" dirty="0"/>
            <a:t>Bad dreams</a:t>
          </a:r>
        </a:p>
      </dgm:t>
    </dgm:pt>
    <dgm:pt modelId="{DC0B352E-58F0-4313-A3F4-31FC18A30B7C}" type="parTrans" cxnId="{99BC09C4-A794-401F-BD53-309FED654584}">
      <dgm:prSet/>
      <dgm:spPr/>
      <dgm:t>
        <a:bodyPr/>
        <a:lstStyle/>
        <a:p>
          <a:endParaRPr lang="en-US"/>
        </a:p>
      </dgm:t>
    </dgm:pt>
    <dgm:pt modelId="{A213B2E3-3ADB-4BE8-A187-E5F62E22D4FF}" type="sibTrans" cxnId="{99BC09C4-A794-401F-BD53-309FED654584}">
      <dgm:prSet/>
      <dgm:spPr/>
      <dgm:t>
        <a:bodyPr/>
        <a:lstStyle/>
        <a:p>
          <a:endParaRPr lang="en-US"/>
        </a:p>
      </dgm:t>
    </dgm:pt>
    <dgm:pt modelId="{7905BD99-E8A9-4C11-A8B7-07959851DE44}">
      <dgm:prSet custT="1"/>
      <dgm:spPr/>
      <dgm:t>
        <a:bodyPr/>
        <a:lstStyle/>
        <a:p>
          <a:pPr>
            <a:buFont typeface="Symbol" panose="05050102010706020507" pitchFamily="18" charset="2"/>
            <a:buChar char=""/>
          </a:pPr>
          <a:r>
            <a:rPr lang="en-US" sz="1550" b="0" dirty="0"/>
            <a:t>Self-blame</a:t>
          </a:r>
        </a:p>
      </dgm:t>
    </dgm:pt>
    <dgm:pt modelId="{E26DEF50-1997-4495-9B1A-A7449FA2611A}" type="parTrans" cxnId="{9809F578-D1C1-4D90-9997-D0DE39303D53}">
      <dgm:prSet/>
      <dgm:spPr/>
      <dgm:t>
        <a:bodyPr/>
        <a:lstStyle/>
        <a:p>
          <a:endParaRPr lang="en-US"/>
        </a:p>
      </dgm:t>
    </dgm:pt>
    <dgm:pt modelId="{FFDF959F-455C-4BBC-803C-C6415B76C064}" type="sibTrans" cxnId="{9809F578-D1C1-4D90-9997-D0DE39303D53}">
      <dgm:prSet/>
      <dgm:spPr/>
      <dgm:t>
        <a:bodyPr/>
        <a:lstStyle/>
        <a:p>
          <a:endParaRPr lang="en-US"/>
        </a:p>
      </dgm:t>
    </dgm:pt>
    <dgm:pt modelId="{D8F7CBDC-9987-4884-B1EC-51F33BD280A6}">
      <dgm:prSet custT="1"/>
      <dgm:spPr/>
      <dgm:t>
        <a:bodyPr/>
        <a:lstStyle/>
        <a:p>
          <a:pPr>
            <a:buFont typeface="Symbol" panose="05050102010706020507" pitchFamily="18" charset="2"/>
            <a:buChar char=""/>
          </a:pPr>
          <a:r>
            <a:rPr lang="en-US" sz="1550" b="0" dirty="0"/>
            <a:t>Lower verbal skills </a:t>
          </a:r>
        </a:p>
      </dgm:t>
    </dgm:pt>
    <dgm:pt modelId="{FA0DC602-56BA-4EC2-80F4-17A3ADE2E60F}" type="parTrans" cxnId="{15305CCC-8939-4BB3-A4BC-8C84F1B02E76}">
      <dgm:prSet/>
      <dgm:spPr/>
      <dgm:t>
        <a:bodyPr/>
        <a:lstStyle/>
        <a:p>
          <a:endParaRPr lang="en-US"/>
        </a:p>
      </dgm:t>
    </dgm:pt>
    <dgm:pt modelId="{5BC5FCAC-BFEE-46B4-8073-BEF0B57E68F7}" type="sibTrans" cxnId="{15305CCC-8939-4BB3-A4BC-8C84F1B02E76}">
      <dgm:prSet/>
      <dgm:spPr/>
      <dgm:t>
        <a:bodyPr/>
        <a:lstStyle/>
        <a:p>
          <a:endParaRPr lang="en-US"/>
        </a:p>
      </dgm:t>
    </dgm:pt>
    <dgm:pt modelId="{79244B2E-4469-4A37-893D-0222CB0D7F23}">
      <dgm:prSet custT="1"/>
      <dgm:spPr/>
      <dgm:t>
        <a:bodyPr/>
        <a:lstStyle/>
        <a:p>
          <a:pPr>
            <a:buFont typeface="Symbol" panose="05050102010706020507" pitchFamily="18" charset="2"/>
            <a:buChar char=""/>
          </a:pPr>
          <a:r>
            <a:rPr lang="en-US" sz="1650" dirty="0"/>
            <a:t>Poor quality peer relationships</a:t>
          </a:r>
        </a:p>
      </dgm:t>
    </dgm:pt>
    <dgm:pt modelId="{AF147434-50AC-419E-A887-E14DD8E8D005}" type="parTrans" cxnId="{F30E120E-7FCB-4685-AD19-5911FD70C9AE}">
      <dgm:prSet/>
      <dgm:spPr/>
      <dgm:t>
        <a:bodyPr/>
        <a:lstStyle/>
        <a:p>
          <a:endParaRPr lang="en-US"/>
        </a:p>
      </dgm:t>
    </dgm:pt>
    <dgm:pt modelId="{72B0DEB0-D14D-4C08-9592-CB222F696F25}" type="sibTrans" cxnId="{F30E120E-7FCB-4685-AD19-5911FD70C9AE}">
      <dgm:prSet/>
      <dgm:spPr/>
      <dgm:t>
        <a:bodyPr/>
        <a:lstStyle/>
        <a:p>
          <a:endParaRPr lang="en-US"/>
        </a:p>
      </dgm:t>
    </dgm:pt>
    <dgm:pt modelId="{EB7F668C-0077-4A84-BEC1-DACA6E3F09D4}">
      <dgm:prSet custT="1"/>
      <dgm:spPr/>
      <dgm:t>
        <a:bodyPr/>
        <a:lstStyle/>
        <a:p>
          <a:pPr>
            <a:buFont typeface="Symbol" panose="05050102010706020507" pitchFamily="18" charset="2"/>
            <a:buChar char=""/>
          </a:pPr>
          <a:r>
            <a:rPr lang="en-US" sz="1650" dirty="0"/>
            <a:t>Emotionally withdrawn</a:t>
          </a:r>
        </a:p>
      </dgm:t>
    </dgm:pt>
    <dgm:pt modelId="{3B273801-36F3-4361-84DF-7FF2EC9219B3}" type="parTrans" cxnId="{7D6C6731-FF70-4E78-BE9F-AF9B13F849C0}">
      <dgm:prSet/>
      <dgm:spPr/>
      <dgm:t>
        <a:bodyPr/>
        <a:lstStyle/>
        <a:p>
          <a:endParaRPr lang="en-US"/>
        </a:p>
      </dgm:t>
    </dgm:pt>
    <dgm:pt modelId="{3DA6C868-2673-429D-BFF3-40F3DAB839B4}" type="sibTrans" cxnId="{7D6C6731-FF70-4E78-BE9F-AF9B13F849C0}">
      <dgm:prSet/>
      <dgm:spPr/>
      <dgm:t>
        <a:bodyPr/>
        <a:lstStyle/>
        <a:p>
          <a:endParaRPr lang="en-US"/>
        </a:p>
      </dgm:t>
    </dgm:pt>
    <dgm:pt modelId="{7811FED9-F65B-42E5-AAED-38074F31A747}">
      <dgm:prSet custT="1"/>
      <dgm:spPr/>
      <dgm:t>
        <a:bodyPr/>
        <a:lstStyle/>
        <a:p>
          <a:pPr>
            <a:buFont typeface="Symbol" panose="05050102010706020507" pitchFamily="18" charset="2"/>
            <a:buChar char=""/>
          </a:pPr>
          <a:r>
            <a:rPr lang="en-US" sz="1650" dirty="0"/>
            <a:t>Emotional responses not matching situation(s)</a:t>
          </a:r>
        </a:p>
      </dgm:t>
    </dgm:pt>
    <dgm:pt modelId="{132F2D48-8760-465C-B5E6-F2D11CE0E1FE}" type="parTrans" cxnId="{10E517F6-124F-49F3-9A32-EECCFBFC5F06}">
      <dgm:prSet/>
      <dgm:spPr/>
      <dgm:t>
        <a:bodyPr/>
        <a:lstStyle/>
        <a:p>
          <a:endParaRPr lang="en-US"/>
        </a:p>
      </dgm:t>
    </dgm:pt>
    <dgm:pt modelId="{4C3194BC-3FD5-4B8A-B6B6-3CE1DDEBB0D9}" type="sibTrans" cxnId="{10E517F6-124F-49F3-9A32-EECCFBFC5F06}">
      <dgm:prSet/>
      <dgm:spPr/>
      <dgm:t>
        <a:bodyPr/>
        <a:lstStyle/>
        <a:p>
          <a:endParaRPr lang="en-US"/>
        </a:p>
      </dgm:t>
    </dgm:pt>
    <dgm:pt modelId="{92573C3F-E2EF-4D1D-930F-A2DE37E14A08}">
      <dgm:prSet custT="1"/>
      <dgm:spPr/>
      <dgm:t>
        <a:bodyPr/>
        <a:lstStyle/>
        <a:p>
          <a:pPr>
            <a:buFont typeface="Symbol" panose="05050102010706020507" pitchFamily="18" charset="2"/>
            <a:buChar char=""/>
          </a:pPr>
          <a:r>
            <a:rPr lang="en-US" sz="1650" dirty="0"/>
            <a:t>Lower reading levels</a:t>
          </a:r>
        </a:p>
        <a:p>
          <a:pPr>
            <a:buFont typeface="Symbol" panose="05050102010706020507" pitchFamily="18" charset="2"/>
            <a:buChar char=""/>
          </a:pPr>
          <a:r>
            <a:rPr lang="en-US" sz="1650" dirty="0"/>
            <a:t>Regression</a:t>
          </a:r>
        </a:p>
        <a:p>
          <a:pPr>
            <a:buFont typeface="Symbol" panose="05050102010706020507" pitchFamily="18" charset="2"/>
            <a:buChar char=""/>
          </a:pPr>
          <a:r>
            <a:rPr lang="en-US" sz="1650" dirty="0"/>
            <a:t>Self-abusive behaviors </a:t>
          </a:r>
        </a:p>
      </dgm:t>
    </dgm:pt>
    <dgm:pt modelId="{1778B3D3-68D5-43B7-8CBE-353EDDCFF327}" type="parTrans" cxnId="{F0CC82A8-B134-4701-B357-CAF18BBD771A}">
      <dgm:prSet/>
      <dgm:spPr/>
      <dgm:t>
        <a:bodyPr/>
        <a:lstStyle/>
        <a:p>
          <a:endParaRPr lang="en-US"/>
        </a:p>
      </dgm:t>
    </dgm:pt>
    <dgm:pt modelId="{42985EAB-825E-4249-A2DC-B0D8504B6936}" type="sibTrans" cxnId="{F0CC82A8-B134-4701-B357-CAF18BBD771A}">
      <dgm:prSet/>
      <dgm:spPr/>
      <dgm:t>
        <a:bodyPr/>
        <a:lstStyle/>
        <a:p>
          <a:endParaRPr lang="en-US"/>
        </a:p>
      </dgm:t>
    </dgm:pt>
    <dgm:pt modelId="{9EFDAA00-AE6C-4C66-9AA2-55039B87CE01}">
      <dgm:prSet phldrT="[Text]" custT="1"/>
      <dgm:spPr/>
      <dgm:t>
        <a:bodyPr/>
        <a:lstStyle/>
        <a:p>
          <a:pPr>
            <a:buFont typeface="Symbol" panose="05050102010706020507" pitchFamily="18" charset="2"/>
            <a:buChar char=""/>
          </a:pPr>
          <a:r>
            <a:rPr lang="en-US" sz="1600" dirty="0"/>
            <a:t>Dating violence</a:t>
          </a:r>
        </a:p>
      </dgm:t>
    </dgm:pt>
    <dgm:pt modelId="{A4353ADB-DEA9-4958-99C8-8F1B3F799CCA}" type="parTrans" cxnId="{44E06ECE-B148-48AD-884D-7A49313C1865}">
      <dgm:prSet/>
      <dgm:spPr/>
      <dgm:t>
        <a:bodyPr/>
        <a:lstStyle/>
        <a:p>
          <a:endParaRPr lang="en-US"/>
        </a:p>
      </dgm:t>
    </dgm:pt>
    <dgm:pt modelId="{D4C7280C-EE52-454D-9943-28C3476C77D1}" type="sibTrans" cxnId="{44E06ECE-B148-48AD-884D-7A49313C1865}">
      <dgm:prSet/>
      <dgm:spPr/>
      <dgm:t>
        <a:bodyPr/>
        <a:lstStyle/>
        <a:p>
          <a:endParaRPr lang="en-US"/>
        </a:p>
      </dgm:t>
    </dgm:pt>
    <dgm:pt modelId="{070EB965-C8C8-48EB-966C-E1C38EB207E4}">
      <dgm:prSet custT="1"/>
      <dgm:spPr/>
      <dgm:t>
        <a:bodyPr/>
        <a:lstStyle/>
        <a:p>
          <a:pPr>
            <a:buFont typeface="Symbol" panose="05050102010706020507" pitchFamily="18" charset="2"/>
            <a:buChar char=""/>
          </a:pPr>
          <a:r>
            <a:rPr lang="en-US" sz="1600" dirty="0"/>
            <a:t>Use of drugs or alcohol</a:t>
          </a:r>
        </a:p>
      </dgm:t>
    </dgm:pt>
    <dgm:pt modelId="{F037476A-885C-498D-95D1-2FA980086B24}" type="parTrans" cxnId="{BD474AC5-824B-4E33-A7E7-E366191D0241}">
      <dgm:prSet/>
      <dgm:spPr/>
      <dgm:t>
        <a:bodyPr/>
        <a:lstStyle/>
        <a:p>
          <a:endParaRPr lang="en-US"/>
        </a:p>
      </dgm:t>
    </dgm:pt>
    <dgm:pt modelId="{40A3372A-2E67-4AC4-8639-FA218C35FF4C}" type="sibTrans" cxnId="{BD474AC5-824B-4E33-A7E7-E366191D0241}">
      <dgm:prSet/>
      <dgm:spPr/>
      <dgm:t>
        <a:bodyPr/>
        <a:lstStyle/>
        <a:p>
          <a:endParaRPr lang="en-US"/>
        </a:p>
      </dgm:t>
    </dgm:pt>
    <dgm:pt modelId="{FE239ED5-18F1-4355-8177-E3498507D236}">
      <dgm:prSet custT="1"/>
      <dgm:spPr/>
      <dgm:t>
        <a:bodyPr/>
        <a:lstStyle/>
        <a:p>
          <a:pPr>
            <a:buFont typeface="Symbol" panose="05050102010706020507" pitchFamily="18" charset="2"/>
            <a:buChar char=""/>
          </a:pPr>
          <a:r>
            <a:rPr lang="en-US" sz="1600" dirty="0"/>
            <a:t>Early sexual activity</a:t>
          </a:r>
        </a:p>
      </dgm:t>
    </dgm:pt>
    <dgm:pt modelId="{88918C43-1231-4E43-830C-E6911552DFD9}" type="parTrans" cxnId="{377D3888-255B-4322-843E-FD3B0D2350CE}">
      <dgm:prSet/>
      <dgm:spPr/>
      <dgm:t>
        <a:bodyPr/>
        <a:lstStyle/>
        <a:p>
          <a:endParaRPr lang="en-US"/>
        </a:p>
      </dgm:t>
    </dgm:pt>
    <dgm:pt modelId="{D5FC4B6D-4A4E-4C7C-99A1-902E9C5D80D4}" type="sibTrans" cxnId="{377D3888-255B-4322-843E-FD3B0D2350CE}">
      <dgm:prSet/>
      <dgm:spPr/>
      <dgm:t>
        <a:bodyPr/>
        <a:lstStyle/>
        <a:p>
          <a:endParaRPr lang="en-US"/>
        </a:p>
      </dgm:t>
    </dgm:pt>
    <dgm:pt modelId="{C3374992-3F77-4B99-AAD6-B12448CE754B}">
      <dgm:prSet custT="1"/>
      <dgm:spPr/>
      <dgm:t>
        <a:bodyPr/>
        <a:lstStyle/>
        <a:p>
          <a:pPr>
            <a:buFont typeface="Symbol" panose="05050102010706020507" pitchFamily="18" charset="2"/>
            <a:buChar char=""/>
          </a:pPr>
          <a:r>
            <a:rPr lang="en-US" sz="1600" dirty="0"/>
            <a:t>Emotionally withdrawn or detached</a:t>
          </a:r>
        </a:p>
      </dgm:t>
    </dgm:pt>
    <dgm:pt modelId="{1DB4FC43-ED57-4025-81A2-C2781F9784BB}" type="parTrans" cxnId="{DCC00DAD-C126-455F-9B74-1D616C7EDA86}">
      <dgm:prSet/>
      <dgm:spPr/>
      <dgm:t>
        <a:bodyPr/>
        <a:lstStyle/>
        <a:p>
          <a:endParaRPr lang="en-US"/>
        </a:p>
      </dgm:t>
    </dgm:pt>
    <dgm:pt modelId="{E0FAC300-D444-4DE5-AA1B-2DE0A2433618}" type="sibTrans" cxnId="{DCC00DAD-C126-455F-9B74-1D616C7EDA86}">
      <dgm:prSet/>
      <dgm:spPr/>
      <dgm:t>
        <a:bodyPr/>
        <a:lstStyle/>
        <a:p>
          <a:endParaRPr lang="en-US"/>
        </a:p>
      </dgm:t>
    </dgm:pt>
    <dgm:pt modelId="{2E40BB61-A7FD-412E-AAF1-187F7E139C34}">
      <dgm:prSet custT="1"/>
      <dgm:spPr/>
      <dgm:t>
        <a:bodyPr/>
        <a:lstStyle/>
        <a:p>
          <a:pPr>
            <a:buFont typeface="Symbol" panose="05050102010706020507" pitchFamily="18" charset="2"/>
            <a:buChar char=""/>
          </a:pPr>
          <a:r>
            <a:rPr lang="en-US" sz="1600" dirty="0"/>
            <a:t>Frequent health complaints</a:t>
          </a:r>
        </a:p>
      </dgm:t>
    </dgm:pt>
    <dgm:pt modelId="{A4C3042F-B82F-4009-B180-334096201F28}" type="parTrans" cxnId="{53A88839-27DE-4ECA-8D06-D68518AE5987}">
      <dgm:prSet/>
      <dgm:spPr/>
      <dgm:t>
        <a:bodyPr/>
        <a:lstStyle/>
        <a:p>
          <a:endParaRPr lang="en-US"/>
        </a:p>
      </dgm:t>
    </dgm:pt>
    <dgm:pt modelId="{7087952D-D81E-41DF-9D61-4ACEC5790EF4}" type="sibTrans" cxnId="{53A88839-27DE-4ECA-8D06-D68518AE5987}">
      <dgm:prSet/>
      <dgm:spPr/>
      <dgm:t>
        <a:bodyPr/>
        <a:lstStyle/>
        <a:p>
          <a:endParaRPr lang="en-US"/>
        </a:p>
      </dgm:t>
    </dgm:pt>
    <dgm:pt modelId="{3EAF3EB6-9676-4F8A-9A13-22A219B14990}">
      <dgm:prSet custT="1"/>
      <dgm:spPr/>
      <dgm:t>
        <a:bodyPr/>
        <a:lstStyle/>
        <a:p>
          <a:pPr>
            <a:buFont typeface="Symbol" panose="05050102010706020507" pitchFamily="18" charset="2"/>
            <a:buChar char=""/>
          </a:pPr>
          <a:r>
            <a:rPr lang="en-US" sz="1600" dirty="0"/>
            <a:t>Short attention span</a:t>
          </a:r>
        </a:p>
      </dgm:t>
    </dgm:pt>
    <dgm:pt modelId="{488EDBBB-F660-473B-A4C4-2E57385736DE}" type="parTrans" cxnId="{0A8B5904-F10B-49B1-862B-1FE0F28343A7}">
      <dgm:prSet/>
      <dgm:spPr/>
      <dgm:t>
        <a:bodyPr/>
        <a:lstStyle/>
        <a:p>
          <a:endParaRPr lang="en-US"/>
        </a:p>
      </dgm:t>
    </dgm:pt>
    <dgm:pt modelId="{D3178CAE-9183-473B-8120-372990E7F776}" type="sibTrans" cxnId="{0A8B5904-F10B-49B1-862B-1FE0F28343A7}">
      <dgm:prSet/>
      <dgm:spPr/>
      <dgm:t>
        <a:bodyPr/>
        <a:lstStyle/>
        <a:p>
          <a:endParaRPr lang="en-US"/>
        </a:p>
      </dgm:t>
    </dgm:pt>
    <dgm:pt modelId="{87F00058-3661-4C2A-AB27-B9ADC7533036}">
      <dgm:prSet custT="1"/>
      <dgm:spPr/>
      <dgm:t>
        <a:bodyPr/>
        <a:lstStyle/>
        <a:p>
          <a:pPr>
            <a:buFont typeface="Symbol" panose="05050102010706020507" pitchFamily="18" charset="2"/>
            <a:buChar char=""/>
          </a:pPr>
          <a:r>
            <a:rPr lang="en-US" sz="1600" dirty="0"/>
            <a:t>Difficulty trusting others</a:t>
          </a:r>
        </a:p>
      </dgm:t>
    </dgm:pt>
    <dgm:pt modelId="{7561247B-5EA0-452D-8EC8-35A5ADB000D3}" type="parTrans" cxnId="{C675128C-F260-419B-A3CF-8B8279F69FBE}">
      <dgm:prSet/>
      <dgm:spPr/>
      <dgm:t>
        <a:bodyPr/>
        <a:lstStyle/>
        <a:p>
          <a:endParaRPr lang="en-US"/>
        </a:p>
      </dgm:t>
    </dgm:pt>
    <dgm:pt modelId="{32E8AE9E-C85F-40B6-94D4-4F84F48F8FA4}" type="sibTrans" cxnId="{C675128C-F260-419B-A3CF-8B8279F69FBE}">
      <dgm:prSet/>
      <dgm:spPr/>
      <dgm:t>
        <a:bodyPr/>
        <a:lstStyle/>
        <a:p>
          <a:endParaRPr lang="en-US"/>
        </a:p>
      </dgm:t>
    </dgm:pt>
    <dgm:pt modelId="{0EA92827-2739-4210-8D13-57A80978A66C}" type="pres">
      <dgm:prSet presAssocID="{F3A63B3C-B1AE-4F6C-8C99-191D59AB5A74}" presName="Name0" presStyleCnt="0">
        <dgm:presLayoutVars>
          <dgm:dir/>
          <dgm:animLvl val="lvl"/>
          <dgm:resizeHandles val="exact"/>
        </dgm:presLayoutVars>
      </dgm:prSet>
      <dgm:spPr/>
    </dgm:pt>
    <dgm:pt modelId="{D04B1246-0AD3-4447-B82D-6FAF664F92EB}" type="pres">
      <dgm:prSet presAssocID="{49406272-BABE-4DEF-A320-46C68EFD417B}" presName="compositeNode" presStyleCnt="0">
        <dgm:presLayoutVars>
          <dgm:bulletEnabled val="1"/>
        </dgm:presLayoutVars>
      </dgm:prSet>
      <dgm:spPr/>
    </dgm:pt>
    <dgm:pt modelId="{BDE74F6D-9748-47C8-8830-7A3E9D3E392A}" type="pres">
      <dgm:prSet presAssocID="{49406272-BABE-4DEF-A320-46C68EFD417B}" presName="bgRect" presStyleLbl="node1" presStyleIdx="0" presStyleCnt="4"/>
      <dgm:spPr/>
    </dgm:pt>
    <dgm:pt modelId="{EE955ABD-7167-4FDF-BD6E-83470B454CC0}" type="pres">
      <dgm:prSet presAssocID="{49406272-BABE-4DEF-A320-46C68EFD417B}" presName="parentNode" presStyleLbl="node1" presStyleIdx="0" presStyleCnt="4">
        <dgm:presLayoutVars>
          <dgm:chMax val="0"/>
          <dgm:bulletEnabled val="1"/>
        </dgm:presLayoutVars>
      </dgm:prSet>
      <dgm:spPr/>
    </dgm:pt>
    <dgm:pt modelId="{D7B0A9C2-D11A-4B90-AA65-3C48AF91456A}" type="pres">
      <dgm:prSet presAssocID="{49406272-BABE-4DEF-A320-46C68EFD417B}" presName="childNode" presStyleLbl="node1" presStyleIdx="0" presStyleCnt="4">
        <dgm:presLayoutVars>
          <dgm:bulletEnabled val="1"/>
        </dgm:presLayoutVars>
      </dgm:prSet>
      <dgm:spPr/>
    </dgm:pt>
    <dgm:pt modelId="{CE1D0977-D026-4415-AE0E-D5DB62FD1777}" type="pres">
      <dgm:prSet presAssocID="{A62FB3F5-4D52-416B-8AAB-234E43DFCB05}" presName="hSp" presStyleCnt="0"/>
      <dgm:spPr/>
    </dgm:pt>
    <dgm:pt modelId="{EFD260E7-5DBD-4E7A-8413-7D0188B5B884}" type="pres">
      <dgm:prSet presAssocID="{A62FB3F5-4D52-416B-8AAB-234E43DFCB05}" presName="vProcSp" presStyleCnt="0"/>
      <dgm:spPr/>
    </dgm:pt>
    <dgm:pt modelId="{159E1C07-71E9-4BAC-BEFC-08E3A95EA13E}" type="pres">
      <dgm:prSet presAssocID="{A62FB3F5-4D52-416B-8AAB-234E43DFCB05}" presName="vSp1" presStyleCnt="0"/>
      <dgm:spPr/>
    </dgm:pt>
    <dgm:pt modelId="{C7FD2AD2-A908-4D3C-B534-605F08720528}" type="pres">
      <dgm:prSet presAssocID="{A62FB3F5-4D52-416B-8AAB-234E43DFCB05}" presName="simulatedConn" presStyleLbl="solidFgAcc1" presStyleIdx="0" presStyleCnt="3"/>
      <dgm:spPr/>
    </dgm:pt>
    <dgm:pt modelId="{517571E3-EBA2-4CCA-996C-21D236B730FC}" type="pres">
      <dgm:prSet presAssocID="{A62FB3F5-4D52-416B-8AAB-234E43DFCB05}" presName="vSp2" presStyleCnt="0"/>
      <dgm:spPr/>
    </dgm:pt>
    <dgm:pt modelId="{5D85C220-B251-4781-A81D-D0A8CE06B33A}" type="pres">
      <dgm:prSet presAssocID="{A62FB3F5-4D52-416B-8AAB-234E43DFCB05}" presName="sibTrans" presStyleCnt="0"/>
      <dgm:spPr/>
    </dgm:pt>
    <dgm:pt modelId="{8A5B52CC-CBBD-4B3F-B7B4-0DFB852439BF}" type="pres">
      <dgm:prSet presAssocID="{77E564AD-0F5F-4FA8-BD54-BAA17CD81074}" presName="compositeNode" presStyleCnt="0">
        <dgm:presLayoutVars>
          <dgm:bulletEnabled val="1"/>
        </dgm:presLayoutVars>
      </dgm:prSet>
      <dgm:spPr/>
    </dgm:pt>
    <dgm:pt modelId="{926A67DF-F567-4FAD-98BE-F62F735BFAC1}" type="pres">
      <dgm:prSet presAssocID="{77E564AD-0F5F-4FA8-BD54-BAA17CD81074}" presName="bgRect" presStyleLbl="node1" presStyleIdx="1" presStyleCnt="4"/>
      <dgm:spPr/>
    </dgm:pt>
    <dgm:pt modelId="{BB5DA8F2-3BBF-4505-A996-366E69E08E3B}" type="pres">
      <dgm:prSet presAssocID="{77E564AD-0F5F-4FA8-BD54-BAA17CD81074}" presName="parentNode" presStyleLbl="node1" presStyleIdx="1" presStyleCnt="4">
        <dgm:presLayoutVars>
          <dgm:chMax val="0"/>
          <dgm:bulletEnabled val="1"/>
        </dgm:presLayoutVars>
      </dgm:prSet>
      <dgm:spPr/>
    </dgm:pt>
    <dgm:pt modelId="{E417F0A8-5DDE-4A7D-BB1B-F8D37A24E9F4}" type="pres">
      <dgm:prSet presAssocID="{77E564AD-0F5F-4FA8-BD54-BAA17CD81074}" presName="childNode" presStyleLbl="node1" presStyleIdx="1" presStyleCnt="4">
        <dgm:presLayoutVars>
          <dgm:bulletEnabled val="1"/>
        </dgm:presLayoutVars>
      </dgm:prSet>
      <dgm:spPr/>
    </dgm:pt>
    <dgm:pt modelId="{F4774038-C3DE-423F-A288-E04D529CDC5A}" type="pres">
      <dgm:prSet presAssocID="{73E230A1-6FBF-49F2-9405-B1C23F1E0691}" presName="hSp" presStyleCnt="0"/>
      <dgm:spPr/>
    </dgm:pt>
    <dgm:pt modelId="{D6A9E746-ED16-4A5A-A457-C6E81BFC69FF}" type="pres">
      <dgm:prSet presAssocID="{73E230A1-6FBF-49F2-9405-B1C23F1E0691}" presName="vProcSp" presStyleCnt="0"/>
      <dgm:spPr/>
    </dgm:pt>
    <dgm:pt modelId="{B783244E-840F-44F1-8F6D-23BDF40EBF19}" type="pres">
      <dgm:prSet presAssocID="{73E230A1-6FBF-49F2-9405-B1C23F1E0691}" presName="vSp1" presStyleCnt="0"/>
      <dgm:spPr/>
    </dgm:pt>
    <dgm:pt modelId="{4FB87D8E-37E6-49BE-942A-662E2CD7219D}" type="pres">
      <dgm:prSet presAssocID="{73E230A1-6FBF-49F2-9405-B1C23F1E0691}" presName="simulatedConn" presStyleLbl="solidFgAcc1" presStyleIdx="1" presStyleCnt="3"/>
      <dgm:spPr/>
    </dgm:pt>
    <dgm:pt modelId="{354DFDCC-3540-4311-A088-79CE39EFE5B2}" type="pres">
      <dgm:prSet presAssocID="{73E230A1-6FBF-49F2-9405-B1C23F1E0691}" presName="vSp2" presStyleCnt="0"/>
      <dgm:spPr/>
    </dgm:pt>
    <dgm:pt modelId="{2FF7CA71-9C22-4011-AF95-ED6161EB843C}" type="pres">
      <dgm:prSet presAssocID="{73E230A1-6FBF-49F2-9405-B1C23F1E0691}" presName="sibTrans" presStyleCnt="0"/>
      <dgm:spPr/>
    </dgm:pt>
    <dgm:pt modelId="{D4B0B255-FE56-4914-8FA9-ABEA44C537A2}" type="pres">
      <dgm:prSet presAssocID="{81278321-FEB4-45FF-9935-73076092E334}" presName="compositeNode" presStyleCnt="0">
        <dgm:presLayoutVars>
          <dgm:bulletEnabled val="1"/>
        </dgm:presLayoutVars>
      </dgm:prSet>
      <dgm:spPr/>
    </dgm:pt>
    <dgm:pt modelId="{3D239AB7-B58D-4331-B39D-AE63D67F2FD4}" type="pres">
      <dgm:prSet presAssocID="{81278321-FEB4-45FF-9935-73076092E334}" presName="bgRect" presStyleLbl="node1" presStyleIdx="2" presStyleCnt="4"/>
      <dgm:spPr/>
    </dgm:pt>
    <dgm:pt modelId="{75490D17-DF2A-4E1D-A94B-A59CCC77C424}" type="pres">
      <dgm:prSet presAssocID="{81278321-FEB4-45FF-9935-73076092E334}" presName="parentNode" presStyleLbl="node1" presStyleIdx="2" presStyleCnt="4">
        <dgm:presLayoutVars>
          <dgm:chMax val="0"/>
          <dgm:bulletEnabled val="1"/>
        </dgm:presLayoutVars>
      </dgm:prSet>
      <dgm:spPr/>
    </dgm:pt>
    <dgm:pt modelId="{B1939B66-0F2B-42AC-9D89-702B48BD71D1}" type="pres">
      <dgm:prSet presAssocID="{81278321-FEB4-45FF-9935-73076092E334}" presName="childNode" presStyleLbl="node1" presStyleIdx="2" presStyleCnt="4">
        <dgm:presLayoutVars>
          <dgm:bulletEnabled val="1"/>
        </dgm:presLayoutVars>
      </dgm:prSet>
      <dgm:spPr/>
    </dgm:pt>
    <dgm:pt modelId="{DEF023E5-6578-40AF-AE7F-A0E4A12D17BE}" type="pres">
      <dgm:prSet presAssocID="{43FA4E53-0CA6-4CEC-BBBB-553CA94CF026}" presName="hSp" presStyleCnt="0"/>
      <dgm:spPr/>
    </dgm:pt>
    <dgm:pt modelId="{2AC93B42-4BA9-4660-8D41-03726621AF90}" type="pres">
      <dgm:prSet presAssocID="{43FA4E53-0CA6-4CEC-BBBB-553CA94CF026}" presName="vProcSp" presStyleCnt="0"/>
      <dgm:spPr/>
    </dgm:pt>
    <dgm:pt modelId="{D53086C6-C1E7-432F-8F17-1BA16EA874B9}" type="pres">
      <dgm:prSet presAssocID="{43FA4E53-0CA6-4CEC-BBBB-553CA94CF026}" presName="vSp1" presStyleCnt="0"/>
      <dgm:spPr/>
    </dgm:pt>
    <dgm:pt modelId="{FF477C6E-3F8C-4214-9CF0-C123F4F3E567}" type="pres">
      <dgm:prSet presAssocID="{43FA4E53-0CA6-4CEC-BBBB-553CA94CF026}" presName="simulatedConn" presStyleLbl="solidFgAcc1" presStyleIdx="2" presStyleCnt="3"/>
      <dgm:spPr/>
    </dgm:pt>
    <dgm:pt modelId="{9C7CC98B-B5D8-404E-A22C-FE7986E1060B}" type="pres">
      <dgm:prSet presAssocID="{43FA4E53-0CA6-4CEC-BBBB-553CA94CF026}" presName="vSp2" presStyleCnt="0"/>
      <dgm:spPr/>
    </dgm:pt>
    <dgm:pt modelId="{FA624730-BE3D-493C-851F-A7297A3CDCFB}" type="pres">
      <dgm:prSet presAssocID="{43FA4E53-0CA6-4CEC-BBBB-553CA94CF026}" presName="sibTrans" presStyleCnt="0"/>
      <dgm:spPr/>
    </dgm:pt>
    <dgm:pt modelId="{8958158A-BD24-4372-B5F2-71754291B754}" type="pres">
      <dgm:prSet presAssocID="{8DFB212E-5EFB-44AE-AB84-E1AE348A7F41}" presName="compositeNode" presStyleCnt="0">
        <dgm:presLayoutVars>
          <dgm:bulletEnabled val="1"/>
        </dgm:presLayoutVars>
      </dgm:prSet>
      <dgm:spPr/>
    </dgm:pt>
    <dgm:pt modelId="{3C35BDDF-D53C-4317-B17A-F0E542C92F81}" type="pres">
      <dgm:prSet presAssocID="{8DFB212E-5EFB-44AE-AB84-E1AE348A7F41}" presName="bgRect" presStyleLbl="node1" presStyleIdx="3" presStyleCnt="4"/>
      <dgm:spPr/>
    </dgm:pt>
    <dgm:pt modelId="{68EDC44E-003A-4481-AC49-144D6E885B48}" type="pres">
      <dgm:prSet presAssocID="{8DFB212E-5EFB-44AE-AB84-E1AE348A7F41}" presName="parentNode" presStyleLbl="node1" presStyleIdx="3" presStyleCnt="4">
        <dgm:presLayoutVars>
          <dgm:chMax val="0"/>
          <dgm:bulletEnabled val="1"/>
        </dgm:presLayoutVars>
      </dgm:prSet>
      <dgm:spPr/>
    </dgm:pt>
    <dgm:pt modelId="{28DEFF98-F41F-4492-B43B-477BDFC48A85}" type="pres">
      <dgm:prSet presAssocID="{8DFB212E-5EFB-44AE-AB84-E1AE348A7F41}" presName="childNode" presStyleLbl="node1" presStyleIdx="3" presStyleCnt="4">
        <dgm:presLayoutVars>
          <dgm:bulletEnabled val="1"/>
        </dgm:presLayoutVars>
      </dgm:prSet>
      <dgm:spPr/>
    </dgm:pt>
  </dgm:ptLst>
  <dgm:cxnLst>
    <dgm:cxn modelId="{0A8B5904-F10B-49B1-862B-1FE0F28343A7}" srcId="{8DFB212E-5EFB-44AE-AB84-E1AE348A7F41}" destId="{3EAF3EB6-9676-4F8A-9A13-22A219B14990}" srcOrd="5" destOrd="0" parTransId="{488EDBBB-F660-473B-A4C4-2E57385736DE}" sibTransId="{D3178CAE-9183-473B-8120-372990E7F776}"/>
    <dgm:cxn modelId="{7961A30C-FFA0-4495-942C-5256DD3A0ED3}" type="presOf" srcId="{81278321-FEB4-45FF-9935-73076092E334}" destId="{75490D17-DF2A-4E1D-A94B-A59CCC77C424}" srcOrd="1" destOrd="0" presId="urn:microsoft.com/office/officeart/2005/8/layout/hProcess7"/>
    <dgm:cxn modelId="{F30E120E-7FCB-4685-AD19-5911FD70C9AE}" srcId="{81278321-FEB4-45FF-9935-73076092E334}" destId="{79244B2E-4469-4A37-893D-0222CB0D7F23}" srcOrd="1" destOrd="0" parTransId="{AF147434-50AC-419E-A887-E14DD8E8D005}" sibTransId="{72B0DEB0-D14D-4C08-9592-CB222F696F25}"/>
    <dgm:cxn modelId="{49D5630E-2162-4918-ADC7-42B0CB215383}" type="presOf" srcId="{350BF859-DFB8-4888-A412-0E00F6C1E8DB}" destId="{E417F0A8-5DDE-4A7D-BB1B-F8D37A24E9F4}" srcOrd="0" destOrd="6" presId="urn:microsoft.com/office/officeart/2005/8/layout/hProcess7"/>
    <dgm:cxn modelId="{0CAEA510-B98C-45AC-B59C-DAE4DD08A200}" type="presOf" srcId="{08FA97E0-E353-4154-A313-9C64CE6CBD79}" destId="{E417F0A8-5DDE-4A7D-BB1B-F8D37A24E9F4}" srcOrd="0" destOrd="5" presId="urn:microsoft.com/office/officeart/2005/8/layout/hProcess7"/>
    <dgm:cxn modelId="{ADF8AF18-E173-4AB4-B0B3-4BFECDC7DDFA}" srcId="{F3A63B3C-B1AE-4F6C-8C99-191D59AB5A74}" destId="{81278321-FEB4-45FF-9935-73076092E334}" srcOrd="2" destOrd="0" parTransId="{675C06B4-EEDE-4C50-9CAE-13E10FD1FA0C}" sibTransId="{43FA4E53-0CA6-4CEC-BBBB-553CA94CF026}"/>
    <dgm:cxn modelId="{33DC0A1C-D528-428F-8581-7BF81B6B16A8}" srcId="{77E564AD-0F5F-4FA8-BD54-BAA17CD81074}" destId="{3F2ADFFE-77C5-4139-8E58-9D88A23E5AB6}" srcOrd="3" destOrd="0" parTransId="{44756949-661F-410F-A73B-827328AF9234}" sibTransId="{2FAE8AD4-72A5-45A7-8213-59B9B8719FFD}"/>
    <dgm:cxn modelId="{02130325-E53D-4888-9989-D530BA77D639}" srcId="{77E564AD-0F5F-4FA8-BD54-BAA17CD81074}" destId="{F6F14087-AE55-4180-95AF-294879CE6549}" srcOrd="4" destOrd="0" parTransId="{CFED97D5-D4D5-46AF-A523-86E2EA60860A}" sibTransId="{534AFAB8-C8E5-42C3-AB4C-3B24FF7A1CBD}"/>
    <dgm:cxn modelId="{65913A2E-481F-4FF2-BFE4-06487C878E2E}" srcId="{77E564AD-0F5F-4FA8-BD54-BAA17CD81074}" destId="{167C9E3C-5787-404D-AFE7-82A44458B709}" srcOrd="1" destOrd="0" parTransId="{577C8EBB-4BEE-4F07-B44A-7366EB637709}" sibTransId="{2E01329E-B4C0-4D25-B161-D489FE513B6F}"/>
    <dgm:cxn modelId="{454EB030-C38F-49EC-8A49-0B4B3BD0A418}" srcId="{49406272-BABE-4DEF-A320-46C68EFD417B}" destId="{93A89CE9-40AF-4FCE-8A5C-9B131B468C4B}" srcOrd="2" destOrd="0" parTransId="{9820ECE5-5668-4A85-BE63-80E60278C967}" sibTransId="{7EF196DD-5FAE-4638-B2CC-E8E5AAC9B597}"/>
    <dgm:cxn modelId="{7D6C6731-FF70-4E78-BE9F-AF9B13F849C0}" srcId="{81278321-FEB4-45FF-9935-73076092E334}" destId="{EB7F668C-0077-4A84-BEC1-DACA6E3F09D4}" srcOrd="2" destOrd="0" parTransId="{3B273801-36F3-4361-84DF-7FF2EC9219B3}" sibTransId="{3DA6C868-2673-429D-BFF3-40F3DAB839B4}"/>
    <dgm:cxn modelId="{27963F39-EF3E-470F-9145-446AA165885B}" type="presOf" srcId="{D8F7CBDC-9987-4884-B1EC-51F33BD280A6}" destId="{E417F0A8-5DDE-4A7D-BB1B-F8D37A24E9F4}" srcOrd="0" destOrd="8" presId="urn:microsoft.com/office/officeart/2005/8/layout/hProcess7"/>
    <dgm:cxn modelId="{53A88839-27DE-4ECA-8D06-D68518AE5987}" srcId="{8DFB212E-5EFB-44AE-AB84-E1AE348A7F41}" destId="{2E40BB61-A7FD-412E-AAF1-187F7E139C34}" srcOrd="4" destOrd="0" parTransId="{A4C3042F-B82F-4009-B180-334096201F28}" sibTransId="{7087952D-D81E-41DF-9D61-4ACEC5790EF4}"/>
    <dgm:cxn modelId="{977D033B-AB99-4129-BA16-A1828D9A0568}" srcId="{77E564AD-0F5F-4FA8-BD54-BAA17CD81074}" destId="{EFDEB0F7-07AF-4E10-81E4-98CEAA949AE3}" srcOrd="0" destOrd="0" parTransId="{9262B7E7-2B24-4A0A-B78D-9BAD525B0517}" sibTransId="{142FCBD4-E154-4168-A6B6-9FABA92F5180}"/>
    <dgm:cxn modelId="{503EDD44-14E0-4B17-91E7-40D80B76E662}" type="presOf" srcId="{2E40BB61-A7FD-412E-AAF1-187F7E139C34}" destId="{28DEFF98-F41F-4492-B43B-477BDFC48A85}" srcOrd="0" destOrd="4" presId="urn:microsoft.com/office/officeart/2005/8/layout/hProcess7"/>
    <dgm:cxn modelId="{65B41A45-EE4A-4642-94BC-E45CB0321E63}" srcId="{F3A63B3C-B1AE-4F6C-8C99-191D59AB5A74}" destId="{8DFB212E-5EFB-44AE-AB84-E1AE348A7F41}" srcOrd="3" destOrd="0" parTransId="{6A6AA389-9B09-43BD-8D98-C84BEA02DDC1}" sibTransId="{4FE847DC-3CBD-4649-9608-98E305F39EFF}"/>
    <dgm:cxn modelId="{9F975947-3B38-47B8-AE93-4FE558CE07E8}" type="presOf" srcId="{49406272-BABE-4DEF-A320-46C68EFD417B}" destId="{EE955ABD-7167-4FDF-BD6E-83470B454CC0}" srcOrd="1" destOrd="0" presId="urn:microsoft.com/office/officeart/2005/8/layout/hProcess7"/>
    <dgm:cxn modelId="{65EB9148-CCFA-4A7F-AF1C-9B2112C8E062}" type="presOf" srcId="{FE239ED5-18F1-4355-8177-E3498507D236}" destId="{28DEFF98-F41F-4492-B43B-477BDFC48A85}" srcOrd="0" destOrd="2" presId="urn:microsoft.com/office/officeart/2005/8/layout/hProcess7"/>
    <dgm:cxn modelId="{752C0B6B-5B15-467F-A096-50DAE3945F81}" srcId="{F3A63B3C-B1AE-4F6C-8C99-191D59AB5A74}" destId="{49406272-BABE-4DEF-A320-46C68EFD417B}" srcOrd="0" destOrd="0" parTransId="{FB6F0C90-5E07-4CD2-BF47-8E9E929A7CE1}" sibTransId="{A62FB3F5-4D52-416B-8AAB-234E43DFCB05}"/>
    <dgm:cxn modelId="{0D86754C-A1B3-4F30-A001-201FAB6E2652}" type="presOf" srcId="{EFDEB0F7-07AF-4E10-81E4-98CEAA949AE3}" destId="{E417F0A8-5DDE-4A7D-BB1B-F8D37A24E9F4}" srcOrd="0" destOrd="0" presId="urn:microsoft.com/office/officeart/2005/8/layout/hProcess7"/>
    <dgm:cxn modelId="{15ADD070-BAB8-4B8A-B194-11AE1EA6D42D}" type="presOf" srcId="{4A5B8C65-335D-43B8-8D75-A7F7D8DC4673}" destId="{B1939B66-0F2B-42AC-9D89-702B48BD71D1}" srcOrd="0" destOrd="0" presId="urn:microsoft.com/office/officeart/2005/8/layout/hProcess7"/>
    <dgm:cxn modelId="{EFFD8751-9523-4500-A52C-EF48B602D830}" type="presOf" srcId="{87F00058-3661-4C2A-AB27-B9ADC7533036}" destId="{28DEFF98-F41F-4492-B43B-477BDFC48A85}" srcOrd="0" destOrd="6" presId="urn:microsoft.com/office/officeart/2005/8/layout/hProcess7"/>
    <dgm:cxn modelId="{8484C373-F2D9-4A75-840F-1B9B7AB4F91A}" type="presOf" srcId="{07259D60-C34F-41A8-B996-00003C89691C}" destId="{D7B0A9C2-D11A-4B90-AA65-3C48AF91456A}" srcOrd="0" destOrd="0" presId="urn:microsoft.com/office/officeart/2005/8/layout/hProcess7"/>
    <dgm:cxn modelId="{B9EE0F54-AE75-45DF-B692-7AAA0CA1D2B4}" srcId="{77E564AD-0F5F-4FA8-BD54-BAA17CD81074}" destId="{08FA97E0-E353-4154-A313-9C64CE6CBD79}" srcOrd="5" destOrd="0" parTransId="{8DD917B8-8D65-4FA5-A667-90FCC9324282}" sibTransId="{095CB8D1-B94D-48A9-9EA7-7DC755D2BD91}"/>
    <dgm:cxn modelId="{F4241A58-A477-4BA4-AE14-90DC36FAF955}" type="presOf" srcId="{7905BD99-E8A9-4C11-A8B7-07959851DE44}" destId="{E417F0A8-5DDE-4A7D-BB1B-F8D37A24E9F4}" srcOrd="0" destOrd="7" presId="urn:microsoft.com/office/officeart/2005/8/layout/hProcess7"/>
    <dgm:cxn modelId="{9809F578-D1C1-4D90-9997-D0DE39303D53}" srcId="{77E564AD-0F5F-4FA8-BD54-BAA17CD81074}" destId="{7905BD99-E8A9-4C11-A8B7-07959851DE44}" srcOrd="7" destOrd="0" parTransId="{E26DEF50-1997-4495-9B1A-A7449FA2611A}" sibTransId="{FFDF959F-455C-4BBC-803C-C6415B76C064}"/>
    <dgm:cxn modelId="{226AE583-2B80-41E0-90B2-1A800FB927C2}" srcId="{81278321-FEB4-45FF-9935-73076092E334}" destId="{4A5B8C65-335D-43B8-8D75-A7F7D8DC4673}" srcOrd="0" destOrd="0" parTransId="{E021D5E4-275E-475B-AE47-3FC4A735779D}" sibTransId="{D8CA3C3C-8836-444E-AC99-4AA77429D3D3}"/>
    <dgm:cxn modelId="{377D3888-255B-4322-843E-FD3B0D2350CE}" srcId="{8DFB212E-5EFB-44AE-AB84-E1AE348A7F41}" destId="{FE239ED5-18F1-4355-8177-E3498507D236}" srcOrd="2" destOrd="0" parTransId="{88918C43-1231-4E43-830C-E6911552DFD9}" sibTransId="{D5FC4B6D-4A4E-4C7C-99A1-902E9C5D80D4}"/>
    <dgm:cxn modelId="{83496D89-8DFD-4A10-8E57-E5DF3677D7E9}" srcId="{49406272-BABE-4DEF-A320-46C68EFD417B}" destId="{07259D60-C34F-41A8-B996-00003C89691C}" srcOrd="0" destOrd="0" parTransId="{8FCD729F-AE11-4056-A4CE-20EFE0D6C6D7}" sibTransId="{EE6541DC-D1E9-48C9-9163-EE69468210F4}"/>
    <dgm:cxn modelId="{C675128C-F260-419B-A3CF-8B8279F69FBE}" srcId="{8DFB212E-5EFB-44AE-AB84-E1AE348A7F41}" destId="{87F00058-3661-4C2A-AB27-B9ADC7533036}" srcOrd="6" destOrd="0" parTransId="{7561247B-5EA0-452D-8EC8-35A5ADB000D3}" sibTransId="{32E8AE9E-C85F-40B6-94D4-4F84F48F8FA4}"/>
    <dgm:cxn modelId="{98FC678C-6F9B-4C29-A71A-0BE87BAF0A28}" type="presOf" srcId="{EB7F668C-0077-4A84-BEC1-DACA6E3F09D4}" destId="{B1939B66-0F2B-42AC-9D89-702B48BD71D1}" srcOrd="0" destOrd="2" presId="urn:microsoft.com/office/officeart/2005/8/layout/hProcess7"/>
    <dgm:cxn modelId="{FB25CC92-EAC1-4C88-A9B8-2D6444F840B2}" type="presOf" srcId="{F3A63B3C-B1AE-4F6C-8C99-191D59AB5A74}" destId="{0EA92827-2739-4210-8D13-57A80978A66C}" srcOrd="0" destOrd="0" presId="urn:microsoft.com/office/officeart/2005/8/layout/hProcess7"/>
    <dgm:cxn modelId="{8EFF0093-34F2-4888-BAF8-35A0CF90CEDF}" type="presOf" srcId="{3EAF3EB6-9676-4F8A-9A13-22A219B14990}" destId="{28DEFF98-F41F-4492-B43B-477BDFC48A85}" srcOrd="0" destOrd="5" presId="urn:microsoft.com/office/officeart/2005/8/layout/hProcess7"/>
    <dgm:cxn modelId="{5D2F7895-D22C-4BA2-A691-B6753B660FDC}" srcId="{77E564AD-0F5F-4FA8-BD54-BAA17CD81074}" destId="{ADDC29D5-88F2-4FF1-BA00-C778761E279B}" srcOrd="2" destOrd="0" parTransId="{79A6958B-1F28-4D2E-9462-0210262FB228}" sibTransId="{7BF2A667-C6B0-4745-950F-997151B4B47A}"/>
    <dgm:cxn modelId="{25141996-12B2-4B3F-AE73-EB389944534D}" type="presOf" srcId="{ADDC29D5-88F2-4FF1-BA00-C778761E279B}" destId="{E417F0A8-5DDE-4A7D-BB1B-F8D37A24E9F4}" srcOrd="0" destOrd="2" presId="urn:microsoft.com/office/officeart/2005/8/layout/hProcess7"/>
    <dgm:cxn modelId="{3EE5ABA7-8D39-43D2-86A0-F9C7F62AF4E4}" type="presOf" srcId="{3F2ADFFE-77C5-4139-8E58-9D88A23E5AB6}" destId="{E417F0A8-5DDE-4A7D-BB1B-F8D37A24E9F4}" srcOrd="0" destOrd="3" presId="urn:microsoft.com/office/officeart/2005/8/layout/hProcess7"/>
    <dgm:cxn modelId="{F0CC82A8-B134-4701-B357-CAF18BBD771A}" srcId="{81278321-FEB4-45FF-9935-73076092E334}" destId="{92573C3F-E2EF-4D1D-930F-A2DE37E14A08}" srcOrd="4" destOrd="0" parTransId="{1778B3D3-68D5-43B7-8CBE-353EDDCFF327}" sibTransId="{42985EAB-825E-4249-A2DC-B0D8504B6936}"/>
    <dgm:cxn modelId="{2D4719A9-B886-4019-BA8D-415DA0722850}" type="presOf" srcId="{C3374992-3F77-4B99-AAD6-B12448CE754B}" destId="{28DEFF98-F41F-4492-B43B-477BDFC48A85}" srcOrd="0" destOrd="3" presId="urn:microsoft.com/office/officeart/2005/8/layout/hProcess7"/>
    <dgm:cxn modelId="{06E519A9-5004-4D75-B7BA-68768D5E4FDF}" type="presOf" srcId="{F6F14087-AE55-4180-95AF-294879CE6549}" destId="{E417F0A8-5DDE-4A7D-BB1B-F8D37A24E9F4}" srcOrd="0" destOrd="4" presId="urn:microsoft.com/office/officeart/2005/8/layout/hProcess7"/>
    <dgm:cxn modelId="{29C78FAB-BA31-4749-9C01-B16D727428DA}" type="presOf" srcId="{93A89CE9-40AF-4FCE-8A5C-9B131B468C4B}" destId="{D7B0A9C2-D11A-4B90-AA65-3C48AF91456A}" srcOrd="0" destOrd="2" presId="urn:microsoft.com/office/officeart/2005/8/layout/hProcess7"/>
    <dgm:cxn modelId="{DCC00DAD-C126-455F-9B74-1D616C7EDA86}" srcId="{8DFB212E-5EFB-44AE-AB84-E1AE348A7F41}" destId="{C3374992-3F77-4B99-AAD6-B12448CE754B}" srcOrd="3" destOrd="0" parTransId="{1DB4FC43-ED57-4025-81A2-C2781F9784BB}" sibTransId="{E0FAC300-D444-4DE5-AA1B-2DE0A2433618}"/>
    <dgm:cxn modelId="{4494D9AF-DDDE-48B1-8E61-D6F113A402FD}" type="presOf" srcId="{755245D5-64B1-458C-9DCF-764C0B08F664}" destId="{D7B0A9C2-D11A-4B90-AA65-3C48AF91456A}" srcOrd="0" destOrd="1" presId="urn:microsoft.com/office/officeart/2005/8/layout/hProcess7"/>
    <dgm:cxn modelId="{E0EBAAB0-5A13-4D45-99B1-1417B8C3CE3A}" type="presOf" srcId="{77E564AD-0F5F-4FA8-BD54-BAA17CD81074}" destId="{BB5DA8F2-3BBF-4505-A996-366E69E08E3B}" srcOrd="1" destOrd="0" presId="urn:microsoft.com/office/officeart/2005/8/layout/hProcess7"/>
    <dgm:cxn modelId="{F317F4B4-25DC-4E98-BDF9-1D900CD2D202}" type="presOf" srcId="{49406272-BABE-4DEF-A320-46C68EFD417B}" destId="{BDE74F6D-9748-47C8-8830-7A3E9D3E392A}" srcOrd="0" destOrd="0" presId="urn:microsoft.com/office/officeart/2005/8/layout/hProcess7"/>
    <dgm:cxn modelId="{7C230EBB-8FD6-4EAE-A75E-1E295E15CC54}" type="presOf" srcId="{8DFB212E-5EFB-44AE-AB84-E1AE348A7F41}" destId="{3C35BDDF-D53C-4317-B17A-F0E542C92F81}" srcOrd="0" destOrd="0" presId="urn:microsoft.com/office/officeart/2005/8/layout/hProcess7"/>
    <dgm:cxn modelId="{47239DBC-093A-4DAE-B1F1-2D9B7278FB4F}" type="presOf" srcId="{81278321-FEB4-45FF-9935-73076092E334}" destId="{3D239AB7-B58D-4331-B39D-AE63D67F2FD4}" srcOrd="0" destOrd="0" presId="urn:microsoft.com/office/officeart/2005/8/layout/hProcess7"/>
    <dgm:cxn modelId="{99BC09C4-A794-401F-BD53-309FED654584}" srcId="{77E564AD-0F5F-4FA8-BD54-BAA17CD81074}" destId="{350BF859-DFB8-4888-A412-0E00F6C1E8DB}" srcOrd="6" destOrd="0" parTransId="{DC0B352E-58F0-4313-A3F4-31FC18A30B7C}" sibTransId="{A213B2E3-3ADB-4BE8-A187-E5F62E22D4FF}"/>
    <dgm:cxn modelId="{C48C3FC4-65C9-4AD7-84E4-1DF12B8194B7}" type="presOf" srcId="{92573C3F-E2EF-4D1D-930F-A2DE37E14A08}" destId="{B1939B66-0F2B-42AC-9D89-702B48BD71D1}" srcOrd="0" destOrd="4" presId="urn:microsoft.com/office/officeart/2005/8/layout/hProcess7"/>
    <dgm:cxn modelId="{BD474AC5-824B-4E33-A7E7-E366191D0241}" srcId="{8DFB212E-5EFB-44AE-AB84-E1AE348A7F41}" destId="{070EB965-C8C8-48EB-966C-E1C38EB207E4}" srcOrd="1" destOrd="0" parTransId="{F037476A-885C-498D-95D1-2FA980086B24}" sibTransId="{40A3372A-2E67-4AC4-8639-FA218C35FF4C}"/>
    <dgm:cxn modelId="{6625C1C7-97C6-46B5-8B94-6426E8CCED77}" type="presOf" srcId="{8DFB212E-5EFB-44AE-AB84-E1AE348A7F41}" destId="{68EDC44E-003A-4481-AC49-144D6E885B48}" srcOrd="1" destOrd="0" presId="urn:microsoft.com/office/officeart/2005/8/layout/hProcess7"/>
    <dgm:cxn modelId="{15305CCC-8939-4BB3-A4BC-8C84F1B02E76}" srcId="{77E564AD-0F5F-4FA8-BD54-BAA17CD81074}" destId="{D8F7CBDC-9987-4884-B1EC-51F33BD280A6}" srcOrd="8" destOrd="0" parTransId="{FA0DC602-56BA-4EC2-80F4-17A3ADE2E60F}" sibTransId="{5BC5FCAC-BFEE-46B4-8073-BEF0B57E68F7}"/>
    <dgm:cxn modelId="{70D87ECC-BA04-4AA3-A8C5-B2BD9456CCC4}" type="presOf" srcId="{9EFDAA00-AE6C-4C66-9AA2-55039B87CE01}" destId="{28DEFF98-F41F-4492-B43B-477BDFC48A85}" srcOrd="0" destOrd="0" presId="urn:microsoft.com/office/officeart/2005/8/layout/hProcess7"/>
    <dgm:cxn modelId="{44E06ECE-B148-48AD-884D-7A49313C1865}" srcId="{8DFB212E-5EFB-44AE-AB84-E1AE348A7F41}" destId="{9EFDAA00-AE6C-4C66-9AA2-55039B87CE01}" srcOrd="0" destOrd="0" parTransId="{A4353ADB-DEA9-4958-99C8-8F1B3F799CCA}" sibTransId="{D4C7280C-EE52-454D-9943-28C3476C77D1}"/>
    <dgm:cxn modelId="{20B617D0-F905-4AE3-9AA9-25B1FCE9B98F}" type="presOf" srcId="{167C9E3C-5787-404D-AFE7-82A44458B709}" destId="{E417F0A8-5DDE-4A7D-BB1B-F8D37A24E9F4}" srcOrd="0" destOrd="1" presId="urn:microsoft.com/office/officeart/2005/8/layout/hProcess7"/>
    <dgm:cxn modelId="{BF06BBDA-DEE9-4175-BD2D-2DEDEB19FC1B}" type="presOf" srcId="{7811FED9-F65B-42E5-AAED-38074F31A747}" destId="{B1939B66-0F2B-42AC-9D89-702B48BD71D1}" srcOrd="0" destOrd="3" presId="urn:microsoft.com/office/officeart/2005/8/layout/hProcess7"/>
    <dgm:cxn modelId="{DC0C1EDD-D44F-4F77-86FE-08B854DF6E7F}" srcId="{49406272-BABE-4DEF-A320-46C68EFD417B}" destId="{755245D5-64B1-458C-9DCF-764C0B08F664}" srcOrd="1" destOrd="0" parTransId="{CD8E496F-43F5-4A1E-9551-F41AC00CD567}" sibTransId="{AA1A94BC-51B1-4BFE-85C2-3FDDB9C627DD}"/>
    <dgm:cxn modelId="{549B7AE0-871C-4B83-AE81-51F64EC80A71}" srcId="{F3A63B3C-B1AE-4F6C-8C99-191D59AB5A74}" destId="{77E564AD-0F5F-4FA8-BD54-BAA17CD81074}" srcOrd="1" destOrd="0" parTransId="{63E01961-B01D-49CF-935E-487C8632F600}" sibTransId="{73E230A1-6FBF-49F2-9405-B1C23F1E0691}"/>
    <dgm:cxn modelId="{2DE5C5E0-E032-4568-8FF5-713B5B33CDCF}" type="presOf" srcId="{070EB965-C8C8-48EB-966C-E1C38EB207E4}" destId="{28DEFF98-F41F-4492-B43B-477BDFC48A85}" srcOrd="0" destOrd="1" presId="urn:microsoft.com/office/officeart/2005/8/layout/hProcess7"/>
    <dgm:cxn modelId="{9F2DD3E3-EF39-4B61-98EE-6C56BC46917D}" type="presOf" srcId="{77E564AD-0F5F-4FA8-BD54-BAA17CD81074}" destId="{926A67DF-F567-4FAD-98BE-F62F735BFAC1}" srcOrd="0" destOrd="0" presId="urn:microsoft.com/office/officeart/2005/8/layout/hProcess7"/>
    <dgm:cxn modelId="{00FC47F3-AE24-4015-97D2-A9E2AA42AB5A}" type="presOf" srcId="{79244B2E-4469-4A37-893D-0222CB0D7F23}" destId="{B1939B66-0F2B-42AC-9D89-702B48BD71D1}" srcOrd="0" destOrd="1" presId="urn:microsoft.com/office/officeart/2005/8/layout/hProcess7"/>
    <dgm:cxn modelId="{10E517F6-124F-49F3-9A32-EECCFBFC5F06}" srcId="{81278321-FEB4-45FF-9935-73076092E334}" destId="{7811FED9-F65B-42E5-AAED-38074F31A747}" srcOrd="3" destOrd="0" parTransId="{132F2D48-8760-465C-B5E6-F2D11CE0E1FE}" sibTransId="{4C3194BC-3FD5-4B8A-B6B6-3CE1DDEBB0D9}"/>
    <dgm:cxn modelId="{DCAA6CB7-CCE5-48CA-AE12-3BBBA97A8CC3}" type="presParOf" srcId="{0EA92827-2739-4210-8D13-57A80978A66C}" destId="{D04B1246-0AD3-4447-B82D-6FAF664F92EB}" srcOrd="0" destOrd="0" presId="urn:microsoft.com/office/officeart/2005/8/layout/hProcess7"/>
    <dgm:cxn modelId="{72E60715-3FA0-4D6B-9975-EB5774EA9D91}" type="presParOf" srcId="{D04B1246-0AD3-4447-B82D-6FAF664F92EB}" destId="{BDE74F6D-9748-47C8-8830-7A3E9D3E392A}" srcOrd="0" destOrd="0" presId="urn:microsoft.com/office/officeart/2005/8/layout/hProcess7"/>
    <dgm:cxn modelId="{62ED453C-74E9-4D14-9011-2ED33F52D55B}" type="presParOf" srcId="{D04B1246-0AD3-4447-B82D-6FAF664F92EB}" destId="{EE955ABD-7167-4FDF-BD6E-83470B454CC0}" srcOrd="1" destOrd="0" presId="urn:microsoft.com/office/officeart/2005/8/layout/hProcess7"/>
    <dgm:cxn modelId="{B9CEC466-0287-439B-B107-9C44CC37D516}" type="presParOf" srcId="{D04B1246-0AD3-4447-B82D-6FAF664F92EB}" destId="{D7B0A9C2-D11A-4B90-AA65-3C48AF91456A}" srcOrd="2" destOrd="0" presId="urn:microsoft.com/office/officeart/2005/8/layout/hProcess7"/>
    <dgm:cxn modelId="{756E0676-1C69-426F-8505-9B5F0EBD46E5}" type="presParOf" srcId="{0EA92827-2739-4210-8D13-57A80978A66C}" destId="{CE1D0977-D026-4415-AE0E-D5DB62FD1777}" srcOrd="1" destOrd="0" presId="urn:microsoft.com/office/officeart/2005/8/layout/hProcess7"/>
    <dgm:cxn modelId="{35AC8ED5-01D7-43C6-B8B1-D40F858D2606}" type="presParOf" srcId="{0EA92827-2739-4210-8D13-57A80978A66C}" destId="{EFD260E7-5DBD-4E7A-8413-7D0188B5B884}" srcOrd="2" destOrd="0" presId="urn:microsoft.com/office/officeart/2005/8/layout/hProcess7"/>
    <dgm:cxn modelId="{AD4AEAFB-580A-4E5F-8AA4-7CD4DFBB3763}" type="presParOf" srcId="{EFD260E7-5DBD-4E7A-8413-7D0188B5B884}" destId="{159E1C07-71E9-4BAC-BEFC-08E3A95EA13E}" srcOrd="0" destOrd="0" presId="urn:microsoft.com/office/officeart/2005/8/layout/hProcess7"/>
    <dgm:cxn modelId="{E5066B49-0C6D-4111-8BF4-EB4B0CCDC339}" type="presParOf" srcId="{EFD260E7-5DBD-4E7A-8413-7D0188B5B884}" destId="{C7FD2AD2-A908-4D3C-B534-605F08720528}" srcOrd="1" destOrd="0" presId="urn:microsoft.com/office/officeart/2005/8/layout/hProcess7"/>
    <dgm:cxn modelId="{3F6E129B-D2F3-4DB9-B672-2525F777EB1D}" type="presParOf" srcId="{EFD260E7-5DBD-4E7A-8413-7D0188B5B884}" destId="{517571E3-EBA2-4CCA-996C-21D236B730FC}" srcOrd="2" destOrd="0" presId="urn:microsoft.com/office/officeart/2005/8/layout/hProcess7"/>
    <dgm:cxn modelId="{CF1C0EFE-8067-43B0-97AF-31DD268F9244}" type="presParOf" srcId="{0EA92827-2739-4210-8D13-57A80978A66C}" destId="{5D85C220-B251-4781-A81D-D0A8CE06B33A}" srcOrd="3" destOrd="0" presId="urn:microsoft.com/office/officeart/2005/8/layout/hProcess7"/>
    <dgm:cxn modelId="{D2CEE0B3-E3E0-4BE7-B7DA-DF970C723AC0}" type="presParOf" srcId="{0EA92827-2739-4210-8D13-57A80978A66C}" destId="{8A5B52CC-CBBD-4B3F-B7B4-0DFB852439BF}" srcOrd="4" destOrd="0" presId="urn:microsoft.com/office/officeart/2005/8/layout/hProcess7"/>
    <dgm:cxn modelId="{ED6278AF-BDDE-445E-896B-1165E8D3ADA4}" type="presParOf" srcId="{8A5B52CC-CBBD-4B3F-B7B4-0DFB852439BF}" destId="{926A67DF-F567-4FAD-98BE-F62F735BFAC1}" srcOrd="0" destOrd="0" presId="urn:microsoft.com/office/officeart/2005/8/layout/hProcess7"/>
    <dgm:cxn modelId="{48F380C8-D945-48A2-80FA-0D6A9129C0AB}" type="presParOf" srcId="{8A5B52CC-CBBD-4B3F-B7B4-0DFB852439BF}" destId="{BB5DA8F2-3BBF-4505-A996-366E69E08E3B}" srcOrd="1" destOrd="0" presId="urn:microsoft.com/office/officeart/2005/8/layout/hProcess7"/>
    <dgm:cxn modelId="{556C66F2-452D-4982-9A53-E84C5E82D57F}" type="presParOf" srcId="{8A5B52CC-CBBD-4B3F-B7B4-0DFB852439BF}" destId="{E417F0A8-5DDE-4A7D-BB1B-F8D37A24E9F4}" srcOrd="2" destOrd="0" presId="urn:microsoft.com/office/officeart/2005/8/layout/hProcess7"/>
    <dgm:cxn modelId="{26F573CE-E1A1-43EB-941C-E451CD6FE315}" type="presParOf" srcId="{0EA92827-2739-4210-8D13-57A80978A66C}" destId="{F4774038-C3DE-423F-A288-E04D529CDC5A}" srcOrd="5" destOrd="0" presId="urn:microsoft.com/office/officeart/2005/8/layout/hProcess7"/>
    <dgm:cxn modelId="{95EE8510-AEA9-4F69-9F2D-26AF3858DCC0}" type="presParOf" srcId="{0EA92827-2739-4210-8D13-57A80978A66C}" destId="{D6A9E746-ED16-4A5A-A457-C6E81BFC69FF}" srcOrd="6" destOrd="0" presId="urn:microsoft.com/office/officeart/2005/8/layout/hProcess7"/>
    <dgm:cxn modelId="{7EFBA263-CC77-43FA-BB71-4AF3AD003EEC}" type="presParOf" srcId="{D6A9E746-ED16-4A5A-A457-C6E81BFC69FF}" destId="{B783244E-840F-44F1-8F6D-23BDF40EBF19}" srcOrd="0" destOrd="0" presId="urn:microsoft.com/office/officeart/2005/8/layout/hProcess7"/>
    <dgm:cxn modelId="{AD6A3973-1967-4E60-A6FC-ED286F9239BA}" type="presParOf" srcId="{D6A9E746-ED16-4A5A-A457-C6E81BFC69FF}" destId="{4FB87D8E-37E6-49BE-942A-662E2CD7219D}" srcOrd="1" destOrd="0" presId="urn:microsoft.com/office/officeart/2005/8/layout/hProcess7"/>
    <dgm:cxn modelId="{64364211-6CCF-4B62-9DDF-EE8BE1443B2B}" type="presParOf" srcId="{D6A9E746-ED16-4A5A-A457-C6E81BFC69FF}" destId="{354DFDCC-3540-4311-A088-79CE39EFE5B2}" srcOrd="2" destOrd="0" presId="urn:microsoft.com/office/officeart/2005/8/layout/hProcess7"/>
    <dgm:cxn modelId="{4173E36E-BA76-45FE-B6D1-9D4072F0C6C5}" type="presParOf" srcId="{0EA92827-2739-4210-8D13-57A80978A66C}" destId="{2FF7CA71-9C22-4011-AF95-ED6161EB843C}" srcOrd="7" destOrd="0" presId="urn:microsoft.com/office/officeart/2005/8/layout/hProcess7"/>
    <dgm:cxn modelId="{AA0DCA3F-C97E-4B67-BDF5-87DBD9B02371}" type="presParOf" srcId="{0EA92827-2739-4210-8D13-57A80978A66C}" destId="{D4B0B255-FE56-4914-8FA9-ABEA44C537A2}" srcOrd="8" destOrd="0" presId="urn:microsoft.com/office/officeart/2005/8/layout/hProcess7"/>
    <dgm:cxn modelId="{7421FCC5-30B5-478F-82B5-1593BA63987C}" type="presParOf" srcId="{D4B0B255-FE56-4914-8FA9-ABEA44C537A2}" destId="{3D239AB7-B58D-4331-B39D-AE63D67F2FD4}" srcOrd="0" destOrd="0" presId="urn:microsoft.com/office/officeart/2005/8/layout/hProcess7"/>
    <dgm:cxn modelId="{8494C1CA-E4A6-4507-9F62-20FAE47A3C39}" type="presParOf" srcId="{D4B0B255-FE56-4914-8FA9-ABEA44C537A2}" destId="{75490D17-DF2A-4E1D-A94B-A59CCC77C424}" srcOrd="1" destOrd="0" presId="urn:microsoft.com/office/officeart/2005/8/layout/hProcess7"/>
    <dgm:cxn modelId="{C86222D6-2E05-42AB-A44D-E8C09471C91A}" type="presParOf" srcId="{D4B0B255-FE56-4914-8FA9-ABEA44C537A2}" destId="{B1939B66-0F2B-42AC-9D89-702B48BD71D1}" srcOrd="2" destOrd="0" presId="urn:microsoft.com/office/officeart/2005/8/layout/hProcess7"/>
    <dgm:cxn modelId="{75ECEEC8-67B4-44A4-92A1-C9872A8FBEB4}" type="presParOf" srcId="{0EA92827-2739-4210-8D13-57A80978A66C}" destId="{DEF023E5-6578-40AF-AE7F-A0E4A12D17BE}" srcOrd="9" destOrd="0" presId="urn:microsoft.com/office/officeart/2005/8/layout/hProcess7"/>
    <dgm:cxn modelId="{719635BE-E49E-49AE-85BC-E73F971E9537}" type="presParOf" srcId="{0EA92827-2739-4210-8D13-57A80978A66C}" destId="{2AC93B42-4BA9-4660-8D41-03726621AF90}" srcOrd="10" destOrd="0" presId="urn:microsoft.com/office/officeart/2005/8/layout/hProcess7"/>
    <dgm:cxn modelId="{ECD3BB37-0BEF-49D4-AEF7-5A08A276478F}" type="presParOf" srcId="{2AC93B42-4BA9-4660-8D41-03726621AF90}" destId="{D53086C6-C1E7-432F-8F17-1BA16EA874B9}" srcOrd="0" destOrd="0" presId="urn:microsoft.com/office/officeart/2005/8/layout/hProcess7"/>
    <dgm:cxn modelId="{9BC80C2E-7967-4226-929D-EB7228E5D8E7}" type="presParOf" srcId="{2AC93B42-4BA9-4660-8D41-03726621AF90}" destId="{FF477C6E-3F8C-4214-9CF0-C123F4F3E567}" srcOrd="1" destOrd="0" presId="urn:microsoft.com/office/officeart/2005/8/layout/hProcess7"/>
    <dgm:cxn modelId="{A0ABE735-7716-4C0A-805C-C11073A2C5C7}" type="presParOf" srcId="{2AC93B42-4BA9-4660-8D41-03726621AF90}" destId="{9C7CC98B-B5D8-404E-A22C-FE7986E1060B}" srcOrd="2" destOrd="0" presId="urn:microsoft.com/office/officeart/2005/8/layout/hProcess7"/>
    <dgm:cxn modelId="{E4F1AAAA-B0B1-4C2F-8FD4-667173084018}" type="presParOf" srcId="{0EA92827-2739-4210-8D13-57A80978A66C}" destId="{FA624730-BE3D-493C-851F-A7297A3CDCFB}" srcOrd="11" destOrd="0" presId="urn:microsoft.com/office/officeart/2005/8/layout/hProcess7"/>
    <dgm:cxn modelId="{35775DB6-2808-4DAE-A4D1-87A82F12AC83}" type="presParOf" srcId="{0EA92827-2739-4210-8D13-57A80978A66C}" destId="{8958158A-BD24-4372-B5F2-71754291B754}" srcOrd="12" destOrd="0" presId="urn:microsoft.com/office/officeart/2005/8/layout/hProcess7"/>
    <dgm:cxn modelId="{5307D0BA-3C7D-4941-B8A2-3BADCBFF9AB6}" type="presParOf" srcId="{8958158A-BD24-4372-B5F2-71754291B754}" destId="{3C35BDDF-D53C-4317-B17A-F0E542C92F81}" srcOrd="0" destOrd="0" presId="urn:microsoft.com/office/officeart/2005/8/layout/hProcess7"/>
    <dgm:cxn modelId="{EE413A60-642B-4280-B16D-2826B1A294BA}" type="presParOf" srcId="{8958158A-BD24-4372-B5F2-71754291B754}" destId="{68EDC44E-003A-4481-AC49-144D6E885B48}" srcOrd="1" destOrd="0" presId="urn:microsoft.com/office/officeart/2005/8/layout/hProcess7"/>
    <dgm:cxn modelId="{BFEA55F2-C0F8-4D59-8A68-DED12B54175D}" type="presParOf" srcId="{8958158A-BD24-4372-B5F2-71754291B754}" destId="{28DEFF98-F41F-4492-B43B-477BDFC48A85}" srcOrd="2" destOrd="0" presId="urn:microsoft.com/office/officeart/2005/8/layout/hProcess7"/>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62230F9-8BA8-426C-80AF-9682D9317DEA}" type="doc">
      <dgm:prSet loTypeId="urn:microsoft.com/office/officeart/2016/7/layout/BasicLinearProcessNumbered" loCatId="process" qsTypeId="urn:microsoft.com/office/officeart/2005/8/quickstyle/simple1" qsCatId="simple" csTypeId="urn:microsoft.com/office/officeart/2005/8/colors/colorful2" csCatId="colorful" phldr="1"/>
      <dgm:spPr/>
      <dgm:t>
        <a:bodyPr/>
        <a:lstStyle/>
        <a:p>
          <a:endParaRPr lang="en-US"/>
        </a:p>
      </dgm:t>
    </dgm:pt>
    <dgm:pt modelId="{644A37F9-6A41-445C-BDA6-3A522DABA9D5}">
      <dgm:prSet custT="1"/>
      <dgm:spPr/>
      <dgm:t>
        <a:bodyPr/>
        <a:lstStyle/>
        <a:p>
          <a:r>
            <a:rPr lang="en-US" sz="3200" dirty="0"/>
            <a:t>        Interview</a:t>
          </a:r>
        </a:p>
      </dgm:t>
    </dgm:pt>
    <dgm:pt modelId="{2007C5CD-2C76-4C38-A0AA-8AAC8BBE03E8}" type="parTrans" cxnId="{E62BBFDA-5F81-42A6-B89E-8A4914799798}">
      <dgm:prSet/>
      <dgm:spPr/>
      <dgm:t>
        <a:bodyPr/>
        <a:lstStyle/>
        <a:p>
          <a:endParaRPr lang="en-US"/>
        </a:p>
      </dgm:t>
    </dgm:pt>
    <dgm:pt modelId="{0881C40A-AE4C-4D36-A93B-1226A75FA188}" type="sibTrans" cxnId="{E62BBFDA-5F81-42A6-B89E-8A4914799798}">
      <dgm:prSet phldrT="1" phldr="0"/>
      <dgm:spPr/>
      <dgm:t>
        <a:bodyPr/>
        <a:lstStyle/>
        <a:p>
          <a:r>
            <a:rPr lang="en-US"/>
            <a:t>1</a:t>
          </a:r>
        </a:p>
      </dgm:t>
    </dgm:pt>
    <dgm:pt modelId="{0B42CD3A-6D37-4B6C-897D-3C87C0F11843}">
      <dgm:prSet custT="1"/>
      <dgm:spPr/>
      <dgm:t>
        <a:bodyPr/>
        <a:lstStyle/>
        <a:p>
          <a:r>
            <a:rPr lang="en-US" sz="3200" dirty="0"/>
            <a:t>Determine and report child abuse and neglect</a:t>
          </a:r>
        </a:p>
      </dgm:t>
    </dgm:pt>
    <dgm:pt modelId="{82FA7ECC-329E-4C73-AB2A-23A93F3682D5}" type="parTrans" cxnId="{1B97E516-82EA-4753-8D40-EDC5876012E4}">
      <dgm:prSet/>
      <dgm:spPr/>
      <dgm:t>
        <a:bodyPr/>
        <a:lstStyle/>
        <a:p>
          <a:endParaRPr lang="en-US"/>
        </a:p>
      </dgm:t>
    </dgm:pt>
    <dgm:pt modelId="{71F0F837-6F7C-4E08-B782-58F10186A668}" type="sibTrans" cxnId="{1B97E516-82EA-4753-8D40-EDC5876012E4}">
      <dgm:prSet phldrT="2" phldr="0"/>
      <dgm:spPr/>
      <dgm:t>
        <a:bodyPr/>
        <a:lstStyle/>
        <a:p>
          <a:r>
            <a:rPr lang="en-US"/>
            <a:t>2</a:t>
          </a:r>
        </a:p>
      </dgm:t>
    </dgm:pt>
    <dgm:pt modelId="{650DE407-B329-42FC-BE94-E7B9DBC09D71}">
      <dgm:prSet custT="1"/>
      <dgm:spPr/>
      <dgm:t>
        <a:bodyPr/>
        <a:lstStyle/>
        <a:p>
          <a:r>
            <a:rPr lang="en-US" sz="3200" dirty="0"/>
            <a:t>Ensure children’s care </a:t>
          </a:r>
        </a:p>
      </dgm:t>
    </dgm:pt>
    <dgm:pt modelId="{DA2ED751-2DC9-47B5-AE96-413E846CD618}" type="parTrans" cxnId="{EA8B805C-26DA-45C5-AECC-5F224088E681}">
      <dgm:prSet/>
      <dgm:spPr/>
      <dgm:t>
        <a:bodyPr/>
        <a:lstStyle/>
        <a:p>
          <a:endParaRPr lang="en-US"/>
        </a:p>
      </dgm:t>
    </dgm:pt>
    <dgm:pt modelId="{BCAA94BE-2D15-4BD4-B87B-3109E9796F9B}" type="sibTrans" cxnId="{EA8B805C-26DA-45C5-AECC-5F224088E681}">
      <dgm:prSet phldrT="3" phldr="0"/>
      <dgm:spPr/>
      <dgm:t>
        <a:bodyPr/>
        <a:lstStyle/>
        <a:p>
          <a:r>
            <a:rPr lang="en-US"/>
            <a:t>3</a:t>
          </a:r>
        </a:p>
      </dgm:t>
    </dgm:pt>
    <dgm:pt modelId="{89BC756A-4821-4BA5-AAD1-9E301F56C252}" type="pres">
      <dgm:prSet presAssocID="{362230F9-8BA8-426C-80AF-9682D9317DEA}" presName="Name0" presStyleCnt="0">
        <dgm:presLayoutVars>
          <dgm:animLvl val="lvl"/>
          <dgm:resizeHandles val="exact"/>
        </dgm:presLayoutVars>
      </dgm:prSet>
      <dgm:spPr/>
    </dgm:pt>
    <dgm:pt modelId="{01A5DFDF-92F2-4D70-BB08-727F23B2921A}" type="pres">
      <dgm:prSet presAssocID="{644A37F9-6A41-445C-BDA6-3A522DABA9D5}" presName="compositeNode" presStyleCnt="0">
        <dgm:presLayoutVars>
          <dgm:bulletEnabled val="1"/>
        </dgm:presLayoutVars>
      </dgm:prSet>
      <dgm:spPr/>
    </dgm:pt>
    <dgm:pt modelId="{02ACEE7D-8D61-4C2F-8440-D700EFD4F6D7}" type="pres">
      <dgm:prSet presAssocID="{644A37F9-6A41-445C-BDA6-3A522DABA9D5}" presName="bgRect" presStyleLbl="bgAccFollowNode1" presStyleIdx="0" presStyleCnt="3" custLinFactNeighborX="10" custLinFactNeighborY="268"/>
      <dgm:spPr/>
    </dgm:pt>
    <dgm:pt modelId="{77188F88-A086-40AA-AE39-76825E518795}" type="pres">
      <dgm:prSet presAssocID="{0881C40A-AE4C-4D36-A93B-1226A75FA188}" presName="sibTransNodeCircle" presStyleLbl="alignNode1" presStyleIdx="0" presStyleCnt="6">
        <dgm:presLayoutVars>
          <dgm:chMax val="0"/>
          <dgm:bulletEnabled/>
        </dgm:presLayoutVars>
      </dgm:prSet>
      <dgm:spPr/>
    </dgm:pt>
    <dgm:pt modelId="{8DD92CBD-99E1-42A9-8B0D-D73112B42A44}" type="pres">
      <dgm:prSet presAssocID="{644A37F9-6A41-445C-BDA6-3A522DABA9D5}" presName="bottomLine" presStyleLbl="alignNode1" presStyleIdx="1" presStyleCnt="6">
        <dgm:presLayoutVars/>
      </dgm:prSet>
      <dgm:spPr/>
    </dgm:pt>
    <dgm:pt modelId="{4C5EDF01-624B-481F-B481-5DB61A53E9FE}" type="pres">
      <dgm:prSet presAssocID="{644A37F9-6A41-445C-BDA6-3A522DABA9D5}" presName="nodeText" presStyleLbl="bgAccFollowNode1" presStyleIdx="0" presStyleCnt="3">
        <dgm:presLayoutVars>
          <dgm:bulletEnabled val="1"/>
        </dgm:presLayoutVars>
      </dgm:prSet>
      <dgm:spPr/>
    </dgm:pt>
    <dgm:pt modelId="{AB5B7D23-58E5-413F-8EDE-246439EC18D0}" type="pres">
      <dgm:prSet presAssocID="{0881C40A-AE4C-4D36-A93B-1226A75FA188}" presName="sibTrans" presStyleCnt="0"/>
      <dgm:spPr/>
    </dgm:pt>
    <dgm:pt modelId="{245E3875-8977-4397-86B7-1EE81F82C8CE}" type="pres">
      <dgm:prSet presAssocID="{0B42CD3A-6D37-4B6C-897D-3C87C0F11843}" presName="compositeNode" presStyleCnt="0">
        <dgm:presLayoutVars>
          <dgm:bulletEnabled val="1"/>
        </dgm:presLayoutVars>
      </dgm:prSet>
      <dgm:spPr/>
    </dgm:pt>
    <dgm:pt modelId="{026CF731-AB37-4C37-A3C6-10318FC08C6D}" type="pres">
      <dgm:prSet presAssocID="{0B42CD3A-6D37-4B6C-897D-3C87C0F11843}" presName="bgRect" presStyleLbl="bgAccFollowNode1" presStyleIdx="1" presStyleCnt="3"/>
      <dgm:spPr/>
    </dgm:pt>
    <dgm:pt modelId="{1270C289-D6C2-44F4-87CF-41CF215473FD}" type="pres">
      <dgm:prSet presAssocID="{71F0F837-6F7C-4E08-B782-58F10186A668}" presName="sibTransNodeCircle" presStyleLbl="alignNode1" presStyleIdx="2" presStyleCnt="6">
        <dgm:presLayoutVars>
          <dgm:chMax val="0"/>
          <dgm:bulletEnabled/>
        </dgm:presLayoutVars>
      </dgm:prSet>
      <dgm:spPr/>
    </dgm:pt>
    <dgm:pt modelId="{9F7166D6-F6DE-4CFF-9FAB-08C1CAADFA18}" type="pres">
      <dgm:prSet presAssocID="{0B42CD3A-6D37-4B6C-897D-3C87C0F11843}" presName="bottomLine" presStyleLbl="alignNode1" presStyleIdx="3" presStyleCnt="6">
        <dgm:presLayoutVars/>
      </dgm:prSet>
      <dgm:spPr/>
    </dgm:pt>
    <dgm:pt modelId="{23F689E1-592B-437D-889A-D32A1A6EB06A}" type="pres">
      <dgm:prSet presAssocID="{0B42CD3A-6D37-4B6C-897D-3C87C0F11843}" presName="nodeText" presStyleLbl="bgAccFollowNode1" presStyleIdx="1" presStyleCnt="3">
        <dgm:presLayoutVars>
          <dgm:bulletEnabled val="1"/>
        </dgm:presLayoutVars>
      </dgm:prSet>
      <dgm:spPr/>
    </dgm:pt>
    <dgm:pt modelId="{85857D44-28F0-4909-81C5-A72CB1E15628}" type="pres">
      <dgm:prSet presAssocID="{71F0F837-6F7C-4E08-B782-58F10186A668}" presName="sibTrans" presStyleCnt="0"/>
      <dgm:spPr/>
    </dgm:pt>
    <dgm:pt modelId="{6D5488FA-9C9F-4951-8397-82F67CC953C9}" type="pres">
      <dgm:prSet presAssocID="{650DE407-B329-42FC-BE94-E7B9DBC09D71}" presName="compositeNode" presStyleCnt="0">
        <dgm:presLayoutVars>
          <dgm:bulletEnabled val="1"/>
        </dgm:presLayoutVars>
      </dgm:prSet>
      <dgm:spPr/>
    </dgm:pt>
    <dgm:pt modelId="{2403E4A4-8C5A-40F3-8F31-2B977BBF08FC}" type="pres">
      <dgm:prSet presAssocID="{650DE407-B329-42FC-BE94-E7B9DBC09D71}" presName="bgRect" presStyleLbl="bgAccFollowNode1" presStyleIdx="2" presStyleCnt="3" custLinFactNeighborX="5495" custLinFactNeighborY="1342"/>
      <dgm:spPr/>
    </dgm:pt>
    <dgm:pt modelId="{9EFDC5EA-2D9C-45BB-BCD7-365A4FE646BC}" type="pres">
      <dgm:prSet presAssocID="{BCAA94BE-2D15-4BD4-B87B-3109E9796F9B}" presName="sibTransNodeCircle" presStyleLbl="alignNode1" presStyleIdx="4" presStyleCnt="6">
        <dgm:presLayoutVars>
          <dgm:chMax val="0"/>
          <dgm:bulletEnabled/>
        </dgm:presLayoutVars>
      </dgm:prSet>
      <dgm:spPr/>
    </dgm:pt>
    <dgm:pt modelId="{7E8D44CD-5407-447C-9AE3-CCE1F9B9E050}" type="pres">
      <dgm:prSet presAssocID="{650DE407-B329-42FC-BE94-E7B9DBC09D71}" presName="bottomLine" presStyleLbl="alignNode1" presStyleIdx="5" presStyleCnt="6">
        <dgm:presLayoutVars/>
      </dgm:prSet>
      <dgm:spPr/>
    </dgm:pt>
    <dgm:pt modelId="{C4745DC9-8EB6-4FE5-B442-D566AF2A3A03}" type="pres">
      <dgm:prSet presAssocID="{650DE407-B329-42FC-BE94-E7B9DBC09D71}" presName="nodeText" presStyleLbl="bgAccFollowNode1" presStyleIdx="2" presStyleCnt="3">
        <dgm:presLayoutVars>
          <dgm:bulletEnabled val="1"/>
        </dgm:presLayoutVars>
      </dgm:prSet>
      <dgm:spPr/>
    </dgm:pt>
  </dgm:ptLst>
  <dgm:cxnLst>
    <dgm:cxn modelId="{24D2B109-FD07-44AB-BCB1-4D2741B84D2D}" type="presOf" srcId="{650DE407-B329-42FC-BE94-E7B9DBC09D71}" destId="{2403E4A4-8C5A-40F3-8F31-2B977BBF08FC}" srcOrd="0" destOrd="0" presId="urn:microsoft.com/office/officeart/2016/7/layout/BasicLinearProcessNumbered"/>
    <dgm:cxn modelId="{4170930B-0A88-43C2-8CE3-6139FD2952CD}" type="presOf" srcId="{650DE407-B329-42FC-BE94-E7B9DBC09D71}" destId="{C4745DC9-8EB6-4FE5-B442-D566AF2A3A03}" srcOrd="1" destOrd="0" presId="urn:microsoft.com/office/officeart/2016/7/layout/BasicLinearProcessNumbered"/>
    <dgm:cxn modelId="{1B97E516-82EA-4753-8D40-EDC5876012E4}" srcId="{362230F9-8BA8-426C-80AF-9682D9317DEA}" destId="{0B42CD3A-6D37-4B6C-897D-3C87C0F11843}" srcOrd="1" destOrd="0" parTransId="{82FA7ECC-329E-4C73-AB2A-23A93F3682D5}" sibTransId="{71F0F837-6F7C-4E08-B782-58F10186A668}"/>
    <dgm:cxn modelId="{65758D31-5636-4D9D-89D6-90340C8E3E9D}" type="presOf" srcId="{362230F9-8BA8-426C-80AF-9682D9317DEA}" destId="{89BC756A-4821-4BA5-AAD1-9E301F56C252}" srcOrd="0" destOrd="0" presId="urn:microsoft.com/office/officeart/2016/7/layout/BasicLinearProcessNumbered"/>
    <dgm:cxn modelId="{EA8B805C-26DA-45C5-AECC-5F224088E681}" srcId="{362230F9-8BA8-426C-80AF-9682D9317DEA}" destId="{650DE407-B329-42FC-BE94-E7B9DBC09D71}" srcOrd="2" destOrd="0" parTransId="{DA2ED751-2DC9-47B5-AE96-413E846CD618}" sibTransId="{BCAA94BE-2D15-4BD4-B87B-3109E9796F9B}"/>
    <dgm:cxn modelId="{FFE0C665-DBC5-4D14-8EA5-FED1A164B9D1}" type="presOf" srcId="{71F0F837-6F7C-4E08-B782-58F10186A668}" destId="{1270C289-D6C2-44F4-87CF-41CF215473FD}" srcOrd="0" destOrd="0" presId="urn:microsoft.com/office/officeart/2016/7/layout/BasicLinearProcessNumbered"/>
    <dgm:cxn modelId="{46DF7D81-DA51-4011-80A4-A85A7B53EAE5}" type="presOf" srcId="{644A37F9-6A41-445C-BDA6-3A522DABA9D5}" destId="{02ACEE7D-8D61-4C2F-8440-D700EFD4F6D7}" srcOrd="0" destOrd="0" presId="urn:microsoft.com/office/officeart/2016/7/layout/BasicLinearProcessNumbered"/>
    <dgm:cxn modelId="{D5809E83-AF43-470F-8313-70C9703B0FC5}" type="presOf" srcId="{644A37F9-6A41-445C-BDA6-3A522DABA9D5}" destId="{4C5EDF01-624B-481F-B481-5DB61A53E9FE}" srcOrd="1" destOrd="0" presId="urn:microsoft.com/office/officeart/2016/7/layout/BasicLinearProcessNumbered"/>
    <dgm:cxn modelId="{9B967688-5D94-4427-9BAB-6AE6E6912438}" type="presOf" srcId="{0B42CD3A-6D37-4B6C-897D-3C87C0F11843}" destId="{23F689E1-592B-437D-889A-D32A1A6EB06A}" srcOrd="1" destOrd="0" presId="urn:microsoft.com/office/officeart/2016/7/layout/BasicLinearProcessNumbered"/>
    <dgm:cxn modelId="{F2C7FCA4-B2A9-419C-9D82-D7C8B95ED27F}" type="presOf" srcId="{0881C40A-AE4C-4D36-A93B-1226A75FA188}" destId="{77188F88-A086-40AA-AE39-76825E518795}" srcOrd="0" destOrd="0" presId="urn:microsoft.com/office/officeart/2016/7/layout/BasicLinearProcessNumbered"/>
    <dgm:cxn modelId="{78C78ABC-5E13-469B-823D-FA10AF0B2093}" type="presOf" srcId="{BCAA94BE-2D15-4BD4-B87B-3109E9796F9B}" destId="{9EFDC5EA-2D9C-45BB-BCD7-365A4FE646BC}" srcOrd="0" destOrd="0" presId="urn:microsoft.com/office/officeart/2016/7/layout/BasicLinearProcessNumbered"/>
    <dgm:cxn modelId="{E62BBFDA-5F81-42A6-B89E-8A4914799798}" srcId="{362230F9-8BA8-426C-80AF-9682D9317DEA}" destId="{644A37F9-6A41-445C-BDA6-3A522DABA9D5}" srcOrd="0" destOrd="0" parTransId="{2007C5CD-2C76-4C38-A0AA-8AAC8BBE03E8}" sibTransId="{0881C40A-AE4C-4D36-A93B-1226A75FA188}"/>
    <dgm:cxn modelId="{C6FE82F3-96C4-442F-BB92-E23B09F0F916}" type="presOf" srcId="{0B42CD3A-6D37-4B6C-897D-3C87C0F11843}" destId="{026CF731-AB37-4C37-A3C6-10318FC08C6D}" srcOrd="0" destOrd="0" presId="urn:microsoft.com/office/officeart/2016/7/layout/BasicLinearProcessNumbered"/>
    <dgm:cxn modelId="{CE83E474-9A73-40E1-8256-4B770BDB9FC3}" type="presParOf" srcId="{89BC756A-4821-4BA5-AAD1-9E301F56C252}" destId="{01A5DFDF-92F2-4D70-BB08-727F23B2921A}" srcOrd="0" destOrd="0" presId="urn:microsoft.com/office/officeart/2016/7/layout/BasicLinearProcessNumbered"/>
    <dgm:cxn modelId="{B67C3F7C-1753-49AA-B1A7-2B1C8AD321BA}" type="presParOf" srcId="{01A5DFDF-92F2-4D70-BB08-727F23B2921A}" destId="{02ACEE7D-8D61-4C2F-8440-D700EFD4F6D7}" srcOrd="0" destOrd="0" presId="urn:microsoft.com/office/officeart/2016/7/layout/BasicLinearProcessNumbered"/>
    <dgm:cxn modelId="{36008BEE-4172-4BE8-955D-3CEB6F1E70AA}" type="presParOf" srcId="{01A5DFDF-92F2-4D70-BB08-727F23B2921A}" destId="{77188F88-A086-40AA-AE39-76825E518795}" srcOrd="1" destOrd="0" presId="urn:microsoft.com/office/officeart/2016/7/layout/BasicLinearProcessNumbered"/>
    <dgm:cxn modelId="{6DAFE788-B85E-4A21-8C9A-51A1D345817C}" type="presParOf" srcId="{01A5DFDF-92F2-4D70-BB08-727F23B2921A}" destId="{8DD92CBD-99E1-42A9-8B0D-D73112B42A44}" srcOrd="2" destOrd="0" presId="urn:microsoft.com/office/officeart/2016/7/layout/BasicLinearProcessNumbered"/>
    <dgm:cxn modelId="{8264E5DF-4A39-45BB-84B6-E99B25A0E8AA}" type="presParOf" srcId="{01A5DFDF-92F2-4D70-BB08-727F23B2921A}" destId="{4C5EDF01-624B-481F-B481-5DB61A53E9FE}" srcOrd="3" destOrd="0" presId="urn:microsoft.com/office/officeart/2016/7/layout/BasicLinearProcessNumbered"/>
    <dgm:cxn modelId="{C236348D-4860-4CC2-B867-7BFA1A4B2A8A}" type="presParOf" srcId="{89BC756A-4821-4BA5-AAD1-9E301F56C252}" destId="{AB5B7D23-58E5-413F-8EDE-246439EC18D0}" srcOrd="1" destOrd="0" presId="urn:microsoft.com/office/officeart/2016/7/layout/BasicLinearProcessNumbered"/>
    <dgm:cxn modelId="{52BE9C9B-1C2B-41B8-8720-29A77636E3BD}" type="presParOf" srcId="{89BC756A-4821-4BA5-AAD1-9E301F56C252}" destId="{245E3875-8977-4397-86B7-1EE81F82C8CE}" srcOrd="2" destOrd="0" presId="urn:microsoft.com/office/officeart/2016/7/layout/BasicLinearProcessNumbered"/>
    <dgm:cxn modelId="{A5B1192E-C747-49E6-A17C-8238D6D7D79D}" type="presParOf" srcId="{245E3875-8977-4397-86B7-1EE81F82C8CE}" destId="{026CF731-AB37-4C37-A3C6-10318FC08C6D}" srcOrd="0" destOrd="0" presId="urn:microsoft.com/office/officeart/2016/7/layout/BasicLinearProcessNumbered"/>
    <dgm:cxn modelId="{3B49C7B5-2359-468F-B542-C9842DB6ACAB}" type="presParOf" srcId="{245E3875-8977-4397-86B7-1EE81F82C8CE}" destId="{1270C289-D6C2-44F4-87CF-41CF215473FD}" srcOrd="1" destOrd="0" presId="urn:microsoft.com/office/officeart/2016/7/layout/BasicLinearProcessNumbered"/>
    <dgm:cxn modelId="{17377B12-27AE-443F-A50C-9877C48A735E}" type="presParOf" srcId="{245E3875-8977-4397-86B7-1EE81F82C8CE}" destId="{9F7166D6-F6DE-4CFF-9FAB-08C1CAADFA18}" srcOrd="2" destOrd="0" presId="urn:microsoft.com/office/officeart/2016/7/layout/BasicLinearProcessNumbered"/>
    <dgm:cxn modelId="{7FFB326A-073D-42B4-944A-AB4C0CCE5303}" type="presParOf" srcId="{245E3875-8977-4397-86B7-1EE81F82C8CE}" destId="{23F689E1-592B-437D-889A-D32A1A6EB06A}" srcOrd="3" destOrd="0" presId="urn:microsoft.com/office/officeart/2016/7/layout/BasicLinearProcessNumbered"/>
    <dgm:cxn modelId="{B28EA947-B4DE-4791-A880-414F576B58D7}" type="presParOf" srcId="{89BC756A-4821-4BA5-AAD1-9E301F56C252}" destId="{85857D44-28F0-4909-81C5-A72CB1E15628}" srcOrd="3" destOrd="0" presId="urn:microsoft.com/office/officeart/2016/7/layout/BasicLinearProcessNumbered"/>
    <dgm:cxn modelId="{0F3063EF-A677-4237-9467-E083F52AC8D2}" type="presParOf" srcId="{89BC756A-4821-4BA5-AAD1-9E301F56C252}" destId="{6D5488FA-9C9F-4951-8397-82F67CC953C9}" srcOrd="4" destOrd="0" presId="urn:microsoft.com/office/officeart/2016/7/layout/BasicLinearProcessNumbered"/>
    <dgm:cxn modelId="{7713DB46-8474-4A60-A033-4D49B08734C5}" type="presParOf" srcId="{6D5488FA-9C9F-4951-8397-82F67CC953C9}" destId="{2403E4A4-8C5A-40F3-8F31-2B977BBF08FC}" srcOrd="0" destOrd="0" presId="urn:microsoft.com/office/officeart/2016/7/layout/BasicLinearProcessNumbered"/>
    <dgm:cxn modelId="{9165C8ED-3EA4-49AD-BEBC-A5FDC6076024}" type="presParOf" srcId="{6D5488FA-9C9F-4951-8397-82F67CC953C9}" destId="{9EFDC5EA-2D9C-45BB-BCD7-365A4FE646BC}" srcOrd="1" destOrd="0" presId="urn:microsoft.com/office/officeart/2016/7/layout/BasicLinearProcessNumbered"/>
    <dgm:cxn modelId="{44BBFF6D-FDC4-4E59-8D18-8E1D55F6673D}" type="presParOf" srcId="{6D5488FA-9C9F-4951-8397-82F67CC953C9}" destId="{7E8D44CD-5407-447C-9AE3-CCE1F9B9E050}" srcOrd="2" destOrd="0" presId="urn:microsoft.com/office/officeart/2016/7/layout/BasicLinearProcessNumbered"/>
    <dgm:cxn modelId="{2E7BEB5C-9FB7-4618-B908-648E3DB9E634}" type="presParOf" srcId="{6D5488FA-9C9F-4951-8397-82F67CC953C9}" destId="{C4745DC9-8EB6-4FE5-B442-D566AF2A3A03}" srcOrd="3" destOrd="0" presId="urn:microsoft.com/office/officeart/2016/7/layout/BasicLinear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1AA23F-B476-493F-89A6-EE14FF4BC177}">
      <dsp:nvSpPr>
        <dsp:cNvPr id="0" name=""/>
        <dsp:cNvSpPr/>
      </dsp:nvSpPr>
      <dsp:spPr>
        <a:xfrm rot="5400000">
          <a:off x="6190990" y="-2247030"/>
          <a:ext cx="1709811" cy="6631432"/>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At least 85% of domestic violence cases, women are the people who experience harm and men are the people who cause harm.</a:t>
          </a:r>
        </a:p>
        <a:p>
          <a:pPr marL="171450" lvl="1" indent="-171450" algn="l" defTabSz="844550">
            <a:lnSpc>
              <a:spcPct val="90000"/>
            </a:lnSpc>
            <a:spcBef>
              <a:spcPct val="0"/>
            </a:spcBef>
            <a:spcAft>
              <a:spcPct val="15000"/>
            </a:spcAft>
            <a:buChar char="•"/>
          </a:pPr>
          <a:r>
            <a:rPr lang="en-US" sz="1900" kern="1200" dirty="0"/>
            <a:t>30 to 60% of PWCH of intimate partner violence also abuse children in the household</a:t>
          </a:r>
        </a:p>
      </dsp:txBody>
      <dsp:txXfrm rot="-5400000">
        <a:off x="3730180" y="297246"/>
        <a:ext cx="6547966" cy="1542879"/>
      </dsp:txXfrm>
    </dsp:sp>
    <dsp:sp modelId="{47A35811-3507-4D96-B583-C37BF0910963}">
      <dsp:nvSpPr>
        <dsp:cNvPr id="0" name=""/>
        <dsp:cNvSpPr/>
      </dsp:nvSpPr>
      <dsp:spPr>
        <a:xfrm>
          <a:off x="0" y="53"/>
          <a:ext cx="3730180" cy="2137264"/>
        </a:xfrm>
        <a:prstGeom prst="roundRect">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5260" tIns="87630" rIns="175260" bIns="87630" numCol="1" spcCol="1270" anchor="ctr" anchorCtr="0">
          <a:noAutofit/>
        </a:bodyPr>
        <a:lstStyle/>
        <a:p>
          <a:pPr marL="0" lvl="0" indent="0" algn="ctr" defTabSz="2044700">
            <a:lnSpc>
              <a:spcPct val="90000"/>
            </a:lnSpc>
            <a:spcBef>
              <a:spcPct val="0"/>
            </a:spcBef>
            <a:spcAft>
              <a:spcPct val="35000"/>
            </a:spcAft>
            <a:buNone/>
          </a:pPr>
          <a:r>
            <a:rPr lang="en-US" sz="4600" kern="1200" dirty="0"/>
            <a:t>Perpetrators</a:t>
          </a:r>
        </a:p>
      </dsp:txBody>
      <dsp:txXfrm>
        <a:off x="104333" y="104386"/>
        <a:ext cx="3521514" cy="1928598"/>
      </dsp:txXfrm>
    </dsp:sp>
    <dsp:sp modelId="{DFFD90FE-DCA8-4ADC-A4C7-9FD239F7882F}">
      <dsp:nvSpPr>
        <dsp:cNvPr id="0" name=""/>
        <dsp:cNvSpPr/>
      </dsp:nvSpPr>
      <dsp:spPr>
        <a:xfrm rot="5400000">
          <a:off x="6190990" y="-2902"/>
          <a:ext cx="1709811" cy="6631432"/>
        </a:xfrm>
        <a:prstGeom prst="round2SameRect">
          <a:avLst/>
        </a:prstGeom>
        <a:solidFill>
          <a:schemeClr val="accent2">
            <a:tint val="40000"/>
            <a:alpha val="90000"/>
            <a:hueOff val="1974564"/>
            <a:satOff val="-5173"/>
            <a:lumOff val="1852"/>
            <a:alphaOff val="0"/>
          </a:schemeClr>
        </a:solidFill>
        <a:ln w="12700" cap="flat" cmpd="sng" algn="ctr">
          <a:solidFill>
            <a:schemeClr val="accent2">
              <a:tint val="40000"/>
              <a:alpha val="90000"/>
              <a:hueOff val="1974564"/>
              <a:satOff val="-5173"/>
              <a:lumOff val="1852"/>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t>1 in 4 women and 1 in 7 men have experienced harm of severe physical violence by an intimate partner in their lifetime.</a:t>
          </a:r>
        </a:p>
        <a:p>
          <a:pPr marL="171450" lvl="1" indent="-171450" algn="l" defTabSz="844550">
            <a:lnSpc>
              <a:spcPct val="90000"/>
            </a:lnSpc>
            <a:spcBef>
              <a:spcPct val="0"/>
            </a:spcBef>
            <a:spcAft>
              <a:spcPct val="15000"/>
            </a:spcAft>
            <a:buChar char="•"/>
          </a:pPr>
          <a:r>
            <a:rPr lang="en-US" sz="1900" b="0" i="0" u="none" kern="1200"/>
            <a:t>1 in 15 children are exposed to intimate partner violence each year, and 90% of these children are eyewitnesses to this violence.</a:t>
          </a:r>
          <a:endParaRPr lang="en-US" sz="1900" kern="1200"/>
        </a:p>
      </dsp:txBody>
      <dsp:txXfrm rot="-5400000">
        <a:off x="3730180" y="2541374"/>
        <a:ext cx="6547966" cy="1542879"/>
      </dsp:txXfrm>
    </dsp:sp>
    <dsp:sp modelId="{AAEF599D-0906-4EB2-ACF7-91E8699CE3A6}">
      <dsp:nvSpPr>
        <dsp:cNvPr id="0" name=""/>
        <dsp:cNvSpPr/>
      </dsp:nvSpPr>
      <dsp:spPr>
        <a:xfrm>
          <a:off x="0" y="2244181"/>
          <a:ext cx="3730180" cy="2137264"/>
        </a:xfrm>
        <a:prstGeom prst="roundRect">
          <a:avLst/>
        </a:prstGeom>
        <a:gradFill rotWithShape="0">
          <a:gsLst>
            <a:gs pos="0">
              <a:schemeClr val="accent2">
                <a:hueOff val="1907789"/>
                <a:satOff val="-43528"/>
                <a:lumOff val="16079"/>
                <a:alphaOff val="0"/>
                <a:shade val="85000"/>
                <a:satMod val="130000"/>
              </a:schemeClr>
            </a:gs>
            <a:gs pos="34000">
              <a:schemeClr val="accent2">
                <a:hueOff val="1907789"/>
                <a:satOff val="-43528"/>
                <a:lumOff val="16079"/>
                <a:alphaOff val="0"/>
                <a:shade val="87000"/>
                <a:satMod val="125000"/>
              </a:schemeClr>
            </a:gs>
            <a:gs pos="70000">
              <a:schemeClr val="accent2">
                <a:hueOff val="1907789"/>
                <a:satOff val="-43528"/>
                <a:lumOff val="16079"/>
                <a:alphaOff val="0"/>
                <a:tint val="100000"/>
                <a:shade val="90000"/>
                <a:satMod val="130000"/>
              </a:schemeClr>
            </a:gs>
            <a:gs pos="100000">
              <a:schemeClr val="accent2">
                <a:hueOff val="1907789"/>
                <a:satOff val="-43528"/>
                <a:lumOff val="16079"/>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5260" tIns="87630" rIns="175260" bIns="87630" numCol="1" spcCol="1270" anchor="ctr" anchorCtr="0">
          <a:noAutofit/>
        </a:bodyPr>
        <a:lstStyle/>
        <a:p>
          <a:pPr marL="0" lvl="0" indent="0" algn="ctr" defTabSz="2044700">
            <a:lnSpc>
              <a:spcPct val="90000"/>
            </a:lnSpc>
            <a:spcBef>
              <a:spcPct val="0"/>
            </a:spcBef>
            <a:spcAft>
              <a:spcPct val="35000"/>
            </a:spcAft>
            <a:buNone/>
          </a:pPr>
          <a:r>
            <a:rPr lang="en-US" sz="4600" kern="1200"/>
            <a:t>Victims</a:t>
          </a:r>
        </a:p>
      </dsp:txBody>
      <dsp:txXfrm>
        <a:off x="104333" y="2348514"/>
        <a:ext cx="3521514" cy="19285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D69A2-B044-435D-9A68-0F53F8C05091}">
      <dsp:nvSpPr>
        <dsp:cNvPr id="0" name=""/>
        <dsp:cNvSpPr/>
      </dsp:nvSpPr>
      <dsp:spPr>
        <a:xfrm>
          <a:off x="0" y="3309"/>
          <a:ext cx="7988991" cy="0"/>
        </a:xfrm>
        <a:prstGeom prst="line">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DE4B6201-7782-4298-9C03-DBB7636FDF37}">
      <dsp:nvSpPr>
        <dsp:cNvPr id="0" name=""/>
        <dsp:cNvSpPr/>
      </dsp:nvSpPr>
      <dsp:spPr>
        <a:xfrm>
          <a:off x="0" y="3309"/>
          <a:ext cx="7988991" cy="225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GB" sz="3600" kern="1200" dirty="0"/>
            <a:t>Witnessing violence between parents or caretakers is the strongest risk factor of transmitting violent behaviour from one generation to the next.</a:t>
          </a:r>
          <a:endParaRPr lang="en-US" sz="3600" kern="1200" dirty="0"/>
        </a:p>
      </dsp:txBody>
      <dsp:txXfrm>
        <a:off x="0" y="3309"/>
        <a:ext cx="7988991" cy="2256856"/>
      </dsp:txXfrm>
    </dsp:sp>
    <dsp:sp modelId="{D0EBB506-E57B-4DD2-B11D-1E1CD4533330}">
      <dsp:nvSpPr>
        <dsp:cNvPr id="0" name=""/>
        <dsp:cNvSpPr/>
      </dsp:nvSpPr>
      <dsp:spPr>
        <a:xfrm>
          <a:off x="0" y="2260165"/>
          <a:ext cx="7988991" cy="0"/>
        </a:xfrm>
        <a:prstGeom prst="line">
          <a:avLst/>
        </a:prstGeom>
        <a:gradFill rotWithShape="0">
          <a:gsLst>
            <a:gs pos="0">
              <a:schemeClr val="accent2">
                <a:hueOff val="953895"/>
                <a:satOff val="-21764"/>
                <a:lumOff val="8039"/>
                <a:alphaOff val="0"/>
                <a:shade val="85000"/>
                <a:satMod val="130000"/>
              </a:schemeClr>
            </a:gs>
            <a:gs pos="34000">
              <a:schemeClr val="accent2">
                <a:hueOff val="953895"/>
                <a:satOff val="-21764"/>
                <a:lumOff val="8039"/>
                <a:alphaOff val="0"/>
                <a:shade val="87000"/>
                <a:satMod val="125000"/>
              </a:schemeClr>
            </a:gs>
            <a:gs pos="70000">
              <a:schemeClr val="accent2">
                <a:hueOff val="953895"/>
                <a:satOff val="-21764"/>
                <a:lumOff val="8039"/>
                <a:alphaOff val="0"/>
                <a:tint val="100000"/>
                <a:shade val="90000"/>
                <a:satMod val="130000"/>
              </a:schemeClr>
            </a:gs>
            <a:gs pos="100000">
              <a:schemeClr val="accent2">
                <a:hueOff val="953895"/>
                <a:satOff val="-21764"/>
                <a:lumOff val="8039"/>
                <a:alphaOff val="0"/>
                <a:tint val="100000"/>
                <a:shade val="100000"/>
                <a:satMod val="110000"/>
              </a:schemeClr>
            </a:gs>
          </a:gsLst>
          <a:path path="circle">
            <a:fillToRect l="100000" t="100000" r="100000" b="100000"/>
          </a:path>
        </a:gradFill>
        <a:ln w="12700" cap="flat" cmpd="sng" algn="ctr">
          <a:solidFill>
            <a:schemeClr val="accent2">
              <a:hueOff val="953895"/>
              <a:satOff val="-21764"/>
              <a:lumOff val="8039"/>
              <a:alphaOff val="0"/>
            </a:schemeClr>
          </a:solidFill>
          <a:prstDash val="solid"/>
        </a:ln>
        <a:effectLst>
          <a:outerShdw blurRad="38100" dist="25400" dir="2700000" algn="br"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17826EE0-C12D-4E6C-9803-8FF84BADA0A5}">
      <dsp:nvSpPr>
        <dsp:cNvPr id="0" name=""/>
        <dsp:cNvSpPr/>
      </dsp:nvSpPr>
      <dsp:spPr>
        <a:xfrm>
          <a:off x="0" y="2260165"/>
          <a:ext cx="7988991" cy="225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GB" sz="3600" kern="1200" dirty="0"/>
            <a:t>Boys who witness domestic violence are twice as likely to abuse their own partners and children when they become adults.</a:t>
          </a:r>
          <a:endParaRPr lang="en-US" sz="3600" kern="1200" dirty="0"/>
        </a:p>
      </dsp:txBody>
      <dsp:txXfrm>
        <a:off x="0" y="2260165"/>
        <a:ext cx="7988991" cy="2256856"/>
      </dsp:txXfrm>
    </dsp:sp>
    <dsp:sp modelId="{5D1D245C-45A0-47DF-94D6-10E0FC9035FF}">
      <dsp:nvSpPr>
        <dsp:cNvPr id="0" name=""/>
        <dsp:cNvSpPr/>
      </dsp:nvSpPr>
      <dsp:spPr>
        <a:xfrm>
          <a:off x="0" y="4517022"/>
          <a:ext cx="7988991" cy="0"/>
        </a:xfrm>
        <a:prstGeom prst="line">
          <a:avLst/>
        </a:prstGeom>
        <a:gradFill rotWithShape="0">
          <a:gsLst>
            <a:gs pos="0">
              <a:schemeClr val="accent2">
                <a:hueOff val="1907789"/>
                <a:satOff val="-43528"/>
                <a:lumOff val="16079"/>
                <a:alphaOff val="0"/>
                <a:shade val="85000"/>
                <a:satMod val="130000"/>
              </a:schemeClr>
            </a:gs>
            <a:gs pos="34000">
              <a:schemeClr val="accent2">
                <a:hueOff val="1907789"/>
                <a:satOff val="-43528"/>
                <a:lumOff val="16079"/>
                <a:alphaOff val="0"/>
                <a:shade val="87000"/>
                <a:satMod val="125000"/>
              </a:schemeClr>
            </a:gs>
            <a:gs pos="70000">
              <a:schemeClr val="accent2">
                <a:hueOff val="1907789"/>
                <a:satOff val="-43528"/>
                <a:lumOff val="16079"/>
                <a:alphaOff val="0"/>
                <a:tint val="100000"/>
                <a:shade val="90000"/>
                <a:satMod val="130000"/>
              </a:schemeClr>
            </a:gs>
            <a:gs pos="100000">
              <a:schemeClr val="accent2">
                <a:hueOff val="1907789"/>
                <a:satOff val="-43528"/>
                <a:lumOff val="16079"/>
                <a:alphaOff val="0"/>
                <a:tint val="100000"/>
                <a:shade val="100000"/>
                <a:satMod val="110000"/>
              </a:schemeClr>
            </a:gs>
          </a:gsLst>
          <a:path path="circle">
            <a:fillToRect l="100000" t="100000" r="100000" b="100000"/>
          </a:path>
        </a:gradFill>
        <a:ln w="12700" cap="flat" cmpd="sng" algn="ctr">
          <a:solidFill>
            <a:schemeClr val="accent2">
              <a:hueOff val="1907789"/>
              <a:satOff val="-43528"/>
              <a:lumOff val="16079"/>
              <a:alphaOff val="0"/>
            </a:schemeClr>
          </a:solidFill>
          <a:prstDash val="solid"/>
        </a:ln>
        <a:effectLst>
          <a:outerShdw blurRad="38100" dist="25400" dir="2700000" algn="br" rotWithShape="0">
            <a:srgbClr val="000000">
              <a:alpha val="60000"/>
            </a:srgbClr>
          </a:outerShdw>
        </a:effectLst>
      </dsp:spPr>
      <dsp:style>
        <a:lnRef idx="1">
          <a:scrgbClr r="0" g="0" b="0"/>
        </a:lnRef>
        <a:fillRef idx="3">
          <a:scrgbClr r="0" g="0" b="0"/>
        </a:fillRef>
        <a:effectRef idx="2">
          <a:scrgbClr r="0" g="0" b="0"/>
        </a:effectRef>
        <a:fontRef idx="minor">
          <a:schemeClr val="lt1"/>
        </a:fontRef>
      </dsp:style>
    </dsp:sp>
    <dsp:sp modelId="{87590AA9-74BC-49B5-943B-1FD68CB2A396}">
      <dsp:nvSpPr>
        <dsp:cNvPr id="0" name=""/>
        <dsp:cNvSpPr/>
      </dsp:nvSpPr>
      <dsp:spPr>
        <a:xfrm>
          <a:off x="0" y="4517022"/>
          <a:ext cx="7988991" cy="225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en-US" sz="3600" kern="1200" dirty="0"/>
            <a:t>Those who grow up with domestic violence are 6 times more likely to commit suicide and 50% more likely to abuse drugs and alcohol</a:t>
          </a:r>
        </a:p>
      </dsp:txBody>
      <dsp:txXfrm>
        <a:off x="0" y="4517022"/>
        <a:ext cx="7988991" cy="22568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74F6D-9748-47C8-8830-7A3E9D3E392A}">
      <dsp:nvSpPr>
        <dsp:cNvPr id="0" name=""/>
        <dsp:cNvSpPr/>
      </dsp:nvSpPr>
      <dsp:spPr>
        <a:xfrm>
          <a:off x="4563" y="1860104"/>
          <a:ext cx="2744814" cy="3293776"/>
        </a:xfrm>
        <a:prstGeom prst="roundRect">
          <a:avLst>
            <a:gd name="adj" fmla="val 5000"/>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r>
            <a:rPr lang="en-US" sz="3100" kern="1200" dirty="0"/>
            <a:t>Infants</a:t>
          </a:r>
        </a:p>
      </dsp:txBody>
      <dsp:txXfrm rot="16200000">
        <a:off x="-1071403" y="2936071"/>
        <a:ext cx="2700896" cy="548962"/>
      </dsp:txXfrm>
    </dsp:sp>
    <dsp:sp modelId="{D7B0A9C2-D11A-4B90-AA65-3C48AF91456A}">
      <dsp:nvSpPr>
        <dsp:cNvPr id="0" name=""/>
        <dsp:cNvSpPr/>
      </dsp:nvSpPr>
      <dsp:spPr>
        <a:xfrm>
          <a:off x="553526" y="1860104"/>
          <a:ext cx="2044886" cy="3293776"/>
        </a:xfrm>
        <a:prstGeom prst="rect">
          <a:avLst/>
        </a:prstGeom>
        <a:no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68580" rIns="0" bIns="0" numCol="1" spcCol="1270" anchor="t" anchorCtr="0">
          <a:noAutofit/>
        </a:bodyPr>
        <a:lstStyle/>
        <a:p>
          <a:pPr marL="0" lvl="0" indent="0" algn="l" defTabSz="889000">
            <a:lnSpc>
              <a:spcPct val="90000"/>
            </a:lnSpc>
            <a:spcBef>
              <a:spcPct val="0"/>
            </a:spcBef>
            <a:spcAft>
              <a:spcPct val="35000"/>
            </a:spcAft>
            <a:buNone/>
          </a:pPr>
          <a:r>
            <a:rPr lang="en-US" sz="2000" kern="1200" dirty="0"/>
            <a:t>Decreased responsiveness</a:t>
          </a:r>
        </a:p>
        <a:p>
          <a:pPr marL="0" lvl="0" indent="0" algn="l" defTabSz="889000">
            <a:lnSpc>
              <a:spcPct val="90000"/>
            </a:lnSpc>
            <a:spcBef>
              <a:spcPct val="0"/>
            </a:spcBef>
            <a:spcAft>
              <a:spcPct val="35000"/>
            </a:spcAft>
            <a:buNone/>
          </a:pPr>
          <a:r>
            <a:rPr lang="en-US" sz="2000" kern="1200" dirty="0"/>
            <a:t>Fussiness</a:t>
          </a:r>
        </a:p>
        <a:p>
          <a:pPr marL="0" lvl="0" indent="0" algn="l" defTabSz="889000">
            <a:lnSpc>
              <a:spcPct val="90000"/>
            </a:lnSpc>
            <a:spcBef>
              <a:spcPct val="0"/>
            </a:spcBef>
            <a:spcAft>
              <a:spcPct val="35000"/>
            </a:spcAft>
            <a:buNone/>
          </a:pPr>
          <a:r>
            <a:rPr lang="en-US" sz="2000" kern="1200" dirty="0"/>
            <a:t>Trouble eating and sleeping </a:t>
          </a:r>
        </a:p>
      </dsp:txBody>
      <dsp:txXfrm>
        <a:off x="553526" y="1860104"/>
        <a:ext cx="2044886" cy="3293776"/>
      </dsp:txXfrm>
    </dsp:sp>
    <dsp:sp modelId="{926A67DF-F567-4FAD-98BE-F62F735BFAC1}">
      <dsp:nvSpPr>
        <dsp:cNvPr id="0" name=""/>
        <dsp:cNvSpPr/>
      </dsp:nvSpPr>
      <dsp:spPr>
        <a:xfrm>
          <a:off x="2845445" y="1860104"/>
          <a:ext cx="2744814" cy="3293776"/>
        </a:xfrm>
        <a:prstGeom prst="roundRect">
          <a:avLst>
            <a:gd name="adj" fmla="val 5000"/>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r>
            <a:rPr lang="en-US" sz="3100" kern="1200" dirty="0"/>
            <a:t>Pre-School</a:t>
          </a:r>
        </a:p>
      </dsp:txBody>
      <dsp:txXfrm rot="16200000">
        <a:off x="1769478" y="2936071"/>
        <a:ext cx="2700896" cy="548962"/>
      </dsp:txXfrm>
    </dsp:sp>
    <dsp:sp modelId="{C7FD2AD2-A908-4D3C-B534-605F08720528}">
      <dsp:nvSpPr>
        <dsp:cNvPr id="0" name=""/>
        <dsp:cNvSpPr/>
      </dsp:nvSpPr>
      <dsp:spPr>
        <a:xfrm rot="5400000">
          <a:off x="2617084" y="4478574"/>
          <a:ext cx="484170" cy="411722"/>
        </a:xfrm>
        <a:prstGeom prst="flowChartExtract">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E417F0A8-5DDE-4A7D-BB1B-F8D37A24E9F4}">
      <dsp:nvSpPr>
        <dsp:cNvPr id="0" name=""/>
        <dsp:cNvSpPr/>
      </dsp:nvSpPr>
      <dsp:spPr>
        <a:xfrm>
          <a:off x="3394408" y="1860104"/>
          <a:ext cx="2044886" cy="3293776"/>
        </a:xfrm>
        <a:prstGeom prst="rect">
          <a:avLst/>
        </a:prstGeom>
        <a:no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54864" rIns="0" bIns="0" numCol="1" spcCol="1270" anchor="t" anchorCtr="0">
          <a:noAutofit/>
        </a:bodyPr>
        <a:lstStyle/>
        <a:p>
          <a:pPr marL="0" lvl="0" indent="0" algn="l" defTabSz="688975">
            <a:lnSpc>
              <a:spcPct val="90000"/>
            </a:lnSpc>
            <a:spcBef>
              <a:spcPct val="0"/>
            </a:spcBef>
            <a:spcAft>
              <a:spcPct val="35000"/>
            </a:spcAft>
            <a:buFont typeface="Symbol" panose="05050102010706020507" pitchFamily="18" charset="2"/>
            <a:buNone/>
          </a:pPr>
          <a:r>
            <a:rPr lang="en-US" sz="1550" b="0" kern="1200" dirty="0"/>
            <a:t>Aggression</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Behavior problems</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Frequent bed wetting</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Isolating themselves from peers</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Feeling unsafe</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Suffering separation anxiety</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Bad dreams</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Self-blame</a:t>
          </a:r>
        </a:p>
        <a:p>
          <a:pPr marL="0" lvl="0" indent="0" algn="l" defTabSz="688975">
            <a:lnSpc>
              <a:spcPct val="90000"/>
            </a:lnSpc>
            <a:spcBef>
              <a:spcPct val="0"/>
            </a:spcBef>
            <a:spcAft>
              <a:spcPct val="35000"/>
            </a:spcAft>
            <a:buFont typeface="Symbol" panose="05050102010706020507" pitchFamily="18" charset="2"/>
            <a:buNone/>
          </a:pPr>
          <a:r>
            <a:rPr lang="en-US" sz="1550" b="0" kern="1200" dirty="0"/>
            <a:t>Lower verbal skills </a:t>
          </a:r>
        </a:p>
      </dsp:txBody>
      <dsp:txXfrm>
        <a:off x="3394408" y="1860104"/>
        <a:ext cx="2044886" cy="3293776"/>
      </dsp:txXfrm>
    </dsp:sp>
    <dsp:sp modelId="{3D239AB7-B58D-4331-B39D-AE63D67F2FD4}">
      <dsp:nvSpPr>
        <dsp:cNvPr id="0" name=""/>
        <dsp:cNvSpPr/>
      </dsp:nvSpPr>
      <dsp:spPr>
        <a:xfrm>
          <a:off x="5686328" y="1860104"/>
          <a:ext cx="2744814" cy="3293776"/>
        </a:xfrm>
        <a:prstGeom prst="roundRect">
          <a:avLst>
            <a:gd name="adj" fmla="val 5000"/>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r>
            <a:rPr lang="en-US" sz="3100" kern="1200" dirty="0"/>
            <a:t>Grade School</a:t>
          </a:r>
        </a:p>
      </dsp:txBody>
      <dsp:txXfrm rot="16200000">
        <a:off x="4610361" y="2936071"/>
        <a:ext cx="2700896" cy="548962"/>
      </dsp:txXfrm>
    </dsp:sp>
    <dsp:sp modelId="{4FB87D8E-37E6-49BE-942A-662E2CD7219D}">
      <dsp:nvSpPr>
        <dsp:cNvPr id="0" name=""/>
        <dsp:cNvSpPr/>
      </dsp:nvSpPr>
      <dsp:spPr>
        <a:xfrm rot="5400000">
          <a:off x="5457966" y="4478574"/>
          <a:ext cx="484170" cy="411722"/>
        </a:xfrm>
        <a:prstGeom prst="flowChartExtract">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B1939B66-0F2B-42AC-9D89-702B48BD71D1}">
      <dsp:nvSpPr>
        <dsp:cNvPr id="0" name=""/>
        <dsp:cNvSpPr/>
      </dsp:nvSpPr>
      <dsp:spPr>
        <a:xfrm>
          <a:off x="6235291" y="1860104"/>
          <a:ext cx="2044886" cy="3293776"/>
        </a:xfrm>
        <a:prstGeom prst="rect">
          <a:avLst/>
        </a:prstGeom>
        <a:no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58293" rIns="0" bIns="0" numCol="1" spcCol="1270" anchor="t" anchorCtr="0">
          <a:noAutofit/>
        </a:bodyPr>
        <a:lstStyle/>
        <a:p>
          <a:pPr marL="0" lvl="0" indent="0" algn="l" defTabSz="733425">
            <a:lnSpc>
              <a:spcPct val="90000"/>
            </a:lnSpc>
            <a:spcBef>
              <a:spcPct val="0"/>
            </a:spcBef>
            <a:spcAft>
              <a:spcPct val="35000"/>
            </a:spcAft>
            <a:buFont typeface="Symbol" panose="05050102010706020507" pitchFamily="18" charset="2"/>
            <a:buNone/>
          </a:pPr>
          <a:r>
            <a:rPr lang="en-US" sz="1650" kern="1200" dirty="0"/>
            <a:t>Bullying others</a:t>
          </a:r>
        </a:p>
        <a:p>
          <a:pPr marL="0" lvl="0" indent="0" algn="l" defTabSz="733425">
            <a:lnSpc>
              <a:spcPct val="90000"/>
            </a:lnSpc>
            <a:spcBef>
              <a:spcPct val="0"/>
            </a:spcBef>
            <a:spcAft>
              <a:spcPct val="35000"/>
            </a:spcAft>
            <a:buFont typeface="Symbol" panose="05050102010706020507" pitchFamily="18" charset="2"/>
            <a:buNone/>
          </a:pPr>
          <a:r>
            <a:rPr lang="en-US" sz="1650" kern="1200" dirty="0"/>
            <a:t>Poor quality peer relationships</a:t>
          </a:r>
        </a:p>
        <a:p>
          <a:pPr marL="0" lvl="0" indent="0" algn="l" defTabSz="733425">
            <a:lnSpc>
              <a:spcPct val="90000"/>
            </a:lnSpc>
            <a:spcBef>
              <a:spcPct val="0"/>
            </a:spcBef>
            <a:spcAft>
              <a:spcPct val="35000"/>
            </a:spcAft>
            <a:buFont typeface="Symbol" panose="05050102010706020507" pitchFamily="18" charset="2"/>
            <a:buNone/>
          </a:pPr>
          <a:r>
            <a:rPr lang="en-US" sz="1650" kern="1200" dirty="0"/>
            <a:t>Emotionally withdrawn</a:t>
          </a:r>
        </a:p>
        <a:p>
          <a:pPr marL="0" lvl="0" indent="0" algn="l" defTabSz="733425">
            <a:lnSpc>
              <a:spcPct val="90000"/>
            </a:lnSpc>
            <a:spcBef>
              <a:spcPct val="0"/>
            </a:spcBef>
            <a:spcAft>
              <a:spcPct val="35000"/>
            </a:spcAft>
            <a:buFont typeface="Symbol" panose="05050102010706020507" pitchFamily="18" charset="2"/>
            <a:buNone/>
          </a:pPr>
          <a:r>
            <a:rPr lang="en-US" sz="1650" kern="1200" dirty="0"/>
            <a:t>Emotional responses not matching situation(s)</a:t>
          </a:r>
        </a:p>
        <a:p>
          <a:pPr marL="0" lvl="0" indent="0" algn="l" defTabSz="733425">
            <a:lnSpc>
              <a:spcPct val="90000"/>
            </a:lnSpc>
            <a:spcBef>
              <a:spcPct val="0"/>
            </a:spcBef>
            <a:spcAft>
              <a:spcPct val="35000"/>
            </a:spcAft>
            <a:buFont typeface="Symbol" panose="05050102010706020507" pitchFamily="18" charset="2"/>
            <a:buNone/>
          </a:pPr>
          <a:r>
            <a:rPr lang="en-US" sz="1650" kern="1200" dirty="0"/>
            <a:t>Lower reading levels</a:t>
          </a:r>
        </a:p>
        <a:p>
          <a:pPr marL="0" lvl="0" indent="0" algn="l" defTabSz="733425">
            <a:lnSpc>
              <a:spcPct val="90000"/>
            </a:lnSpc>
            <a:spcBef>
              <a:spcPct val="0"/>
            </a:spcBef>
            <a:spcAft>
              <a:spcPct val="35000"/>
            </a:spcAft>
            <a:buFont typeface="Symbol" panose="05050102010706020507" pitchFamily="18" charset="2"/>
            <a:buNone/>
          </a:pPr>
          <a:r>
            <a:rPr lang="en-US" sz="1650" kern="1200" dirty="0"/>
            <a:t>Regression</a:t>
          </a:r>
        </a:p>
        <a:p>
          <a:pPr marL="0" lvl="0" indent="0" algn="l" defTabSz="733425">
            <a:lnSpc>
              <a:spcPct val="90000"/>
            </a:lnSpc>
            <a:spcBef>
              <a:spcPct val="0"/>
            </a:spcBef>
            <a:spcAft>
              <a:spcPct val="35000"/>
            </a:spcAft>
            <a:buFont typeface="Symbol" panose="05050102010706020507" pitchFamily="18" charset="2"/>
            <a:buNone/>
          </a:pPr>
          <a:r>
            <a:rPr lang="en-US" sz="1650" kern="1200" dirty="0"/>
            <a:t>Self-abusive behaviors </a:t>
          </a:r>
        </a:p>
      </dsp:txBody>
      <dsp:txXfrm>
        <a:off x="6235291" y="1860104"/>
        <a:ext cx="2044886" cy="3293776"/>
      </dsp:txXfrm>
    </dsp:sp>
    <dsp:sp modelId="{3C35BDDF-D53C-4317-B17A-F0E542C92F81}">
      <dsp:nvSpPr>
        <dsp:cNvPr id="0" name=""/>
        <dsp:cNvSpPr/>
      </dsp:nvSpPr>
      <dsp:spPr>
        <a:xfrm>
          <a:off x="8527210" y="1860104"/>
          <a:ext cx="2744814" cy="3293776"/>
        </a:xfrm>
        <a:prstGeom prst="roundRect">
          <a:avLst>
            <a:gd name="adj" fmla="val 5000"/>
          </a:avLst>
        </a:prstGeom>
        <a:gradFill rotWithShape="0">
          <a:gsLst>
            <a:gs pos="0">
              <a:schemeClr val="accent2">
                <a:hueOff val="0"/>
                <a:satOff val="0"/>
                <a:lumOff val="0"/>
                <a:alphaOff val="0"/>
                <a:shade val="85000"/>
                <a:satMod val="130000"/>
              </a:schemeClr>
            </a:gs>
            <a:gs pos="34000">
              <a:schemeClr val="accent2">
                <a:hueOff val="0"/>
                <a:satOff val="0"/>
                <a:lumOff val="0"/>
                <a:alphaOff val="0"/>
                <a:shade val="87000"/>
                <a:satMod val="125000"/>
              </a:schemeClr>
            </a:gs>
            <a:gs pos="70000">
              <a:schemeClr val="accent2">
                <a:hueOff val="0"/>
                <a:satOff val="0"/>
                <a:lumOff val="0"/>
                <a:alphaOff val="0"/>
                <a:tint val="100000"/>
                <a:shade val="90000"/>
                <a:satMod val="130000"/>
              </a:schemeClr>
            </a:gs>
            <a:gs pos="100000">
              <a:schemeClr val="accent2">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r>
            <a:rPr lang="en-US" sz="3100" kern="1200" dirty="0"/>
            <a:t>Adolescents</a:t>
          </a:r>
        </a:p>
      </dsp:txBody>
      <dsp:txXfrm rot="16200000">
        <a:off x="7451243" y="2936071"/>
        <a:ext cx="2700896" cy="548962"/>
      </dsp:txXfrm>
    </dsp:sp>
    <dsp:sp modelId="{FF477C6E-3F8C-4214-9CF0-C123F4F3E567}">
      <dsp:nvSpPr>
        <dsp:cNvPr id="0" name=""/>
        <dsp:cNvSpPr/>
      </dsp:nvSpPr>
      <dsp:spPr>
        <a:xfrm rot="5400000">
          <a:off x="8298849" y="4478574"/>
          <a:ext cx="484170" cy="411722"/>
        </a:xfrm>
        <a:prstGeom prst="flowChartExtract">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28DEFF98-F41F-4492-B43B-477BDFC48A85}">
      <dsp:nvSpPr>
        <dsp:cNvPr id="0" name=""/>
        <dsp:cNvSpPr/>
      </dsp:nvSpPr>
      <dsp:spPr>
        <a:xfrm>
          <a:off x="9076173" y="1860104"/>
          <a:ext cx="2044886" cy="3293776"/>
        </a:xfrm>
        <a:prstGeom prst="rect">
          <a:avLst/>
        </a:prstGeom>
        <a:no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dsp:spPr>
      <dsp:style>
        <a:lnRef idx="0">
          <a:scrgbClr r="0" g="0" b="0"/>
        </a:lnRef>
        <a:fillRef idx="3">
          <a:scrgbClr r="0" g="0" b="0"/>
        </a:fillRef>
        <a:effectRef idx="2">
          <a:scrgbClr r="0" g="0" b="0"/>
        </a:effectRef>
        <a:fontRef idx="minor">
          <a:schemeClr val="lt1"/>
        </a:fontRef>
      </dsp:style>
      <dsp:txBody>
        <a:bodyPr spcFirstLastPara="0" vert="horz" wrap="square" lIns="0" tIns="54864" rIns="0" bIns="0" numCol="1" spcCol="1270" anchor="t" anchorCtr="0">
          <a:noAutofit/>
        </a:bodyPr>
        <a:lstStyle/>
        <a:p>
          <a:pPr marL="0" lvl="0" indent="0" algn="l" defTabSz="711200">
            <a:lnSpc>
              <a:spcPct val="90000"/>
            </a:lnSpc>
            <a:spcBef>
              <a:spcPct val="0"/>
            </a:spcBef>
            <a:spcAft>
              <a:spcPct val="35000"/>
            </a:spcAft>
            <a:buFont typeface="Symbol" panose="05050102010706020507" pitchFamily="18" charset="2"/>
            <a:buNone/>
          </a:pPr>
          <a:r>
            <a:rPr lang="en-US" sz="1600" kern="1200" dirty="0"/>
            <a:t>Dating violence</a:t>
          </a:r>
        </a:p>
        <a:p>
          <a:pPr marL="0" lvl="0" indent="0" algn="l" defTabSz="711200">
            <a:lnSpc>
              <a:spcPct val="90000"/>
            </a:lnSpc>
            <a:spcBef>
              <a:spcPct val="0"/>
            </a:spcBef>
            <a:spcAft>
              <a:spcPct val="35000"/>
            </a:spcAft>
            <a:buFont typeface="Symbol" panose="05050102010706020507" pitchFamily="18" charset="2"/>
            <a:buNone/>
          </a:pPr>
          <a:r>
            <a:rPr lang="en-US" sz="1600" kern="1200" dirty="0"/>
            <a:t>Use of drugs or alcohol</a:t>
          </a:r>
        </a:p>
        <a:p>
          <a:pPr marL="0" lvl="0" indent="0" algn="l" defTabSz="711200">
            <a:lnSpc>
              <a:spcPct val="90000"/>
            </a:lnSpc>
            <a:spcBef>
              <a:spcPct val="0"/>
            </a:spcBef>
            <a:spcAft>
              <a:spcPct val="35000"/>
            </a:spcAft>
            <a:buFont typeface="Symbol" panose="05050102010706020507" pitchFamily="18" charset="2"/>
            <a:buNone/>
          </a:pPr>
          <a:r>
            <a:rPr lang="en-US" sz="1600" kern="1200" dirty="0"/>
            <a:t>Early sexual activity</a:t>
          </a:r>
        </a:p>
        <a:p>
          <a:pPr marL="0" lvl="0" indent="0" algn="l" defTabSz="711200">
            <a:lnSpc>
              <a:spcPct val="90000"/>
            </a:lnSpc>
            <a:spcBef>
              <a:spcPct val="0"/>
            </a:spcBef>
            <a:spcAft>
              <a:spcPct val="35000"/>
            </a:spcAft>
            <a:buFont typeface="Symbol" panose="05050102010706020507" pitchFamily="18" charset="2"/>
            <a:buNone/>
          </a:pPr>
          <a:r>
            <a:rPr lang="en-US" sz="1600" kern="1200" dirty="0"/>
            <a:t>Emotionally withdrawn or detached</a:t>
          </a:r>
        </a:p>
        <a:p>
          <a:pPr marL="0" lvl="0" indent="0" algn="l" defTabSz="711200">
            <a:lnSpc>
              <a:spcPct val="90000"/>
            </a:lnSpc>
            <a:spcBef>
              <a:spcPct val="0"/>
            </a:spcBef>
            <a:spcAft>
              <a:spcPct val="35000"/>
            </a:spcAft>
            <a:buFont typeface="Symbol" panose="05050102010706020507" pitchFamily="18" charset="2"/>
            <a:buNone/>
          </a:pPr>
          <a:r>
            <a:rPr lang="en-US" sz="1600" kern="1200" dirty="0"/>
            <a:t>Frequent health complaints</a:t>
          </a:r>
        </a:p>
        <a:p>
          <a:pPr marL="0" lvl="0" indent="0" algn="l" defTabSz="711200">
            <a:lnSpc>
              <a:spcPct val="90000"/>
            </a:lnSpc>
            <a:spcBef>
              <a:spcPct val="0"/>
            </a:spcBef>
            <a:spcAft>
              <a:spcPct val="35000"/>
            </a:spcAft>
            <a:buFont typeface="Symbol" panose="05050102010706020507" pitchFamily="18" charset="2"/>
            <a:buNone/>
          </a:pPr>
          <a:r>
            <a:rPr lang="en-US" sz="1600" kern="1200" dirty="0"/>
            <a:t>Short attention span</a:t>
          </a:r>
        </a:p>
        <a:p>
          <a:pPr marL="0" lvl="0" indent="0" algn="l" defTabSz="711200">
            <a:lnSpc>
              <a:spcPct val="90000"/>
            </a:lnSpc>
            <a:spcBef>
              <a:spcPct val="0"/>
            </a:spcBef>
            <a:spcAft>
              <a:spcPct val="35000"/>
            </a:spcAft>
            <a:buFont typeface="Symbol" panose="05050102010706020507" pitchFamily="18" charset="2"/>
            <a:buNone/>
          </a:pPr>
          <a:r>
            <a:rPr lang="en-US" sz="1600" kern="1200" dirty="0"/>
            <a:t>Difficulty trusting others</a:t>
          </a:r>
        </a:p>
      </dsp:txBody>
      <dsp:txXfrm>
        <a:off x="9076173" y="1860104"/>
        <a:ext cx="2044886" cy="32937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CEE7D-8D61-4C2F-8440-D700EFD4F6D7}">
      <dsp:nvSpPr>
        <dsp:cNvPr id="0" name=""/>
        <dsp:cNvSpPr/>
      </dsp:nvSpPr>
      <dsp:spPr>
        <a:xfrm>
          <a:off x="314" y="0"/>
          <a:ext cx="3143249" cy="3786080"/>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5060" tIns="330200" rIns="245060" bIns="330200" numCol="1" spcCol="1270" anchor="t" anchorCtr="0">
          <a:noAutofit/>
        </a:bodyPr>
        <a:lstStyle/>
        <a:p>
          <a:pPr marL="0" lvl="0" indent="0" algn="l" defTabSz="1422400">
            <a:lnSpc>
              <a:spcPct val="90000"/>
            </a:lnSpc>
            <a:spcBef>
              <a:spcPct val="0"/>
            </a:spcBef>
            <a:spcAft>
              <a:spcPct val="35000"/>
            </a:spcAft>
            <a:buNone/>
          </a:pPr>
          <a:r>
            <a:rPr lang="en-US" sz="3200" kern="1200" dirty="0"/>
            <a:t>        Interview</a:t>
          </a:r>
        </a:p>
      </dsp:txBody>
      <dsp:txXfrm>
        <a:off x="314" y="1438710"/>
        <a:ext cx="3143249" cy="2271648"/>
      </dsp:txXfrm>
    </dsp:sp>
    <dsp:sp modelId="{77188F88-A086-40AA-AE39-76825E518795}">
      <dsp:nvSpPr>
        <dsp:cNvPr id="0" name=""/>
        <dsp:cNvSpPr/>
      </dsp:nvSpPr>
      <dsp:spPr>
        <a:xfrm>
          <a:off x="1003712" y="378607"/>
          <a:ext cx="1135824" cy="1135824"/>
        </a:xfrm>
        <a:prstGeom prst="ellipse">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553" tIns="12700" rIns="88553"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1170050" y="544945"/>
        <a:ext cx="803148" cy="803148"/>
      </dsp:txXfrm>
    </dsp:sp>
    <dsp:sp modelId="{8DD92CBD-99E1-42A9-8B0D-D73112B42A44}">
      <dsp:nvSpPr>
        <dsp:cNvPr id="0" name=""/>
        <dsp:cNvSpPr/>
      </dsp:nvSpPr>
      <dsp:spPr>
        <a:xfrm>
          <a:off x="0" y="3786008"/>
          <a:ext cx="3143249" cy="72"/>
        </a:xfrm>
        <a:prstGeom prst="rect">
          <a:avLst/>
        </a:prstGeom>
        <a:solidFill>
          <a:schemeClr val="accent2">
            <a:hueOff val="381558"/>
            <a:satOff val="-8706"/>
            <a:lumOff val="3216"/>
            <a:alphaOff val="0"/>
          </a:schemeClr>
        </a:solidFill>
        <a:ln w="15875" cap="flat" cmpd="sng" algn="ctr">
          <a:solidFill>
            <a:schemeClr val="accent2">
              <a:hueOff val="381558"/>
              <a:satOff val="-8706"/>
              <a:lumOff val="321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6CF731-AB37-4C37-A3C6-10318FC08C6D}">
      <dsp:nvSpPr>
        <dsp:cNvPr id="0" name=""/>
        <dsp:cNvSpPr/>
      </dsp:nvSpPr>
      <dsp:spPr>
        <a:xfrm>
          <a:off x="3457574" y="0"/>
          <a:ext cx="3143249" cy="3786080"/>
        </a:xfrm>
        <a:prstGeom prst="rect">
          <a:avLst/>
        </a:prstGeom>
        <a:solidFill>
          <a:schemeClr val="accent2">
            <a:tint val="40000"/>
            <a:alpha val="90000"/>
            <a:hueOff val="987282"/>
            <a:satOff val="-2587"/>
            <a:lumOff val="926"/>
            <a:alphaOff val="0"/>
          </a:schemeClr>
        </a:solidFill>
        <a:ln w="15875" cap="flat" cmpd="sng" algn="ctr">
          <a:solidFill>
            <a:schemeClr val="accent2">
              <a:tint val="40000"/>
              <a:alpha val="90000"/>
              <a:hueOff val="987282"/>
              <a:satOff val="-2587"/>
              <a:lumOff val="9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5060" tIns="330200" rIns="245060" bIns="330200" numCol="1" spcCol="1270" anchor="t" anchorCtr="0">
          <a:noAutofit/>
        </a:bodyPr>
        <a:lstStyle/>
        <a:p>
          <a:pPr marL="0" lvl="0" indent="0" algn="l" defTabSz="1422400">
            <a:lnSpc>
              <a:spcPct val="90000"/>
            </a:lnSpc>
            <a:spcBef>
              <a:spcPct val="0"/>
            </a:spcBef>
            <a:spcAft>
              <a:spcPct val="35000"/>
            </a:spcAft>
            <a:buNone/>
          </a:pPr>
          <a:r>
            <a:rPr lang="en-US" sz="3200" kern="1200" dirty="0"/>
            <a:t>Determine and report child abuse and neglect</a:t>
          </a:r>
        </a:p>
      </dsp:txBody>
      <dsp:txXfrm>
        <a:off x="3457574" y="1438710"/>
        <a:ext cx="3143249" cy="2271648"/>
      </dsp:txXfrm>
    </dsp:sp>
    <dsp:sp modelId="{1270C289-D6C2-44F4-87CF-41CF215473FD}">
      <dsp:nvSpPr>
        <dsp:cNvPr id="0" name=""/>
        <dsp:cNvSpPr/>
      </dsp:nvSpPr>
      <dsp:spPr>
        <a:xfrm>
          <a:off x="4461287" y="378607"/>
          <a:ext cx="1135824" cy="1135824"/>
        </a:xfrm>
        <a:prstGeom prst="ellipse">
          <a:avLst/>
        </a:prstGeom>
        <a:solidFill>
          <a:schemeClr val="accent2">
            <a:hueOff val="763116"/>
            <a:satOff val="-17411"/>
            <a:lumOff val="6432"/>
            <a:alphaOff val="0"/>
          </a:schemeClr>
        </a:solidFill>
        <a:ln w="15875" cap="flat" cmpd="sng" algn="ctr">
          <a:solidFill>
            <a:schemeClr val="accent2">
              <a:hueOff val="763116"/>
              <a:satOff val="-17411"/>
              <a:lumOff val="643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553" tIns="12700" rIns="88553"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4627625" y="544945"/>
        <a:ext cx="803148" cy="803148"/>
      </dsp:txXfrm>
    </dsp:sp>
    <dsp:sp modelId="{9F7166D6-F6DE-4CFF-9FAB-08C1CAADFA18}">
      <dsp:nvSpPr>
        <dsp:cNvPr id="0" name=""/>
        <dsp:cNvSpPr/>
      </dsp:nvSpPr>
      <dsp:spPr>
        <a:xfrm>
          <a:off x="3457574" y="3786008"/>
          <a:ext cx="3143249" cy="72"/>
        </a:xfrm>
        <a:prstGeom prst="rect">
          <a:avLst/>
        </a:prstGeom>
        <a:solidFill>
          <a:schemeClr val="accent2">
            <a:hueOff val="1144674"/>
            <a:satOff val="-26117"/>
            <a:lumOff val="9647"/>
            <a:alphaOff val="0"/>
          </a:schemeClr>
        </a:solidFill>
        <a:ln w="15875" cap="flat" cmpd="sng" algn="ctr">
          <a:solidFill>
            <a:schemeClr val="accent2">
              <a:hueOff val="1144674"/>
              <a:satOff val="-26117"/>
              <a:lumOff val="96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03E4A4-8C5A-40F3-8F31-2B977BBF08FC}">
      <dsp:nvSpPr>
        <dsp:cNvPr id="0" name=""/>
        <dsp:cNvSpPr/>
      </dsp:nvSpPr>
      <dsp:spPr>
        <a:xfrm>
          <a:off x="6915149" y="0"/>
          <a:ext cx="3143249" cy="3786080"/>
        </a:xfrm>
        <a:prstGeom prst="rect">
          <a:avLst/>
        </a:prstGeom>
        <a:solidFill>
          <a:schemeClr val="accent2">
            <a:tint val="40000"/>
            <a:alpha val="90000"/>
            <a:hueOff val="1974564"/>
            <a:satOff val="-5173"/>
            <a:lumOff val="1852"/>
            <a:alphaOff val="0"/>
          </a:schemeClr>
        </a:solidFill>
        <a:ln w="15875" cap="flat" cmpd="sng" algn="ctr">
          <a:solidFill>
            <a:schemeClr val="accent2">
              <a:tint val="40000"/>
              <a:alpha val="90000"/>
              <a:hueOff val="1974564"/>
              <a:satOff val="-5173"/>
              <a:lumOff val="185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5060" tIns="330200" rIns="245060" bIns="330200" numCol="1" spcCol="1270" anchor="t" anchorCtr="0">
          <a:noAutofit/>
        </a:bodyPr>
        <a:lstStyle/>
        <a:p>
          <a:pPr marL="0" lvl="0" indent="0" algn="l" defTabSz="1422400">
            <a:lnSpc>
              <a:spcPct val="90000"/>
            </a:lnSpc>
            <a:spcBef>
              <a:spcPct val="0"/>
            </a:spcBef>
            <a:spcAft>
              <a:spcPct val="35000"/>
            </a:spcAft>
            <a:buNone/>
          </a:pPr>
          <a:r>
            <a:rPr lang="en-US" sz="3200" kern="1200" dirty="0"/>
            <a:t>Ensure children’s care </a:t>
          </a:r>
        </a:p>
      </dsp:txBody>
      <dsp:txXfrm>
        <a:off x="6915149" y="1438710"/>
        <a:ext cx="3143249" cy="2271648"/>
      </dsp:txXfrm>
    </dsp:sp>
    <dsp:sp modelId="{9EFDC5EA-2D9C-45BB-BCD7-365A4FE646BC}">
      <dsp:nvSpPr>
        <dsp:cNvPr id="0" name=""/>
        <dsp:cNvSpPr/>
      </dsp:nvSpPr>
      <dsp:spPr>
        <a:xfrm>
          <a:off x="7918862" y="378607"/>
          <a:ext cx="1135824" cy="1135824"/>
        </a:xfrm>
        <a:prstGeom prst="ellipse">
          <a:avLst/>
        </a:prstGeom>
        <a:solidFill>
          <a:schemeClr val="accent2">
            <a:hueOff val="1526231"/>
            <a:satOff val="-34822"/>
            <a:lumOff val="12863"/>
            <a:alphaOff val="0"/>
          </a:schemeClr>
        </a:solidFill>
        <a:ln w="15875" cap="flat" cmpd="sng" algn="ctr">
          <a:solidFill>
            <a:schemeClr val="accent2">
              <a:hueOff val="1526231"/>
              <a:satOff val="-34822"/>
              <a:lumOff val="128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553" tIns="12700" rIns="88553"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8085200" y="544945"/>
        <a:ext cx="803148" cy="803148"/>
      </dsp:txXfrm>
    </dsp:sp>
    <dsp:sp modelId="{7E8D44CD-5407-447C-9AE3-CCE1F9B9E050}">
      <dsp:nvSpPr>
        <dsp:cNvPr id="0" name=""/>
        <dsp:cNvSpPr/>
      </dsp:nvSpPr>
      <dsp:spPr>
        <a:xfrm>
          <a:off x="6915149" y="3786008"/>
          <a:ext cx="3143249" cy="72"/>
        </a:xfrm>
        <a:prstGeom prst="rect">
          <a:avLst/>
        </a:prstGeom>
        <a:solidFill>
          <a:schemeClr val="accent2">
            <a:hueOff val="1907789"/>
            <a:satOff val="-43528"/>
            <a:lumOff val="16079"/>
            <a:alphaOff val="0"/>
          </a:schemeClr>
        </a:solidFill>
        <a:ln w="15875" cap="flat" cmpd="sng" algn="ctr">
          <a:solidFill>
            <a:schemeClr val="accent2">
              <a:hueOff val="1907789"/>
              <a:satOff val="-43528"/>
              <a:lumOff val="160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1C3B63-7CA5-4FD3-B459-502940EE10FA}" type="datetimeFigureOut">
              <a:rPr lang="en-US" smtClean="0"/>
              <a:t>8/31/2022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D96F47-2C22-4DF2-AEF2-2CC491307DC9}" type="slidenum">
              <a:rPr lang="en-US" smtClean="0"/>
              <a:t>‹#›</a:t>
            </a:fld>
            <a:endParaRPr lang="en-US"/>
          </a:p>
        </p:txBody>
      </p:sp>
    </p:spTree>
    <p:extLst>
      <p:ext uri="{BB962C8B-B14F-4D97-AF65-F5344CB8AC3E}">
        <p14:creationId xmlns:p14="http://schemas.microsoft.com/office/powerpoint/2010/main" val="224308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hehotline.org/resources/statistic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runs 1</a:t>
            </a:r>
            <a:r>
              <a:rPr lang="en-US" baseline="0" dirty="0"/>
              <a:t> hour depending on the trainer, discussion, breaks, </a:t>
            </a:r>
            <a:r>
              <a:rPr lang="en-US" baseline="0" dirty="0" err="1"/>
              <a:t>etc</a:t>
            </a:r>
            <a:endParaRPr lang="en-US" dirty="0"/>
          </a:p>
          <a:p>
            <a:endParaRPr lang="en-US" dirty="0"/>
          </a:p>
          <a:p>
            <a:r>
              <a:rPr lang="en-US" dirty="0"/>
              <a:t>Welcome</a:t>
            </a:r>
          </a:p>
          <a:p>
            <a:r>
              <a:rPr lang="en-US" dirty="0"/>
              <a:t>Introduce</a:t>
            </a:r>
            <a:r>
              <a:rPr lang="en-US" baseline="0" dirty="0"/>
              <a:t> myself</a:t>
            </a:r>
          </a:p>
          <a:p>
            <a:r>
              <a:rPr lang="en-US" baseline="0" dirty="0"/>
              <a:t>Handouts (If applicable)</a:t>
            </a:r>
          </a:p>
          <a:p>
            <a:r>
              <a:rPr lang="en-US" baseline="0" dirty="0"/>
              <a:t>Housekeeping Items</a:t>
            </a:r>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1</a:t>
            </a:fld>
            <a:endParaRPr lang="en-US"/>
          </a:p>
        </p:txBody>
      </p:sp>
    </p:spTree>
    <p:extLst>
      <p:ext uri="{BB962C8B-B14F-4D97-AF65-F5344CB8AC3E}">
        <p14:creationId xmlns:p14="http://schemas.microsoft.com/office/powerpoint/2010/main" val="3383647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This</a:t>
            </a:r>
            <a:r>
              <a:rPr lang="en-US" b="1" baseline="0"/>
              <a:t> </a:t>
            </a:r>
            <a:r>
              <a:rPr lang="en-US" b="1" baseline="0" dirty="0"/>
              <a:t>video is 2 minutes 34 seconds.</a:t>
            </a:r>
            <a:endParaRPr lang="en-US" b="1" dirty="0"/>
          </a:p>
          <a:p>
            <a:r>
              <a:rPr lang="en-US" dirty="0"/>
              <a:t>This is a video that examines how children view domestic violence within the home. Before watching the video- ask the audience, what do you think stands out to a child living in domestic violence? What emotions do you think they experience on a daily basis?</a:t>
            </a:r>
          </a:p>
          <a:p>
            <a:r>
              <a:rPr lang="en-US" dirty="0"/>
              <a:t>After video- ask the audience if anything stood out to them. </a:t>
            </a:r>
          </a:p>
          <a:p>
            <a:endParaRPr lang="en-US" dirty="0"/>
          </a:p>
          <a:p>
            <a:r>
              <a:rPr lang="en-US" dirty="0"/>
              <a:t>https://www.bing.com/videos/search?q=how+does+domestic+violence+impact+kids&amp;&amp;view=detail&amp;mid=B3BEFA0229E8819DE726B3BEFA0229E8819DE726&amp;&amp;FORM=VDRVRV </a:t>
            </a:r>
          </a:p>
        </p:txBody>
      </p:sp>
      <p:sp>
        <p:nvSpPr>
          <p:cNvPr id="4" name="Slide Number Placeholder 3"/>
          <p:cNvSpPr>
            <a:spLocks noGrp="1"/>
          </p:cNvSpPr>
          <p:nvPr>
            <p:ph type="sldNum" sz="quarter" idx="5"/>
          </p:nvPr>
        </p:nvSpPr>
        <p:spPr/>
        <p:txBody>
          <a:bodyPr/>
          <a:lstStyle/>
          <a:p>
            <a:fld id="{C4D96F47-2C22-4DF2-AEF2-2CC491307DC9}" type="slidenum">
              <a:rPr lang="en-US" smtClean="0"/>
              <a:t>10</a:t>
            </a:fld>
            <a:endParaRPr lang="en-US"/>
          </a:p>
        </p:txBody>
      </p:sp>
    </p:spTree>
    <p:extLst>
      <p:ext uri="{BB962C8B-B14F-4D97-AF65-F5344CB8AC3E}">
        <p14:creationId xmlns:p14="http://schemas.microsoft.com/office/powerpoint/2010/main" val="3734138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r>
              <a:rPr lang="en-US" dirty="0"/>
              <a:t>Handout “Children Living in Violent Homes Wheel”</a:t>
            </a:r>
          </a:p>
          <a:p>
            <a:endParaRPr lang="en-US" dirty="0"/>
          </a:p>
          <a:p>
            <a:r>
              <a:rPr lang="en-US" dirty="0"/>
              <a:t>Stats from: https://dvnconnect.org/impact/community-wide-plan/suicide-domestic-violence/ and https://www.domesticshelters.org/resources/statistics/children-and-domestic-violence </a:t>
            </a:r>
          </a:p>
        </p:txBody>
      </p:sp>
      <p:sp>
        <p:nvSpPr>
          <p:cNvPr id="4" name="Slide Number Placeholder 3"/>
          <p:cNvSpPr>
            <a:spLocks noGrp="1"/>
          </p:cNvSpPr>
          <p:nvPr>
            <p:ph type="sldNum" sz="quarter" idx="5"/>
          </p:nvPr>
        </p:nvSpPr>
        <p:spPr/>
        <p:txBody>
          <a:bodyPr/>
          <a:lstStyle/>
          <a:p>
            <a:fld id="{C4D96F47-2C22-4DF2-AEF2-2CC491307DC9}" type="slidenum">
              <a:rPr lang="en-US" smtClean="0"/>
              <a:t>11</a:t>
            </a:fld>
            <a:endParaRPr lang="en-US"/>
          </a:p>
        </p:txBody>
      </p:sp>
    </p:spTree>
    <p:extLst>
      <p:ext uri="{BB962C8B-B14F-4D97-AF65-F5344CB8AC3E}">
        <p14:creationId xmlns:p14="http://schemas.microsoft.com/office/powerpoint/2010/main" val="2159627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Call is 4 minutes long </a:t>
            </a:r>
          </a:p>
          <a:p>
            <a:r>
              <a:rPr lang="en-US" dirty="0"/>
              <a:t>Have precursor questions for audience, this helps to focus on the call and emotional regulation. IN PERSON ONLY FOR DEPRIEF PURPOSES – WILL TAKE SOME TIME </a:t>
            </a:r>
          </a:p>
          <a:p>
            <a:r>
              <a:rPr lang="en-US" dirty="0"/>
              <a:t>Questions before playing media: </a:t>
            </a:r>
          </a:p>
          <a:p>
            <a:pPr marL="228600" indent="-228600">
              <a:buAutoNum type="arabicPeriod"/>
            </a:pPr>
            <a:r>
              <a:rPr lang="en-US" dirty="0"/>
              <a:t>How are you all feeling after our discussions today? This audio is not easy to listen to and may be triggering for some. Tell audience that if they become triggered to please excuse themselves and allow them the space needed for self-care</a:t>
            </a:r>
          </a:p>
          <a:p>
            <a:pPr marL="228600" indent="-228600">
              <a:buAutoNum type="arabicPeriod"/>
            </a:pPr>
            <a:r>
              <a:rPr lang="en-US" dirty="0"/>
              <a:t>While listening to this audio I want you to think about: what stood out to you within this call? How do you feel about the neighbors response? How do you feel about the 911 operators response to the call? How do you think the children have been impacted by witnessing the violence? </a:t>
            </a:r>
          </a:p>
          <a:p>
            <a:endParaRPr lang="en-US" dirty="0"/>
          </a:p>
          <a:p>
            <a:r>
              <a:rPr lang="en-US" dirty="0"/>
              <a:t>Encourage audience to take notes of anything that stands out to them as they listen to this call and inform them that you will have a discussion about the call after the media clip is played. </a:t>
            </a:r>
          </a:p>
          <a:p>
            <a:endParaRPr lang="en-US" dirty="0"/>
          </a:p>
          <a:p>
            <a:r>
              <a:rPr lang="en-US" dirty="0"/>
              <a:t>After the audio review questions: What stood out to you within this call? How do you feel about the neighbors response? How do you feel about the 911 operators response to the call?  How do</a:t>
            </a:r>
            <a:r>
              <a:rPr lang="en-US" baseline="0" dirty="0"/>
              <a:t> you think the children have been impacted by witnessing the violence?</a:t>
            </a:r>
            <a:endParaRPr lang="en-US" dirty="0"/>
          </a:p>
        </p:txBody>
      </p:sp>
      <p:sp>
        <p:nvSpPr>
          <p:cNvPr id="4" name="Slide Number Placeholder 3"/>
          <p:cNvSpPr>
            <a:spLocks noGrp="1"/>
          </p:cNvSpPr>
          <p:nvPr>
            <p:ph type="sldNum" sz="quarter" idx="5"/>
          </p:nvPr>
        </p:nvSpPr>
        <p:spPr/>
        <p:txBody>
          <a:bodyPr/>
          <a:lstStyle/>
          <a:p>
            <a:fld id="{C4D96F47-2C22-4DF2-AEF2-2CC491307DC9}" type="slidenum">
              <a:rPr lang="en-US" smtClean="0"/>
              <a:t>12</a:t>
            </a:fld>
            <a:endParaRPr lang="en-US"/>
          </a:p>
        </p:txBody>
      </p:sp>
    </p:spTree>
    <p:extLst>
      <p:ext uri="{BB962C8B-B14F-4D97-AF65-F5344CB8AC3E}">
        <p14:creationId xmlns:p14="http://schemas.microsoft.com/office/powerpoint/2010/main" val="186745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child may indirectly be injured when household items are thrown or weapons are used. </a:t>
            </a:r>
          </a:p>
          <a:p>
            <a:r>
              <a:rPr lang="en-US" dirty="0"/>
              <a:t>Infants may be injured if being held by a caregiver when the PWCH is assaulting the caregiver.</a:t>
            </a:r>
          </a:p>
          <a:p>
            <a:r>
              <a:rPr lang="en-US" dirty="0"/>
              <a:t>Older children may be hurt trying to protect their caregiver from the PWCH’s violence.</a:t>
            </a:r>
          </a:p>
          <a:p>
            <a:r>
              <a:rPr lang="en-US" dirty="0"/>
              <a:t>PWCH may abuse the children in order to hurt their partner.</a:t>
            </a:r>
          </a:p>
          <a:p>
            <a:r>
              <a:rPr lang="en-US" dirty="0"/>
              <a:t>PWCH who threaten suicide rarely die alone, will kill someone else before killing themselves, including children.</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13</a:t>
            </a:fld>
            <a:endParaRPr lang="en-US"/>
          </a:p>
        </p:txBody>
      </p:sp>
    </p:spTree>
    <p:extLst>
      <p:ext uri="{BB962C8B-B14F-4D97-AF65-F5344CB8AC3E}">
        <p14:creationId xmlns:p14="http://schemas.microsoft.com/office/powerpoint/2010/main" val="35330660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t>Most often, children are aware of the abuse in the home and the effects can be traumatic and long-lasting. Children often feel the impact of living with someone who is abusive and controlling. Children may hear the yelling, screaming and threats or see the physical abuse when it occurs and the injuries to the abused parent. It is important for children to understand that the violence in the home is not their fault. </a:t>
            </a:r>
            <a:endParaRPr lang="en-GB" altLang="en-US" sz="1200" dirty="0"/>
          </a:p>
          <a:p>
            <a:r>
              <a:rPr lang="en-US" dirty="0"/>
              <a:t>Compared with children in other households, children who have been exposed to domestic violence often suffer from insomnia and have trouble with bed-wetting. They also are more likely to experience difficulties in school and to score lower on assessments of verbal, motor, and cognitive skills, and are more likely to exhibit aggressive and antisocial behavior, to be depressed and anxious, and to have slower cognitive development. </a:t>
            </a:r>
          </a:p>
        </p:txBody>
      </p:sp>
      <p:sp>
        <p:nvSpPr>
          <p:cNvPr id="4" name="Slide Number Placeholder 3"/>
          <p:cNvSpPr>
            <a:spLocks noGrp="1"/>
          </p:cNvSpPr>
          <p:nvPr>
            <p:ph type="sldNum" sz="quarter" idx="5"/>
          </p:nvPr>
        </p:nvSpPr>
        <p:spPr/>
        <p:txBody>
          <a:bodyPr/>
          <a:lstStyle/>
          <a:p>
            <a:fld id="{C4D96F47-2C22-4DF2-AEF2-2CC491307DC9}" type="slidenum">
              <a:rPr lang="en-US" smtClean="0"/>
              <a:t>14</a:t>
            </a:fld>
            <a:endParaRPr lang="en-US"/>
          </a:p>
        </p:txBody>
      </p:sp>
    </p:spTree>
    <p:extLst>
      <p:ext uri="{BB962C8B-B14F-4D97-AF65-F5344CB8AC3E}">
        <p14:creationId xmlns:p14="http://schemas.microsoft.com/office/powerpoint/2010/main" val="2799969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Domestic violence impacts each youth differently. However, the impacts can be short and/or long term. Exposure to domestic violence is a form of trauma- trauma is unique and depends upon the child’s personal experience. A child may have feelings of guilt and shame- he or she may feel like they should be able to stop the violence leading to feeling responsible for the abuse. A child may use violence as a coping mechanism because this is what they have witnesses by the PWCH. A child may keep secrets or have self abusive behaviors such as hitting themselves, pulling out their hair, head banging, or cutting. A child may also experience sleeping pattern changes, frequent illnesses which is a body’s somatic response to prolonged exposure to toxic stress, a child may isolate themselves, take on parenting roles especially to younger siblings, and may experience depression or anxiety. </a:t>
            </a:r>
          </a:p>
          <a:p>
            <a:endParaRPr lang="en-US" dirty="0"/>
          </a:p>
        </p:txBody>
      </p:sp>
      <p:sp>
        <p:nvSpPr>
          <p:cNvPr id="4" name="Slide Number Placeholder 3"/>
          <p:cNvSpPr>
            <a:spLocks noGrp="1"/>
          </p:cNvSpPr>
          <p:nvPr>
            <p:ph type="sldNum" sz="quarter" idx="5"/>
          </p:nvPr>
        </p:nvSpPr>
        <p:spPr/>
        <p:txBody>
          <a:bodyPr/>
          <a:lstStyle/>
          <a:p>
            <a:fld id="{C4D96F47-2C22-4DF2-AEF2-2CC491307DC9}" type="slidenum">
              <a:rPr lang="en-US" smtClean="0"/>
              <a:t>15</a:t>
            </a:fld>
            <a:endParaRPr lang="en-US"/>
          </a:p>
        </p:txBody>
      </p:sp>
    </p:spTree>
    <p:extLst>
      <p:ext uri="{BB962C8B-B14F-4D97-AF65-F5344CB8AC3E}">
        <p14:creationId xmlns:p14="http://schemas.microsoft.com/office/powerpoint/2010/main" val="594930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n-NO" sz="1200" b="0" i="0" u="none" strike="noStrike" kern="1200" dirty="0">
                <a:solidFill>
                  <a:schemeClr val="tx1"/>
                </a:solidFill>
                <a:effectLst/>
                <a:latin typeface="+mn-lt"/>
                <a:ea typeface="+mn-ea"/>
                <a:cs typeface="+mn-cs"/>
              </a:rPr>
              <a:t>Read statistics</a:t>
            </a:r>
          </a:p>
          <a:p>
            <a:r>
              <a:rPr lang="nn-NO" sz="1200" b="0" i="0" u="none" strike="noStrike" kern="1200" dirty="0">
                <a:solidFill>
                  <a:schemeClr val="tx1"/>
                </a:solidFill>
                <a:effectLst/>
                <a:latin typeface="+mn-lt"/>
                <a:ea typeface="+mn-ea"/>
                <a:cs typeface="+mn-cs"/>
              </a:rPr>
              <a:t>https://www.thehotline.org/resources/statistics/</a:t>
            </a:r>
          </a:p>
          <a:p>
            <a:r>
              <a:rPr lang="nn-NO" sz="1200" b="0" i="0" u="none" strike="noStrike" kern="1200" dirty="0">
                <a:solidFill>
                  <a:schemeClr val="tx1"/>
                </a:solidFill>
                <a:effectLst/>
                <a:latin typeface="+mn-lt"/>
                <a:ea typeface="+mn-ea"/>
                <a:cs typeface="+mn-cs"/>
              </a:rPr>
              <a:t>[i] http://www.annalsofepidemiology.org/article/S1047-2797(12)00024-5/abstract</a:t>
            </a:r>
            <a:br>
              <a:rPr lang="nn-NO" dirty="0"/>
            </a:br>
            <a:r>
              <a:rPr lang="nn-NO" sz="1200" b="0" i="0" u="none" strike="noStrike" kern="1200" dirty="0">
                <a:solidFill>
                  <a:schemeClr val="tx1"/>
                </a:solidFill>
                <a:effectLst/>
                <a:latin typeface="+mn-lt"/>
                <a:ea typeface="+mn-ea"/>
                <a:cs typeface="+mn-cs"/>
              </a:rPr>
              <a:t>[ii] [vii] http://www.bls.gov/iif/oshwc/osnr0026.pdf</a:t>
            </a:r>
            <a:br>
              <a:rPr lang="nn-NO" dirty="0"/>
            </a:br>
            <a:r>
              <a:rPr lang="nn-NO" sz="1200" b="0" i="0" u="none" strike="noStrike" kern="1200" dirty="0">
                <a:solidFill>
                  <a:schemeClr val="tx1"/>
                </a:solidFill>
                <a:effectLst/>
                <a:latin typeface="+mn-lt"/>
                <a:ea typeface="+mn-ea"/>
                <a:cs typeface="+mn-cs"/>
              </a:rPr>
              <a:t>[iii-iv] http://www.caepv.org/getinfo/facts_stats.php?factsec=3 </a:t>
            </a:r>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16</a:t>
            </a:fld>
            <a:endParaRPr lang="en-US"/>
          </a:p>
        </p:txBody>
      </p:sp>
    </p:spTree>
    <p:extLst>
      <p:ext uri="{BB962C8B-B14F-4D97-AF65-F5344CB8AC3E}">
        <p14:creationId xmlns:p14="http://schemas.microsoft.com/office/powerpoint/2010/main" val="3038478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audience for examples of risk factors of child abuse before showing slide.</a:t>
            </a:r>
          </a:p>
          <a:p>
            <a:endParaRPr lang="en-US" dirty="0"/>
          </a:p>
          <a:p>
            <a:r>
              <a:rPr lang="en-US" b="1" dirty="0"/>
              <a:t>Poverty</a:t>
            </a:r>
            <a:r>
              <a:rPr lang="en-US" dirty="0"/>
              <a:t> is one of the largest risk factors of child abuse- ask audience why they think that is? Discuss the role poverty has on one’s education, intergenerational cycle, and exposure to other forms of abuse and neglect.</a:t>
            </a:r>
          </a:p>
          <a:p>
            <a:r>
              <a:rPr lang="en-US" b="1" dirty="0"/>
              <a:t>Social isolation- </a:t>
            </a:r>
            <a:r>
              <a:rPr lang="en-US" baseline="0" dirty="0"/>
              <a:t>A family that does not have a support network is risk factor of child abuse.  Specific to domestic violence, a PWCH almost always isolates his PWEH.  Why?  If he can isolate her from family and friends, he can better control her.</a:t>
            </a:r>
            <a:endParaRPr lang="en-US" dirty="0"/>
          </a:p>
          <a:p>
            <a:r>
              <a:rPr lang="en-US" b="1" dirty="0"/>
              <a:t>Unrelated paramours </a:t>
            </a:r>
            <a:r>
              <a:rPr lang="en-US" dirty="0"/>
              <a:t>is a huge risk</a:t>
            </a:r>
            <a:r>
              <a:rPr lang="en-US" baseline="0" dirty="0"/>
              <a:t> factor of </a:t>
            </a:r>
            <a:r>
              <a:rPr lang="en-US" dirty="0"/>
              <a:t>child abuse and is a warning sign that should not be ignored. It is not safe for a child to be exposed to numerous adults who are unrelated and are consistently in and out of the home- increases risk of physical, sexual, emotional abuse, neglect and exposure to domestic violence.</a:t>
            </a:r>
          </a:p>
          <a:p>
            <a:r>
              <a:rPr lang="en-US" b="1" dirty="0"/>
              <a:t>Unplanned pregnancy- </a:t>
            </a:r>
            <a:r>
              <a:rPr lang="en-US" dirty="0"/>
              <a:t>if a child was not wanted by the PWCH to begin with, the PWCH</a:t>
            </a:r>
            <a:r>
              <a:rPr lang="en-US" baseline="0" dirty="0"/>
              <a:t> </a:t>
            </a:r>
            <a:r>
              <a:rPr lang="en-US" dirty="0"/>
              <a:t>is even more likely to abuse the child and the mother. The PWCH will feel validated in their anger and will use abuse as a way to release that anger. </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17</a:t>
            </a:fld>
            <a:endParaRPr lang="en-US"/>
          </a:p>
        </p:txBody>
      </p:sp>
    </p:spTree>
    <p:extLst>
      <p:ext uri="{BB962C8B-B14F-4D97-AF65-F5344CB8AC3E}">
        <p14:creationId xmlns:p14="http://schemas.microsoft.com/office/powerpoint/2010/main" val="217992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anose="05000000000000000000" pitchFamily="2" charset="2"/>
              <a:buNone/>
            </a:pPr>
            <a:r>
              <a:rPr lang="en-US" altLang="en-US" dirty="0">
                <a:latin typeface="Arial" panose="020B0604020202020204" pitchFamily="34" charset="0"/>
              </a:rPr>
              <a:t>Because each child reacts differently and is in his or her own unique situation, there is no one way to tell if a child is being abused, neglected or living in a violent home.  It is important to note that </a:t>
            </a:r>
            <a:r>
              <a:rPr lang="en-US" altLang="en-US" dirty="0">
                <a:solidFill>
                  <a:srgbClr val="0099FF"/>
                </a:solidFill>
                <a:latin typeface="Book Antiqua" panose="02040602050305030304" pitchFamily="18" charset="0"/>
              </a:rPr>
              <a:t>several studies have compared physically abused children with children who have only witnessed domestic violence.  The children who have witnessed domestic violence suffer similar negative effects as children who have been physically abused themselves.  </a:t>
            </a:r>
            <a:r>
              <a:rPr lang="en-US" altLang="en-US" dirty="0">
                <a:latin typeface="Arial" panose="020B0604020202020204" pitchFamily="34" charset="0"/>
              </a:rPr>
              <a:t>Unfortunately, there is not a list of signs that is proof a child is being abused or living in an abusive home.   Look for multiple red flags and behaviors that seem extreme.  It is also important to watch for physical signs such as cuts, welts and bruises and other signs of physical and/or sexual abuse.</a:t>
            </a:r>
          </a:p>
          <a:p>
            <a:pPr eaLnBrk="1" hangingPunct="1"/>
            <a:endParaRPr lang="en-US" altLang="en-US" dirty="0">
              <a:latin typeface="Arial" panose="020B0604020202020204" pitchFamily="34" charset="0"/>
            </a:endParaRPr>
          </a:p>
          <a:p>
            <a:pPr eaLnBrk="1" hangingPunct="1"/>
            <a:r>
              <a:rPr lang="en-US" altLang="en-US" dirty="0">
                <a:latin typeface="Arial" panose="020B0604020202020204" pitchFamily="34" charset="0"/>
              </a:rPr>
              <a:t>Even infants and toddlers experience the effects of living in a violent environment.  Infants may experience frequent illness or sleep problems, excessive crying or have an increased or decreased startle reflex.  Toddlers and preschoolers may be extremely shy and withdrawn or the opposite and be very aggressive.  They may have speech problems, loss of previously mastered skills such as toilet training or may be reluctant to be touched.</a:t>
            </a:r>
          </a:p>
          <a:p>
            <a:pPr eaLnBrk="1" hangingPunct="1"/>
            <a:endParaRPr lang="en-US" altLang="en-US"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Arial" panose="020B0604020202020204" pitchFamily="34" charset="0"/>
              </a:rPr>
              <a:t>Warning signs in school age children may include all of the signs listed above such as speech problems, excessive crying or reluctance to be touched as well as increased aches, pains, headaches and stomach aches.  It’s not that school age children actually suffer more headaches and stomach aches than toddlers and infants, but now they can tell you about them.  You might also suspect abuse or domestic violence if you see a child stealing or lying, displaying eating disorders, self-abusive behaviors or extreme anger.  Even children as young as 6 and 7 can have drug and alcohol problems as a result of living in an abusive home.  </a:t>
            </a:r>
          </a:p>
          <a:p>
            <a:r>
              <a:rPr lang="en-US" altLang="en-US" dirty="0">
                <a:latin typeface="Arial" panose="020B0604020202020204" pitchFamily="34" charset="0"/>
              </a:rPr>
              <a:t>Warning signs in teens can again include all of the above signs plus they may experience helplessness or hopelessness, anger and confusion, isolation, delinquent behavior, sexually acting out or may be in a violent relationship of their own.   An extremely serious and dangerous sign may be seen in children who think about, attempt or complete suicide.</a:t>
            </a:r>
          </a:p>
          <a:p>
            <a:r>
              <a:rPr lang="en-US" altLang="en-US" dirty="0"/>
              <a:t> </a:t>
            </a:r>
          </a:p>
          <a:p>
            <a:pPr eaLnBrk="1" hangingPunct="1"/>
            <a:endParaRPr lang="en-US" altLang="en-US" dirty="0">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18</a:t>
            </a:fld>
            <a:endParaRPr lang="en-US"/>
          </a:p>
        </p:txBody>
      </p:sp>
    </p:spTree>
    <p:extLst>
      <p:ext uri="{BB962C8B-B14F-4D97-AF65-F5344CB8AC3E}">
        <p14:creationId xmlns:p14="http://schemas.microsoft.com/office/powerpoint/2010/main" val="3257310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ea typeface="ＭＳ Ｐゴシック" panose="020B0600070205080204" pitchFamily="34" charset="-128"/>
              </a:rPr>
              <a:t>This slide has an activity. </a:t>
            </a:r>
          </a:p>
          <a:p>
            <a:r>
              <a:rPr lang="en-US" altLang="en-US" dirty="0">
                <a:latin typeface="Arial" panose="020B0604020202020204" pitchFamily="34" charset="0"/>
                <a:ea typeface="ＭＳ Ｐゴシック" panose="020B0600070205080204" pitchFamily="34" charset="-128"/>
              </a:rPr>
              <a:t>HANDOUT THE WHEEL AND ACTIVITY</a:t>
            </a:r>
          </a:p>
          <a:p>
            <a:r>
              <a:rPr lang="en-US" altLang="en-US" dirty="0">
                <a:latin typeface="Arial" panose="020B0604020202020204" pitchFamily="34" charset="0"/>
                <a:ea typeface="ＭＳ Ｐゴシック" panose="020B0600070205080204" pitchFamily="34" charset="-128"/>
              </a:rPr>
              <a:t>The Abuse of Children Wheel is based on the same concept and illustrates the many different ways children may be abused when living in a home where there is domestic violence.</a:t>
            </a:r>
          </a:p>
          <a:p>
            <a:r>
              <a:rPr lang="en-US" altLang="en-US" b="1" dirty="0">
                <a:latin typeface="Arial" panose="020B0604020202020204" pitchFamily="34" charset="0"/>
                <a:ea typeface="ＭＳ Ｐゴシック" panose="020B0600070205080204" pitchFamily="34" charset="-128"/>
              </a:rPr>
              <a:t>Activity: </a:t>
            </a:r>
            <a:r>
              <a:rPr lang="en-US" altLang="en-US" dirty="0">
                <a:latin typeface="Arial" panose="020B0604020202020204" pitchFamily="34" charset="0"/>
                <a:ea typeface="ＭＳ Ｐゴシック" panose="020B0600070205080204" pitchFamily="34" charset="-128"/>
              </a:rPr>
              <a:t>Have people partner with someone next to them if in person. Assign them an “abuse tactic” and have them create a scenario of how a person causing harm would use that tactic to insert power and control. Choose one or two groups to share their scenarios. If virtual- go into breakout rooms to conduct this activity.</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These ways may include:</a:t>
            </a:r>
          </a:p>
          <a:p>
            <a:r>
              <a:rPr lang="en-US" altLang="en-US" b="1" dirty="0">
                <a:latin typeface="Arial" panose="020B0604020202020204" pitchFamily="34" charset="0"/>
                <a:ea typeface="ＭＳ Ｐゴシック" panose="020B0600070205080204" pitchFamily="34" charset="-128"/>
              </a:rPr>
              <a:t>Intimidation</a:t>
            </a:r>
            <a:r>
              <a:rPr lang="en-US" altLang="en-US" dirty="0">
                <a:latin typeface="Arial" panose="020B0604020202020204" pitchFamily="34" charset="0"/>
                <a:ea typeface="ＭＳ Ｐゴシック" panose="020B0600070205080204" pitchFamily="34" charset="-128"/>
              </a:rPr>
              <a:t> through fear and actions. This might include yelling, breaking things or hurting pets or others. </a:t>
            </a:r>
          </a:p>
          <a:p>
            <a:r>
              <a:rPr lang="en-US" altLang="en-US" b="1" dirty="0">
                <a:latin typeface="Arial" panose="020B0604020202020204" pitchFamily="34" charset="0"/>
                <a:ea typeface="ＭＳ Ｐゴシック" panose="020B0600070205080204" pitchFamily="34" charset="-128"/>
              </a:rPr>
              <a:t>Using authority figures or institutions </a:t>
            </a:r>
            <a:r>
              <a:rPr lang="en-US" altLang="en-US" dirty="0">
                <a:latin typeface="Arial" panose="020B0604020202020204" pitchFamily="34" charset="0"/>
                <a:ea typeface="ＭＳ Ｐゴシック" panose="020B0600070205080204" pitchFamily="34" charset="-128"/>
              </a:rPr>
              <a:t>to threaten the child.  For example telling the child they will be punished by God, the police, or at school.</a:t>
            </a:r>
          </a:p>
          <a:p>
            <a:r>
              <a:rPr lang="en-US" altLang="en-US" dirty="0">
                <a:latin typeface="Arial" panose="020B0604020202020204" pitchFamily="34" charset="0"/>
                <a:ea typeface="ＭＳ Ｐゴシック" panose="020B0600070205080204" pitchFamily="34" charset="-128"/>
              </a:rPr>
              <a:t>Abusers often use </a:t>
            </a:r>
            <a:r>
              <a:rPr lang="en-US" altLang="en-US" b="1" dirty="0">
                <a:latin typeface="Arial" panose="020B0604020202020204" pitchFamily="34" charset="0"/>
                <a:ea typeface="ＭＳ Ｐゴシック" panose="020B0600070205080204" pitchFamily="34" charset="-128"/>
              </a:rPr>
              <a:t>Isolation </a:t>
            </a:r>
            <a:r>
              <a:rPr lang="en-US" altLang="en-US" dirty="0">
                <a:latin typeface="Arial" panose="020B0604020202020204" pitchFamily="34" charset="0"/>
                <a:ea typeface="ＭＳ Ｐゴシック" panose="020B0600070205080204" pitchFamily="34" charset="-128"/>
              </a:rPr>
              <a:t>by controlling access to friends, siblings, or other relatives.</a:t>
            </a:r>
          </a:p>
          <a:p>
            <a:r>
              <a:rPr lang="en-US" altLang="en-US" b="1" dirty="0">
                <a:latin typeface="Arial" panose="020B0604020202020204" pitchFamily="34" charset="0"/>
                <a:ea typeface="ＭＳ Ｐゴシック" panose="020B0600070205080204" pitchFamily="34" charset="-128"/>
              </a:rPr>
              <a:t>Emotional Abuse</a:t>
            </a:r>
            <a:r>
              <a:rPr lang="en-US" altLang="en-US" dirty="0">
                <a:latin typeface="Arial" panose="020B0604020202020204" pitchFamily="34" charset="0"/>
                <a:ea typeface="ＭＳ Ｐゴシック" panose="020B0600070205080204" pitchFamily="34" charset="-128"/>
              </a:rPr>
              <a:t> can include name calling, ridiculing, or making the child watch or participate in the abuse of others.</a:t>
            </a:r>
          </a:p>
          <a:p>
            <a:r>
              <a:rPr lang="en-US" altLang="en-US" dirty="0">
                <a:latin typeface="Arial" panose="020B0604020202020204" pitchFamily="34" charset="0"/>
                <a:ea typeface="ＭＳ Ｐゴシック" panose="020B0600070205080204" pitchFamily="34" charset="-128"/>
              </a:rPr>
              <a:t>Children become victims of </a:t>
            </a:r>
            <a:r>
              <a:rPr lang="en-US" altLang="en-US" b="1" dirty="0">
                <a:latin typeface="Arial" panose="020B0604020202020204" pitchFamily="34" charset="0"/>
                <a:ea typeface="ＭＳ Ｐゴシック" panose="020B0600070205080204" pitchFamily="34" charset="-128"/>
              </a:rPr>
              <a:t>Economic Abuse </a:t>
            </a:r>
            <a:r>
              <a:rPr lang="en-US" altLang="en-US" dirty="0">
                <a:latin typeface="Arial" panose="020B0604020202020204" pitchFamily="34" charset="0"/>
                <a:ea typeface="ＭＳ Ｐゴシック" panose="020B0600070205080204" pitchFamily="34" charset="-128"/>
              </a:rPr>
              <a:t>when the abuser withholds basic needs, squanders family money or uses the children as an economic bargaining chip in divorce.</a:t>
            </a:r>
          </a:p>
          <a:p>
            <a:r>
              <a:rPr lang="en-US" altLang="en-US" b="1" dirty="0">
                <a:latin typeface="Arial" panose="020B0604020202020204" pitchFamily="34" charset="0"/>
                <a:ea typeface="ＭＳ Ｐゴシック" panose="020B0600070205080204" pitchFamily="34" charset="-128"/>
              </a:rPr>
              <a:t>Threats </a:t>
            </a:r>
            <a:r>
              <a:rPr lang="en-US" altLang="en-US" dirty="0">
                <a:latin typeface="Arial" panose="020B0604020202020204" pitchFamily="34" charset="0"/>
                <a:ea typeface="ＭＳ Ｐゴシック" panose="020B0600070205080204" pitchFamily="34" charset="-128"/>
              </a:rPr>
              <a:t>can be threats of physical or non-physical harm and may be directed toward the child, the PWEH, the PWCH or others. </a:t>
            </a:r>
          </a:p>
          <a:p>
            <a:r>
              <a:rPr lang="en-US" altLang="en-US" dirty="0">
                <a:latin typeface="Arial" panose="020B0604020202020204" pitchFamily="34" charset="0"/>
                <a:ea typeface="ＭＳ Ｐゴシック" panose="020B0600070205080204" pitchFamily="34" charset="-128"/>
              </a:rPr>
              <a:t>And finally when </a:t>
            </a:r>
            <a:r>
              <a:rPr lang="en-US" altLang="en-US" b="1" dirty="0">
                <a:latin typeface="Arial" panose="020B0604020202020204" pitchFamily="34" charset="0"/>
                <a:ea typeface="ＭＳ Ｐゴシック" panose="020B0600070205080204" pitchFamily="34" charset="-128"/>
              </a:rPr>
              <a:t>Using Adult Privilege</a:t>
            </a:r>
            <a:r>
              <a:rPr lang="en-US" altLang="en-US" dirty="0">
                <a:latin typeface="Arial" panose="020B0604020202020204" pitchFamily="34" charset="0"/>
                <a:ea typeface="ＭＳ Ｐゴシック" panose="020B0600070205080204" pitchFamily="34" charset="-128"/>
              </a:rPr>
              <a:t> the PWCH might be treating the child as a servant, bossing, or excessively punishing the child.</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These are just a few examples of how a PWCH might be using power and control over children in addition to the physical, sexual or emotional abuse we typically think of.</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19</a:t>
            </a:fld>
            <a:endParaRPr lang="en-US"/>
          </a:p>
        </p:txBody>
      </p:sp>
    </p:spTree>
    <p:extLst>
      <p:ext uri="{BB962C8B-B14F-4D97-AF65-F5344CB8AC3E}">
        <p14:creationId xmlns:p14="http://schemas.microsoft.com/office/powerpoint/2010/main" val="2433309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r>
              <a:rPr lang="en-US" dirty="0"/>
              <a:t>Introductions- ask attendees to provide their name, agency/capacity they are representing. </a:t>
            </a:r>
          </a:p>
          <a:p>
            <a:r>
              <a:rPr lang="en-US" dirty="0"/>
              <a:t>Optional- ask attendees what they hope to get out of this training – this can help guide conversation especially when participants are quiet. </a:t>
            </a:r>
          </a:p>
        </p:txBody>
      </p:sp>
      <p:sp>
        <p:nvSpPr>
          <p:cNvPr id="4" name="Slide Number Placeholder 3"/>
          <p:cNvSpPr>
            <a:spLocks noGrp="1"/>
          </p:cNvSpPr>
          <p:nvPr>
            <p:ph type="sldNum" sz="quarter" idx="10"/>
          </p:nvPr>
        </p:nvSpPr>
        <p:spPr/>
        <p:txBody>
          <a:bodyPr/>
          <a:lstStyle/>
          <a:p>
            <a:fld id="{C4D96F47-2C22-4DF2-AEF2-2CC491307DC9}" type="slidenum">
              <a:rPr lang="en-US" smtClean="0"/>
              <a:t>2</a:t>
            </a:fld>
            <a:endParaRPr lang="en-US"/>
          </a:p>
        </p:txBody>
      </p:sp>
    </p:spTree>
    <p:extLst>
      <p:ext uri="{BB962C8B-B14F-4D97-AF65-F5344CB8AC3E}">
        <p14:creationId xmlns:p14="http://schemas.microsoft.com/office/powerpoint/2010/main" val="34055895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ea typeface="ＭＳ Ｐゴシック" panose="020B0600070205080204" pitchFamily="34" charset="-128"/>
              </a:rPr>
              <a:t>So what is the impact of this abuse?  </a:t>
            </a:r>
            <a:r>
              <a:rPr lang="en-US" altLang="en-US" b="1" dirty="0">
                <a:latin typeface="Arial" panose="020B0604020202020204" pitchFamily="34" charset="0"/>
                <a:ea typeface="ＭＳ Ｐゴシック" panose="020B0600070205080204" pitchFamily="34" charset="-128"/>
              </a:rPr>
              <a:t>Childhood Trauma.  </a:t>
            </a:r>
          </a:p>
          <a:p>
            <a:endParaRPr lang="en-US" altLang="en-US" sz="700" b="1" dirty="0">
              <a:latin typeface="Arial" panose="020B0604020202020204" pitchFamily="34" charset="0"/>
              <a:ea typeface="ＭＳ Ｐゴシック" panose="020B0600070205080204" pitchFamily="34" charset="-128"/>
            </a:endParaRPr>
          </a:p>
          <a:p>
            <a:r>
              <a:rPr lang="en-US" altLang="en-US" sz="700" dirty="0">
                <a:latin typeface="Arial" panose="020B0604020202020204" pitchFamily="34" charset="0"/>
                <a:ea typeface="ＭＳ Ｐゴシック" panose="020B0600070205080204" pitchFamily="34" charset="-128"/>
              </a:rPr>
              <a:t>What are some words that come to mind when you hear the word trauma?</a:t>
            </a:r>
          </a:p>
          <a:p>
            <a:pPr lvl="2"/>
            <a:r>
              <a:rPr lang="en-US" altLang="en-US" sz="700" dirty="0">
                <a:latin typeface="Arial" panose="020B0604020202020204" pitchFamily="34" charset="0"/>
                <a:ea typeface="ＭＳ Ｐゴシック" panose="020B0600070205080204" pitchFamily="34" charset="-128"/>
              </a:rPr>
              <a:t>The National Institute of Mental Health defines trauma as—the experience of an event by a child that is emotionally painful or distressful which often results in lasting mental and physical effects.</a:t>
            </a:r>
          </a:p>
          <a:p>
            <a:pPr lvl="2"/>
            <a:r>
              <a:rPr lang="en-US" altLang="en-US" sz="700" dirty="0">
                <a:latin typeface="Arial" panose="020B0604020202020204" pitchFamily="34" charset="0"/>
                <a:ea typeface="ＭＳ Ｐゴシック" panose="020B0600070205080204" pitchFamily="34" charset="-128"/>
              </a:rPr>
              <a:t>There are current estimates that 1 in 4 children in the United States experience some form of maltreatment during childhood. </a:t>
            </a:r>
          </a:p>
          <a:p>
            <a:pPr lvl="2"/>
            <a:r>
              <a:rPr lang="en-US" altLang="en-US" sz="700" dirty="0">
                <a:latin typeface="Arial" panose="020B0604020202020204" pitchFamily="34" charset="0"/>
                <a:ea typeface="ＭＳ Ｐゴシック" panose="020B0600070205080204" pitchFamily="34" charset="-128"/>
              </a:rPr>
              <a:t>When children witness violence between their adult caregivers or in their communities, or experience abuse or neglect, they start believing that the world is an unpredictable and threatening place.</a:t>
            </a:r>
          </a:p>
          <a:p>
            <a:pPr lvl="2"/>
            <a:r>
              <a:rPr lang="en-US" altLang="en-US" sz="700" dirty="0">
                <a:latin typeface="Arial" panose="020B0604020202020204" pitchFamily="34" charset="0"/>
                <a:ea typeface="ＭＳ Ｐゴシック" panose="020B0600070205080204" pitchFamily="34" charset="-128"/>
              </a:rPr>
              <a:t>Experts explain that trauma is not an event itself, but rather a response to a stressful experience in which a person’s ability to cope is dramatically undermined.</a:t>
            </a:r>
          </a:p>
          <a:p>
            <a:pPr lvl="2"/>
            <a:r>
              <a:rPr lang="en-US" altLang="en-US" sz="700" dirty="0">
                <a:latin typeface="Arial" panose="020B0604020202020204" pitchFamily="34" charset="0"/>
                <a:ea typeface="ＭＳ Ｐゴシック" panose="020B0600070205080204" pitchFamily="34" charset="-128"/>
              </a:rPr>
              <a:t>And this is really powerful, because when we are able to understand the trauma is not itself the experience, instead a response to the experience, we are able to change how we view trauma and how we respond to the children in our communities that are impacted by trauma.</a:t>
            </a:r>
          </a:p>
          <a:p>
            <a:pPr lvl="2"/>
            <a:endParaRPr lang="en-US" altLang="en-US" sz="700" dirty="0">
              <a:latin typeface="Arial" panose="020B0604020202020204" pitchFamily="34" charset="0"/>
              <a:ea typeface="ＭＳ Ｐゴシック" panose="020B0600070205080204" pitchFamily="34" charset="-128"/>
            </a:endParaRPr>
          </a:p>
        </p:txBody>
      </p:sp>
      <p:sp>
        <p:nvSpPr>
          <p:cNvPr id="4" name="Slide Number Placeholder 3"/>
          <p:cNvSpPr>
            <a:spLocks noGrp="1"/>
          </p:cNvSpPr>
          <p:nvPr>
            <p:ph type="sldNum" sz="quarter" idx="10"/>
          </p:nvPr>
        </p:nvSpPr>
        <p:spPr/>
        <p:txBody>
          <a:bodyPr/>
          <a:lstStyle/>
          <a:p>
            <a:fld id="{C4D96F47-2C22-4DF2-AEF2-2CC491307DC9}" type="slidenum">
              <a:rPr lang="en-US" smtClean="0"/>
              <a:t>20</a:t>
            </a:fld>
            <a:endParaRPr lang="en-US"/>
          </a:p>
        </p:txBody>
      </p:sp>
    </p:spTree>
    <p:extLst>
      <p:ext uri="{BB962C8B-B14F-4D97-AF65-F5344CB8AC3E}">
        <p14:creationId xmlns:p14="http://schemas.microsoft.com/office/powerpoint/2010/main" val="1985464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How trauma effects the development of a child’s brain</a:t>
            </a:r>
          </a:p>
          <a:p>
            <a:r>
              <a:rPr lang="en-US" baseline="0" dirty="0"/>
              <a:t>Brain Builders video (4 mins)</a:t>
            </a:r>
          </a:p>
          <a:p>
            <a:endParaRPr lang="en-US" baseline="0" dirty="0"/>
          </a:p>
          <a:p>
            <a:r>
              <a:rPr lang="en-US" baseline="0" dirty="0"/>
              <a:t>This video is a great representation of how brains are built in childhood and what children need for healthy brain development and what happens when a young brain is exposed to ongoing traumatic stress.</a:t>
            </a:r>
          </a:p>
          <a:p>
            <a:endParaRPr lang="en-US" dirty="0"/>
          </a:p>
        </p:txBody>
      </p:sp>
      <p:sp>
        <p:nvSpPr>
          <p:cNvPr id="4" name="Slide Number Placeholder 3"/>
          <p:cNvSpPr>
            <a:spLocks noGrp="1"/>
          </p:cNvSpPr>
          <p:nvPr>
            <p:ph type="sldNum" sz="quarter" idx="5"/>
          </p:nvPr>
        </p:nvSpPr>
        <p:spPr/>
        <p:txBody>
          <a:bodyPr/>
          <a:lstStyle/>
          <a:p>
            <a:fld id="{C4D96F47-2C22-4DF2-AEF2-2CC491307DC9}" type="slidenum">
              <a:rPr lang="en-US" smtClean="0"/>
              <a:t>21</a:t>
            </a:fld>
            <a:endParaRPr lang="en-US"/>
          </a:p>
        </p:txBody>
      </p:sp>
    </p:spTree>
    <p:extLst>
      <p:ext uri="{BB962C8B-B14F-4D97-AF65-F5344CB8AC3E}">
        <p14:creationId xmlns:p14="http://schemas.microsoft.com/office/powerpoint/2010/main" val="40687202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Arial" panose="020B0604020202020204" pitchFamily="34" charset="0"/>
                <a:ea typeface="ＭＳ Ｐゴシック" panose="020B0600070205080204" pitchFamily="34" charset="-128"/>
              </a:rPr>
              <a:t>Functional capabilities of the mature brain develop throughout life but the </a:t>
            </a:r>
            <a:r>
              <a:rPr lang="en-US" altLang="en-US" b="1" dirty="0">
                <a:latin typeface="Arial" panose="020B0604020202020204" pitchFamily="34" charset="0"/>
                <a:ea typeface="ＭＳ Ｐゴシック" panose="020B0600070205080204" pitchFamily="34" charset="-128"/>
              </a:rPr>
              <a:t>majority of critical structural and functional organization takes place in childhood.</a:t>
            </a:r>
          </a:p>
          <a:p>
            <a:r>
              <a:rPr lang="en-US" altLang="en-US" dirty="0">
                <a:latin typeface="Arial" panose="020B0604020202020204" pitchFamily="34" charset="0"/>
                <a:ea typeface="ＭＳ Ｐゴシック" panose="020B0600070205080204" pitchFamily="34" charset="-128"/>
              </a:rPr>
              <a:t>By the age of 3, the brain has reached 90% of its adult size. The body is still only about 18% of adult size.  By shaping the developing brain, experiences of childhood define the adult.</a:t>
            </a:r>
          </a:p>
          <a:p>
            <a:r>
              <a:rPr lang="en-US" altLang="en-US" dirty="0">
                <a:latin typeface="Arial" panose="020B0604020202020204" pitchFamily="34" charset="0"/>
                <a:ea typeface="ＭＳ Ｐゴシック" panose="020B0600070205080204" pitchFamily="34" charset="-128"/>
              </a:rPr>
              <a:t>An individual’s brain develops capabilities suited for the “type” of environment he or she is raised in, which means </a:t>
            </a:r>
            <a:r>
              <a:rPr lang="en-US" altLang="en-US" b="1" dirty="0">
                <a:latin typeface="Arial" panose="020B0604020202020204" pitchFamily="34" charset="0"/>
                <a:ea typeface="ＭＳ Ｐゴシック" panose="020B0600070205080204" pitchFamily="34" charset="-128"/>
              </a:rPr>
              <a:t>children reflect the world in which they are raised.</a:t>
            </a:r>
          </a:p>
          <a:p>
            <a:endParaRPr lang="en-US" altLang="en-US" sz="100" dirty="0">
              <a:latin typeface="Arial" panose="020B0604020202020204" pitchFamily="34" charset="0"/>
              <a:ea typeface="ＭＳ Ｐゴシック" panose="020B0600070205080204" pitchFamily="34" charset="-128"/>
            </a:endParaRPr>
          </a:p>
          <a:p>
            <a:r>
              <a:rPr lang="en-US" altLang="en-US" sz="100" dirty="0">
                <a:latin typeface="Arial" panose="020B0604020202020204" pitchFamily="34" charset="0"/>
                <a:ea typeface="ＭＳ Ｐゴシック" panose="020B0600070205080204" pitchFamily="34" charset="-128"/>
              </a:rPr>
              <a:t>Source:  Perry, B.D. Traumatized children:  How Childhood trauma influences brain development.  In:  </a:t>
            </a:r>
            <a:r>
              <a:rPr lang="en-US" altLang="en-US" sz="100" u="sng" dirty="0">
                <a:latin typeface="Arial" panose="020B0604020202020204" pitchFamily="34" charset="0"/>
                <a:ea typeface="ＭＳ Ｐゴシック" panose="020B0600070205080204" pitchFamily="34" charset="-128"/>
              </a:rPr>
              <a:t>The Journal of the California Alliance for the Mentally Ill</a:t>
            </a:r>
            <a:r>
              <a:rPr lang="en-US" altLang="en-US" sz="100" dirty="0">
                <a:latin typeface="Arial" panose="020B0604020202020204" pitchFamily="34" charset="0"/>
                <a:ea typeface="ＭＳ Ｐゴシック" panose="020B0600070205080204" pitchFamily="34" charset="-128"/>
              </a:rPr>
              <a:t>  11:1, 48-51, 2000</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22</a:t>
            </a:fld>
            <a:endParaRPr lang="en-US"/>
          </a:p>
        </p:txBody>
      </p:sp>
    </p:spTree>
    <p:extLst>
      <p:ext uri="{BB962C8B-B14F-4D97-AF65-F5344CB8AC3E}">
        <p14:creationId xmlns:p14="http://schemas.microsoft.com/office/powerpoint/2010/main" val="17469140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Ask the audience- how many of you have heard of ACEs? Adverse Childhood Experiences, or ACEs, are potentially traumatic events that can have negative, lasting effects on health and well-being.</a:t>
            </a:r>
          </a:p>
          <a:p>
            <a:endParaRPr lang="en-US" altLang="en-US" dirty="0"/>
          </a:p>
          <a:p>
            <a:r>
              <a:rPr lang="en-US" altLang="en-US" dirty="0"/>
              <a:t>In 1998, the Center for Disease Control and Kaiser Permanente completed a study of over 17,000 middle class Americans to determine if childhood experiences had any effect on the physical and mental health of adults.  They conducted the study through a survey of 10 questions, as well as looking through medical records of the participants.  The study proved a significant and very alarming correlation between adverse childhood experiences and adult mental and physical health, nearly 60% of adults with physical or mental health issues reported having adverse childhood experiences.</a:t>
            </a:r>
          </a:p>
          <a:p>
            <a:endParaRPr lang="en-US" altLang="en-US" dirty="0"/>
          </a:p>
          <a:p>
            <a:r>
              <a:rPr lang="en-US" altLang="en-US" sz="2400" b="1" dirty="0"/>
              <a:t>Handout ACE survey  - Explain</a:t>
            </a:r>
            <a:r>
              <a:rPr lang="en-US" altLang="en-US" sz="2400" b="1" baseline="0" dirty="0"/>
              <a:t> that the survey should only be used with clients in a clinical setting.  </a:t>
            </a:r>
            <a:endParaRPr lang="en-US" altLang="en-US" sz="2400" b="1" dirty="0"/>
          </a:p>
        </p:txBody>
      </p:sp>
      <p:sp>
        <p:nvSpPr>
          <p:cNvPr id="4" name="Slide Number Placeholder 3"/>
          <p:cNvSpPr>
            <a:spLocks noGrp="1"/>
          </p:cNvSpPr>
          <p:nvPr>
            <p:ph type="sldNum" sz="quarter" idx="10"/>
          </p:nvPr>
        </p:nvSpPr>
        <p:spPr/>
        <p:txBody>
          <a:bodyPr/>
          <a:lstStyle/>
          <a:p>
            <a:fld id="{C4D96F47-2C22-4DF2-AEF2-2CC491307DC9}" type="slidenum">
              <a:rPr lang="en-US" smtClean="0"/>
              <a:t>23</a:t>
            </a:fld>
            <a:endParaRPr lang="en-US"/>
          </a:p>
        </p:txBody>
      </p:sp>
    </p:spTree>
    <p:extLst>
      <p:ext uri="{BB962C8B-B14F-4D97-AF65-F5344CB8AC3E}">
        <p14:creationId xmlns:p14="http://schemas.microsoft.com/office/powerpoint/2010/main" val="3230024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study is one of the largest investigations of childhood abuse and neglect and later-life health and well-being.  It examined the relationship between adverse childhood experiences (ACEs) and later behaviors and health outcomes. People with an ACE score of 4 are twice as likely to be smokers and seven times more likely to be alcoholic. Having an ACE score of 4 increases the risk of emphysema or chronic bronchitis by nearly 400 percent, and attempted suicide by 1200 percent. People with high ACE scores are more likely to be violent, to have more marriages, more broken bones, more drug prescriptions, more depression, and more autoimmune diseases. People with an ACE score of 6 or higher are at risk of their lifespan being shortened by 20 years.</a:t>
            </a:r>
          </a:p>
          <a:p>
            <a:endParaRPr lang="en-US" dirty="0"/>
          </a:p>
          <a:p>
            <a:r>
              <a:rPr lang="en-US" dirty="0"/>
              <a:t>https://acestoohigh.com/aces-101/</a:t>
            </a:r>
          </a:p>
        </p:txBody>
      </p:sp>
      <p:sp>
        <p:nvSpPr>
          <p:cNvPr id="4" name="Slide Number Placeholder 3"/>
          <p:cNvSpPr>
            <a:spLocks noGrp="1"/>
          </p:cNvSpPr>
          <p:nvPr>
            <p:ph type="sldNum" sz="quarter" idx="5"/>
          </p:nvPr>
        </p:nvSpPr>
        <p:spPr/>
        <p:txBody>
          <a:bodyPr/>
          <a:lstStyle/>
          <a:p>
            <a:fld id="{C4D96F47-2C22-4DF2-AEF2-2CC491307DC9}" type="slidenum">
              <a:rPr lang="en-US" smtClean="0"/>
              <a:t>24</a:t>
            </a:fld>
            <a:endParaRPr lang="en-US"/>
          </a:p>
        </p:txBody>
      </p:sp>
    </p:spTree>
    <p:extLst>
      <p:ext uri="{BB962C8B-B14F-4D97-AF65-F5344CB8AC3E}">
        <p14:creationId xmlns:p14="http://schemas.microsoft.com/office/powerpoint/2010/main" val="635507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Snake example- when I was little my dad and I went outside together to check our propane tank. Now keep in mind, I was raised in Union County where poisonous snakes are all around, which is my dad’s #1 fear! Anytime he went outside he would always walk around with his head down looking at the ground for a snake- this was just his normal. So as always, we went outside with dad looking down and I trailed behind him. We get to the propane tank and before I can even look up, my dad let out a blood curdling scream and ran away. Now I was about 9 years old, and I look up to see a cotton-mouth snaked coiled up in the lid of the propane tank- and there my dad had completely left me alone with a poisonous snake! Refer to 3 E’s- event, experience, and effects. Same event, different experience, and totally different effects - what is traumatic to one may not be traumatic to another. </a:t>
            </a:r>
          </a:p>
          <a:p>
            <a:endParaRPr lang="en-US" altLang="en-US" dirty="0"/>
          </a:p>
          <a:p>
            <a:r>
              <a:rPr lang="en-US" altLang="en-US" dirty="0">
                <a:latin typeface="Arial" panose="020B0604020202020204" pitchFamily="34" charset="0"/>
                <a:ea typeface="ＭＳ Ｐゴシック" panose="020B0600070205080204" pitchFamily="34" charset="-128"/>
              </a:rPr>
              <a:t>How do children make sense of the violence around them? There is </a:t>
            </a:r>
            <a:r>
              <a:rPr lang="en-GB" altLang="en-US" dirty="0">
                <a:latin typeface="Arial" panose="020B0604020202020204" pitchFamily="34" charset="0"/>
                <a:ea typeface="ＭＳ Ｐゴシック" panose="020B0600070205080204" pitchFamily="34" charset="-128"/>
              </a:rPr>
              <a:t>no uniform response to living with domestic violence.  Children's responses vary greatly.  It often depends on the age of the child, the duration and intensity of the violence, and reaction of others around them.  Children within the same family can be affected differently- it really does depend on the 3 E’s.  Each child's experiences and reactions are unique.</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25</a:t>
            </a:fld>
            <a:endParaRPr lang="en-US"/>
          </a:p>
        </p:txBody>
      </p:sp>
    </p:spTree>
    <p:extLst>
      <p:ext uri="{BB962C8B-B14F-4D97-AF65-F5344CB8AC3E}">
        <p14:creationId xmlns:p14="http://schemas.microsoft.com/office/powerpoint/2010/main" val="33123442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Children who have witnessed and/or experiences domestic violence need to know that they are not to blame for the violence, they need to know it is okay to feel angry but it is not okay to hit themselves or others, they need to be taught alternatives to violent behaviors (teach them self-care, mindfulness, deep-breathing, exercise, yoga, </a:t>
            </a:r>
            <a:r>
              <a:rPr lang="en-US" dirty="0" err="1"/>
              <a:t>etc</a:t>
            </a:r>
            <a:r>
              <a:rPr lang="en-US" dirty="0"/>
              <a:t>), children need to know that they are not alone and other families sometimes have the same problems (it is important for the child not to feel isolated or shameful from this experience), and let the child know that there are people who can help keep them safe (explain that cops are there to take care of them, explain that counselors are there to talk to them, </a:t>
            </a:r>
            <a:r>
              <a:rPr lang="en-US" dirty="0" err="1"/>
              <a:t>etc</a:t>
            </a:r>
            <a:r>
              <a:rPr lang="en-US" dirty="0"/>
              <a:t>). It is so important to remember, that we ALL have a role to play in keeping children safe. We can be the one caring adult that buffers between the ACEs and instills resiliency. The #1 protective factor to buffer ACEs is a caring, stable, positive adult relationship in a youths life- that can be YOU. </a:t>
            </a:r>
          </a:p>
        </p:txBody>
      </p:sp>
      <p:sp>
        <p:nvSpPr>
          <p:cNvPr id="4" name="Slide Number Placeholder 3"/>
          <p:cNvSpPr>
            <a:spLocks noGrp="1"/>
          </p:cNvSpPr>
          <p:nvPr>
            <p:ph type="sldNum" sz="quarter" idx="10"/>
          </p:nvPr>
        </p:nvSpPr>
        <p:spPr/>
        <p:txBody>
          <a:bodyPr/>
          <a:lstStyle/>
          <a:p>
            <a:fld id="{C4D96F47-2C22-4DF2-AEF2-2CC491307DC9}" type="slidenum">
              <a:rPr lang="en-US" smtClean="0"/>
              <a:t>26</a:t>
            </a:fld>
            <a:endParaRPr lang="en-US"/>
          </a:p>
        </p:txBody>
      </p:sp>
    </p:spTree>
    <p:extLst>
      <p:ext uri="{BB962C8B-B14F-4D97-AF65-F5344CB8AC3E}">
        <p14:creationId xmlns:p14="http://schemas.microsoft.com/office/powerpoint/2010/main" val="3762067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Officers should identify all children in the home and interview all children who are verbal and/or have a means of communicating. </a:t>
            </a:r>
          </a:p>
          <a:p>
            <a:pPr marL="171450" indent="-171450">
              <a:buFont typeface="Wingdings" panose="05000000000000000000" pitchFamily="2" charset="2"/>
              <a:buChar char="Ø"/>
            </a:pPr>
            <a:r>
              <a:rPr lang="en-US" dirty="0"/>
              <a:t>Alternative forms of communication might include sign language, ,typing, spelling words, augmentative communication  devises, pointing to pictures, and/or    drawing pictures</a:t>
            </a:r>
          </a:p>
          <a:p>
            <a:pPr marL="171450" indent="-171450">
              <a:buFont typeface="Wingdings" panose="05000000000000000000" pitchFamily="2" charset="2"/>
              <a:buChar char="Ø"/>
            </a:pPr>
            <a:r>
              <a:rPr lang="en-US" dirty="0"/>
              <a:t>Interviews of children should be conducted alone and in an age appropriate manner. </a:t>
            </a:r>
          </a:p>
          <a:p>
            <a:pPr marL="171450" indent="-171450">
              <a:buFont typeface="Wingdings" panose="05000000000000000000" pitchFamily="2" charset="2"/>
              <a:buChar char="Ø"/>
            </a:pPr>
            <a:r>
              <a:rPr lang="en-US" dirty="0"/>
              <a:t>Use the hotline number or online </a:t>
            </a:r>
          </a:p>
        </p:txBody>
      </p:sp>
      <p:sp>
        <p:nvSpPr>
          <p:cNvPr id="4" name="Slide Number Placeholder 3"/>
          <p:cNvSpPr>
            <a:spLocks noGrp="1"/>
          </p:cNvSpPr>
          <p:nvPr>
            <p:ph type="sldNum" sz="quarter" idx="5"/>
          </p:nvPr>
        </p:nvSpPr>
        <p:spPr/>
        <p:txBody>
          <a:bodyPr/>
          <a:lstStyle/>
          <a:p>
            <a:fld id="{C4D96F47-2C22-4DF2-AEF2-2CC491307DC9}" type="slidenum">
              <a:rPr lang="en-US" smtClean="0"/>
              <a:t>27</a:t>
            </a:fld>
            <a:endParaRPr lang="en-US"/>
          </a:p>
        </p:txBody>
      </p:sp>
    </p:spTree>
    <p:extLst>
      <p:ext uri="{BB962C8B-B14F-4D97-AF65-F5344CB8AC3E}">
        <p14:creationId xmlns:p14="http://schemas.microsoft.com/office/powerpoint/2010/main" val="30895452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Officers should identify all children in the home and interview all children who are verbal and/or have a means of communicating. Alternative forms of communication might include sign language, typing, spelling words, augmentative communication devises, pointing to pictures, and/or drawing pictures. Interviews of children should be conducted alone and in an age appropriate manner. The officer should sit or crouch at the child’s level and speak in a gentle voice. If the child becomes too distressed, take a break or consider ending the interview.  </a:t>
            </a:r>
          </a:p>
          <a:p>
            <a:pPr marL="171450" indent="-171450">
              <a:buFont typeface="Wingdings" panose="05000000000000000000" pitchFamily="2" charset="2"/>
              <a:buChar char="Ø"/>
            </a:pPr>
            <a:r>
              <a:rPr lang="en-US" dirty="0"/>
              <a:t>SAFETY PLANNING, YOU ARE NOT RESPONSIBLE FOR THE ABUSE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Children should be asked about this incident and any prior abusive incidents. Leading questions should be avoided. Use general terms in asking questions and allow children to give details.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Document what the children say. Some evidence, such as excited utterances, may be admissible in court.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The officer may be the only person the children have talked to about the abuse. Therefore, the officer should listen to the children, acknowledge their experience, and respond in a comforting manner.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Be sure children are with the non-offending parent or caregiver as soon as possible after the interview.</a:t>
            </a:r>
          </a:p>
        </p:txBody>
      </p:sp>
      <p:sp>
        <p:nvSpPr>
          <p:cNvPr id="4" name="Slide Number Placeholder 3"/>
          <p:cNvSpPr>
            <a:spLocks noGrp="1"/>
          </p:cNvSpPr>
          <p:nvPr>
            <p:ph type="sldNum" sz="quarter" idx="5"/>
          </p:nvPr>
        </p:nvSpPr>
        <p:spPr/>
        <p:txBody>
          <a:bodyPr/>
          <a:lstStyle/>
          <a:p>
            <a:fld id="{C4D96F47-2C22-4DF2-AEF2-2CC491307DC9}" type="slidenum">
              <a:rPr lang="en-US" smtClean="0"/>
              <a:t>28</a:t>
            </a:fld>
            <a:endParaRPr lang="en-US"/>
          </a:p>
        </p:txBody>
      </p:sp>
    </p:spTree>
    <p:extLst>
      <p:ext uri="{BB962C8B-B14F-4D97-AF65-F5344CB8AC3E}">
        <p14:creationId xmlns:p14="http://schemas.microsoft.com/office/powerpoint/2010/main" val="41760860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When there are children in the home, officers should determine, to the best of their ability, whether there is a history of physical, sexual, or serious emotional abuse of children.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If the officer reasonably suspects that the children have been abused or neglected, the officer should report the suspicion to the Illinois Department of Child and Family Services at 1- 800-25-ABUSE OR online reporting. Abuse includes any act that “creates a substantial risk of physical injury.” Examples include choking or smothering a child, shaking or throwing a small child, and violently pushing or shoving a child into fixed objects.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Other circumstances include incidents of domestic violence in which the child was threatened, violations of orders for the PWCH to remain apart from the child, and a history of past sexual abuse which may place other children at risk. </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When probable cause exists, a crime was committed against a child, an arrest should be made for those offenses in addition to offenses related to the domestic violence incident</a:t>
            </a:r>
          </a:p>
        </p:txBody>
      </p:sp>
      <p:sp>
        <p:nvSpPr>
          <p:cNvPr id="4" name="Slide Number Placeholder 3"/>
          <p:cNvSpPr>
            <a:spLocks noGrp="1"/>
          </p:cNvSpPr>
          <p:nvPr>
            <p:ph type="sldNum" sz="quarter" idx="5"/>
          </p:nvPr>
        </p:nvSpPr>
        <p:spPr/>
        <p:txBody>
          <a:bodyPr/>
          <a:lstStyle/>
          <a:p>
            <a:fld id="{C4D96F47-2C22-4DF2-AEF2-2CC491307DC9}" type="slidenum">
              <a:rPr lang="en-US" smtClean="0"/>
              <a:t>29</a:t>
            </a:fld>
            <a:endParaRPr lang="en-US"/>
          </a:p>
        </p:txBody>
      </p:sp>
    </p:spTree>
    <p:extLst>
      <p:ext uri="{BB962C8B-B14F-4D97-AF65-F5344CB8AC3E}">
        <p14:creationId xmlns:p14="http://schemas.microsoft.com/office/powerpoint/2010/main" val="262845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t>
            </a:r>
          </a:p>
        </p:txBody>
      </p:sp>
      <p:sp>
        <p:nvSpPr>
          <p:cNvPr id="4" name="Slide Number Placeholder 3"/>
          <p:cNvSpPr>
            <a:spLocks noGrp="1"/>
          </p:cNvSpPr>
          <p:nvPr>
            <p:ph type="sldNum" sz="quarter" idx="5"/>
          </p:nvPr>
        </p:nvSpPr>
        <p:spPr/>
        <p:txBody>
          <a:bodyPr/>
          <a:lstStyle/>
          <a:p>
            <a:fld id="{C4D96F47-2C22-4DF2-AEF2-2CC491307DC9}" type="slidenum">
              <a:rPr lang="en-US" smtClean="0"/>
              <a:t>3</a:t>
            </a:fld>
            <a:endParaRPr lang="en-US"/>
          </a:p>
        </p:txBody>
      </p:sp>
    </p:spTree>
    <p:extLst>
      <p:ext uri="{BB962C8B-B14F-4D97-AF65-F5344CB8AC3E}">
        <p14:creationId xmlns:p14="http://schemas.microsoft.com/office/powerpoint/2010/main" val="2225040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Ø"/>
            </a:pPr>
            <a:r>
              <a:rPr lang="en-US" dirty="0"/>
              <a:t>When a PWEH of abuse chooses to leave the scene of the offense, it should be presumed that it is in the best interests of any minors or dependents in the PWEH’s care to remain with them or a person designated by the PWEH, rather than to remain with the PWCH.</a:t>
            </a:r>
          </a:p>
          <a:p>
            <a:pPr marL="171450" indent="-171450">
              <a:buFont typeface="Wingdings" panose="05000000000000000000" pitchFamily="2" charset="2"/>
              <a:buChar char="Ø"/>
            </a:pPr>
            <a:endParaRPr lang="en-US" dirty="0"/>
          </a:p>
          <a:p>
            <a:pPr marL="171450" indent="-171450">
              <a:buFont typeface="Wingdings" panose="05000000000000000000" pitchFamily="2" charset="2"/>
              <a:buChar char="Ø"/>
            </a:pPr>
            <a:r>
              <a:rPr lang="en-US" dirty="0"/>
              <a:t>If the non-offending parent or caretaker needs to be taken for medical services, or is otherwise unable to care for the children after the incident, obtain from the non-offending parent or caregiver information on who should care for the children. If needed and with the non-offending parent or caregiver’s permission, provide or arrange for transportation of the children to the temporary caregiver. </a:t>
            </a:r>
          </a:p>
          <a:p>
            <a:pPr marL="171450" indent="-171450">
              <a:buFont typeface="Wingdings" panose="05000000000000000000" pitchFamily="2" charset="2"/>
              <a:buChar char="Ø"/>
            </a:pPr>
            <a:r>
              <a:rPr lang="en-US" dirty="0"/>
              <a:t>If there are no family members or friends available, contact the Illinois Department of Child and Family Services. An officer should stay with the children until there is a safe adult to care for them.</a:t>
            </a:r>
          </a:p>
          <a:p>
            <a:pPr marL="171450" indent="-171450">
              <a:buFont typeface="Wingdings" panose="05000000000000000000" pitchFamily="2" charset="2"/>
              <a:buChar char="Ø"/>
            </a:pPr>
            <a:r>
              <a:rPr lang="en-US" dirty="0"/>
              <a:t>** Safest place for the youth is with nonoffending parent****</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C4D96F47-2C22-4DF2-AEF2-2CC491307DC9}" type="slidenum">
              <a:rPr lang="en-US" smtClean="0"/>
              <a:t>30</a:t>
            </a:fld>
            <a:endParaRPr lang="en-US"/>
          </a:p>
        </p:txBody>
      </p:sp>
    </p:spTree>
    <p:extLst>
      <p:ext uri="{BB962C8B-B14F-4D97-AF65-F5344CB8AC3E}">
        <p14:creationId xmlns:p14="http://schemas.microsoft.com/office/powerpoint/2010/main" val="42426064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When you suspect there is child abuse or neglect within the home reporting it to the child abuse hotline is the first step in getting the family help and keeping the child safe.  The hotline will be concerned about the safety of the child and will need the best information you can provide that the child is being negatively affected by the violence and is or could be in danger.</a:t>
            </a:r>
          </a:p>
          <a:p>
            <a:pPr>
              <a:defRPr/>
            </a:pPr>
            <a:r>
              <a:rPr lang="en-US" dirty="0"/>
              <a:t>So when you call:</a:t>
            </a:r>
          </a:p>
          <a:p>
            <a:pPr marL="171450" indent="-171450">
              <a:buFont typeface="Arial" pitchFamily="34" charset="0"/>
              <a:buChar char="•"/>
              <a:defRPr/>
            </a:pPr>
            <a:r>
              <a:rPr lang="en-US" dirty="0"/>
              <a:t>Provide as many details as possible including the child's name, date of birth, address, phone number, information about siblings, parent’s or guardian's name, and the name of the suspected PWCH. </a:t>
            </a:r>
          </a:p>
          <a:p>
            <a:pPr marL="171450" indent="-171450">
              <a:buFont typeface="Arial" pitchFamily="34" charset="0"/>
              <a:buChar char="•"/>
              <a:defRPr/>
            </a:pPr>
            <a:r>
              <a:rPr lang="en-US" dirty="0"/>
              <a:t>Describe the specific event that has prompted your report or the pattern of abuse or trauma you have observed. </a:t>
            </a:r>
          </a:p>
          <a:p>
            <a:pPr marL="171450" indent="-171450">
              <a:buFont typeface="Arial" pitchFamily="34" charset="0"/>
              <a:buChar char="•"/>
              <a:defRPr/>
            </a:pPr>
            <a:r>
              <a:rPr lang="en-US" dirty="0"/>
              <a:t>Consider the severity of the injury or the severity of the effect of the family violence on the child particularly in relationship to the child’s age or ability to protect themselves.</a:t>
            </a:r>
          </a:p>
          <a:p>
            <a:pPr marL="171450" indent="-171450">
              <a:buFont typeface="Arial" pitchFamily="34" charset="0"/>
              <a:buChar char="•"/>
              <a:defRPr/>
            </a:pPr>
            <a:r>
              <a:rPr lang="en-US" dirty="0"/>
              <a:t>Do not interview the child in depth.   Leave that to the DCFS investigator or law enforcement.</a:t>
            </a:r>
          </a:p>
          <a:p>
            <a:pPr>
              <a:defRPr/>
            </a:pPr>
            <a:endParaRPr lang="en-US" dirty="0"/>
          </a:p>
          <a:p>
            <a:pPr>
              <a:defRPr/>
            </a:pPr>
            <a:r>
              <a:rPr lang="en-US" dirty="0"/>
              <a:t>Remember you don’t have to have proof of the situation but anyone who works with children is a mandated reporter.   In Illinois the hotline number is 1-800-25-ABUSE.  That is 1-800-252-2873.  </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31</a:t>
            </a:fld>
            <a:endParaRPr lang="en-US"/>
          </a:p>
        </p:txBody>
      </p:sp>
    </p:spTree>
    <p:extLst>
      <p:ext uri="{BB962C8B-B14F-4D97-AF65-F5344CB8AC3E}">
        <p14:creationId xmlns:p14="http://schemas.microsoft.com/office/powerpoint/2010/main" val="33062330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GB" dirty="0">
                <a:effectLst>
                  <a:outerShdw blurRad="38100" dist="38100" dir="2700000" algn="tl">
                    <a:srgbClr val="C0C0C0"/>
                  </a:outerShdw>
                </a:effectLst>
                <a:ea typeface="ＭＳ Ｐゴシック" pitchFamily="34" charset="-128"/>
              </a:rPr>
              <a:t>** Safest place for the youth is with nonoffending parent****</a:t>
            </a:r>
          </a:p>
          <a:p>
            <a:pPr eaLnBrk="1" hangingPunct="1">
              <a:defRPr/>
            </a:pPr>
            <a:endParaRPr lang="en-GB" dirty="0">
              <a:effectLst>
                <a:outerShdw blurRad="38100" dist="38100" dir="2700000" algn="tl">
                  <a:srgbClr val="C0C0C0"/>
                </a:outerShdw>
              </a:effectLst>
              <a:ea typeface="ＭＳ Ｐゴシック" pitchFamily="34" charset="-128"/>
            </a:endParaRPr>
          </a:p>
          <a:p>
            <a:pPr eaLnBrk="1" hangingPunct="1">
              <a:defRPr/>
            </a:pPr>
            <a:r>
              <a:rPr lang="en-GB" dirty="0">
                <a:effectLst>
                  <a:outerShdw blurRad="38100" dist="38100" dir="2700000" algn="tl">
                    <a:srgbClr val="C0C0C0"/>
                  </a:outerShdw>
                </a:effectLst>
                <a:ea typeface="ＭＳ Ｐゴシック" pitchFamily="34" charset="-128"/>
              </a:rPr>
              <a:t>Knowledge is power.  Become educated about the dynamics of domestic </a:t>
            </a:r>
          </a:p>
          <a:p>
            <a:pPr eaLnBrk="1" hangingPunct="1">
              <a:defRPr/>
            </a:pPr>
            <a:r>
              <a:rPr lang="en-GB" dirty="0">
                <a:effectLst>
                  <a:outerShdw blurRad="38100" dist="38100" dir="2700000" algn="tl">
                    <a:srgbClr val="C0C0C0"/>
                  </a:outerShdw>
                </a:effectLst>
                <a:ea typeface="ＭＳ Ｐゴシック" pitchFamily="34" charset="-128"/>
              </a:rPr>
              <a:t>violence and learn to recognize signs of children who are living in a home with </a:t>
            </a:r>
          </a:p>
          <a:p>
            <a:pPr eaLnBrk="1" hangingPunct="1">
              <a:defRPr/>
            </a:pPr>
            <a:r>
              <a:rPr lang="en-GB" dirty="0">
                <a:effectLst>
                  <a:outerShdw blurRad="38100" dist="38100" dir="2700000" algn="tl">
                    <a:srgbClr val="C0C0C0"/>
                  </a:outerShdw>
                </a:effectLst>
                <a:ea typeface="ＭＳ Ｐゴシック" pitchFamily="34" charset="-128"/>
              </a:rPr>
              <a:t>domestic violence.</a:t>
            </a:r>
          </a:p>
          <a:p>
            <a:pPr eaLnBrk="1" hangingPunct="1">
              <a:defRPr/>
            </a:pPr>
            <a:endParaRPr lang="en-GB" sz="800" dirty="0">
              <a:effectLst>
                <a:outerShdw blurRad="38100" dist="38100" dir="2700000" algn="tl">
                  <a:srgbClr val="C0C0C0"/>
                </a:outerShdw>
              </a:effectLst>
              <a:ea typeface="ＭＳ Ｐゴシック" pitchFamily="34" charset="-128"/>
            </a:endParaRPr>
          </a:p>
          <a:p>
            <a:pPr eaLnBrk="1" hangingPunct="1">
              <a:defRPr/>
            </a:pPr>
            <a:r>
              <a:rPr lang="en-GB" dirty="0">
                <a:effectLst>
                  <a:outerShdw blurRad="38100" dist="38100" dir="2700000" algn="tl">
                    <a:srgbClr val="C0C0C0"/>
                  </a:outerShdw>
                </a:effectLst>
                <a:ea typeface="ＭＳ Ｐゴシック" pitchFamily="34" charset="-128"/>
              </a:rPr>
              <a:t>Seek out trainings that are available to you and your staff. Connect with </a:t>
            </a:r>
          </a:p>
          <a:p>
            <a:pPr eaLnBrk="1" hangingPunct="1">
              <a:defRPr/>
            </a:pPr>
            <a:r>
              <a:rPr lang="en-GB" dirty="0">
                <a:effectLst>
                  <a:outerShdw blurRad="38100" dist="38100" dir="2700000" algn="tl">
                    <a:srgbClr val="C0C0C0"/>
                  </a:outerShdw>
                </a:effectLst>
                <a:ea typeface="ＭＳ Ｐゴシック" pitchFamily="34" charset="-128"/>
              </a:rPr>
              <a:t>professionals in your area who are able to assist with these cases. Work with </a:t>
            </a:r>
          </a:p>
          <a:p>
            <a:pPr eaLnBrk="1" hangingPunct="1">
              <a:defRPr/>
            </a:pPr>
            <a:r>
              <a:rPr lang="en-GB" dirty="0">
                <a:effectLst>
                  <a:outerShdw blurRad="38100" dist="38100" dir="2700000" algn="tl">
                    <a:srgbClr val="C0C0C0"/>
                  </a:outerShdw>
                </a:effectLst>
                <a:ea typeface="ＭＳ Ｐゴシック" pitchFamily="34" charset="-128"/>
              </a:rPr>
              <a:t>local resources to provide comprehensive, coordinated treatment for women </a:t>
            </a:r>
          </a:p>
          <a:p>
            <a:pPr eaLnBrk="1" hangingPunct="1">
              <a:defRPr/>
            </a:pPr>
            <a:r>
              <a:rPr lang="en-GB" dirty="0">
                <a:effectLst>
                  <a:outerShdw blurRad="38100" dist="38100" dir="2700000" algn="tl">
                    <a:srgbClr val="C0C0C0"/>
                  </a:outerShdw>
                </a:effectLst>
                <a:ea typeface="ＭＳ Ｐゴシック" pitchFamily="34" charset="-128"/>
              </a:rPr>
              <a:t>and children. Sponsor teen dating violence awareness training in age </a:t>
            </a:r>
          </a:p>
          <a:p>
            <a:pPr eaLnBrk="1" hangingPunct="1">
              <a:defRPr/>
            </a:pPr>
            <a:r>
              <a:rPr lang="en-GB" dirty="0">
                <a:effectLst>
                  <a:outerShdw blurRad="38100" dist="38100" dir="2700000" algn="tl">
                    <a:srgbClr val="C0C0C0"/>
                  </a:outerShdw>
                </a:effectLst>
                <a:ea typeface="ＭＳ Ｐゴシック" pitchFamily="34" charset="-128"/>
              </a:rPr>
              <a:t>appropriate classes.</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32</a:t>
            </a:fld>
            <a:endParaRPr lang="en-US"/>
          </a:p>
        </p:txBody>
      </p:sp>
    </p:spTree>
    <p:extLst>
      <p:ext uri="{BB962C8B-B14F-4D97-AF65-F5344CB8AC3E}">
        <p14:creationId xmlns:p14="http://schemas.microsoft.com/office/powerpoint/2010/main" val="201936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PWEH can try to leave. They can consider their alternatives:  where they can go, how they can get there, what to take with them.</a:t>
            </a:r>
          </a:p>
          <a:p>
            <a:r>
              <a:rPr lang="en-US" dirty="0"/>
              <a:t>PWEH can talk to family or friends and let them know about their situation. They can  decide on a code word to indicate a dangerous situation, who is and who isn’t allowed to pick the kids up at school, ask friends or family to keep emergency funds and copies of important papers for them.</a:t>
            </a:r>
          </a:p>
          <a:p>
            <a:r>
              <a:rPr lang="en-US" dirty="0"/>
              <a:t>PWEH can develop a Safety Plan:  start saving money; put valuable papers (SS cards, insurance cards, car title, medical records) in a safe place; talk to their school or employer about the situation and let them know if there is an OP in place.</a:t>
            </a:r>
          </a:p>
          <a:p>
            <a:r>
              <a:rPr lang="en-US" dirty="0"/>
              <a:t>The PWEH can contact a local DV shelter. Their advocates can assist the victim with safety planning, leaving, obtaining an Order of Protection and shelter.</a:t>
            </a:r>
          </a:p>
          <a:p>
            <a:r>
              <a:rPr lang="en-US" dirty="0"/>
              <a:t>The PWEH can call the police. Every incident needs to be documented to better build the case for prosecution. </a:t>
            </a:r>
          </a:p>
          <a:p>
            <a:r>
              <a:rPr lang="en-US" dirty="0"/>
              <a:t>The PWEH can get an Order of Protection to keep the PWCH away from them, their children and other family members.</a:t>
            </a:r>
          </a:p>
          <a:p>
            <a:r>
              <a:rPr lang="en-US" dirty="0"/>
              <a:t>A PWEH can receive counseling from someone trained in domestic violence.</a:t>
            </a:r>
          </a:p>
          <a:p>
            <a:r>
              <a:rPr lang="en-US" b="1" dirty="0"/>
              <a:t>Never get couples counseling! Research has shown that it’s ineffective and can actually be counterproductive.</a:t>
            </a:r>
          </a:p>
          <a:p>
            <a:r>
              <a:rPr lang="en-US" b="1" dirty="0"/>
              <a:t>NOT ANGER MANAGEMENT </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33</a:t>
            </a:fld>
            <a:endParaRPr lang="en-US"/>
          </a:p>
        </p:txBody>
      </p:sp>
    </p:spTree>
    <p:extLst>
      <p:ext uri="{BB962C8B-B14F-4D97-AF65-F5344CB8AC3E}">
        <p14:creationId xmlns:p14="http://schemas.microsoft.com/office/powerpoint/2010/main" val="26352412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t>
            </a:r>
          </a:p>
          <a:p>
            <a:r>
              <a:rPr lang="en-US" dirty="0"/>
              <a:t>The number 1 protective factor to ACES is a caring, strong, positive, and stable adult relationship within a youths life. YOU can be that 1 person. </a:t>
            </a:r>
            <a:r>
              <a:rPr lang="en-US" b="1" dirty="0"/>
              <a:t>We all have a role to play. </a:t>
            </a:r>
          </a:p>
        </p:txBody>
      </p:sp>
      <p:sp>
        <p:nvSpPr>
          <p:cNvPr id="4" name="Slide Number Placeholder 3"/>
          <p:cNvSpPr>
            <a:spLocks noGrp="1"/>
          </p:cNvSpPr>
          <p:nvPr>
            <p:ph type="sldNum" sz="quarter" idx="10"/>
          </p:nvPr>
        </p:nvSpPr>
        <p:spPr/>
        <p:txBody>
          <a:bodyPr/>
          <a:lstStyle/>
          <a:p>
            <a:fld id="{C4D96F47-2C22-4DF2-AEF2-2CC491307DC9}" type="slidenum">
              <a:rPr lang="en-US" smtClean="0"/>
              <a:t>34</a:t>
            </a:fld>
            <a:endParaRPr lang="en-US"/>
          </a:p>
        </p:txBody>
      </p:sp>
    </p:spTree>
    <p:extLst>
      <p:ext uri="{BB962C8B-B14F-4D97-AF65-F5344CB8AC3E}">
        <p14:creationId xmlns:p14="http://schemas.microsoft.com/office/powerpoint/2010/main" val="10561979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Wrap up, allow time for participants to complete evaluations. </a:t>
            </a:r>
          </a:p>
          <a:p>
            <a:r>
              <a:rPr lang="en-US" dirty="0"/>
              <a:t>RESOURCE AND REFERENCES SLIDE </a:t>
            </a:r>
          </a:p>
        </p:txBody>
      </p:sp>
      <p:sp>
        <p:nvSpPr>
          <p:cNvPr id="4" name="Slide Number Placeholder 3"/>
          <p:cNvSpPr>
            <a:spLocks noGrp="1"/>
          </p:cNvSpPr>
          <p:nvPr>
            <p:ph type="sldNum" sz="quarter" idx="10"/>
          </p:nvPr>
        </p:nvSpPr>
        <p:spPr/>
        <p:txBody>
          <a:bodyPr/>
          <a:lstStyle/>
          <a:p>
            <a:fld id="{C4D96F47-2C22-4DF2-AEF2-2CC491307DC9}" type="slidenum">
              <a:rPr lang="en-US" smtClean="0"/>
              <a:t>35</a:t>
            </a:fld>
            <a:endParaRPr lang="en-US"/>
          </a:p>
        </p:txBody>
      </p:sp>
    </p:spTree>
    <p:extLst>
      <p:ext uri="{BB962C8B-B14F-4D97-AF65-F5344CB8AC3E}">
        <p14:creationId xmlns:p14="http://schemas.microsoft.com/office/powerpoint/2010/main" val="3591756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showing slide ask the audience how they define domestic violence</a:t>
            </a:r>
          </a:p>
          <a:p>
            <a:r>
              <a:rPr lang="en-US" dirty="0"/>
              <a:t>Read slide</a:t>
            </a:r>
          </a:p>
        </p:txBody>
      </p:sp>
      <p:sp>
        <p:nvSpPr>
          <p:cNvPr id="4" name="Slide Number Placeholder 3"/>
          <p:cNvSpPr>
            <a:spLocks noGrp="1"/>
          </p:cNvSpPr>
          <p:nvPr>
            <p:ph type="sldNum" sz="quarter" idx="10"/>
          </p:nvPr>
        </p:nvSpPr>
        <p:spPr/>
        <p:txBody>
          <a:bodyPr/>
          <a:lstStyle/>
          <a:p>
            <a:fld id="{C4D96F47-2C22-4DF2-AEF2-2CC491307DC9}" type="slidenum">
              <a:rPr lang="en-US" smtClean="0"/>
              <a:t>4</a:t>
            </a:fld>
            <a:endParaRPr lang="en-US"/>
          </a:p>
        </p:txBody>
      </p:sp>
    </p:spTree>
    <p:extLst>
      <p:ext uri="{BB962C8B-B14F-4D97-AF65-F5344CB8AC3E}">
        <p14:creationId xmlns:p14="http://schemas.microsoft.com/office/powerpoint/2010/main" val="378424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Domestic violence revolves around the person causing harm gaining power and control over the person experiencing the harm. The perpetrator desires to gain power over the person causing harm so that he or she can control their victim. </a:t>
            </a:r>
          </a:p>
          <a:p>
            <a:r>
              <a:rPr lang="en-US" dirty="0"/>
              <a:t>Refer to power and control wheel handout and review the wheel with attendees. Ask attendees if they have any other examples that were not included on the wheel. </a:t>
            </a:r>
          </a:p>
        </p:txBody>
      </p:sp>
      <p:sp>
        <p:nvSpPr>
          <p:cNvPr id="4" name="Slide Number Placeholder 3"/>
          <p:cNvSpPr>
            <a:spLocks noGrp="1"/>
          </p:cNvSpPr>
          <p:nvPr>
            <p:ph type="sldNum" sz="quarter" idx="10"/>
          </p:nvPr>
        </p:nvSpPr>
        <p:spPr/>
        <p:txBody>
          <a:bodyPr/>
          <a:lstStyle/>
          <a:p>
            <a:fld id="{C4D96F47-2C22-4DF2-AEF2-2CC491307DC9}" type="slidenum">
              <a:rPr lang="en-US" smtClean="0"/>
              <a:t>5</a:t>
            </a:fld>
            <a:endParaRPr lang="en-US"/>
          </a:p>
        </p:txBody>
      </p:sp>
    </p:spTree>
    <p:extLst>
      <p:ext uri="{BB962C8B-B14F-4D97-AF65-F5344CB8AC3E}">
        <p14:creationId xmlns:p14="http://schemas.microsoft.com/office/powerpoint/2010/main" val="195272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audience- when you think of PWCH, what comes to mind? Men, poverty, someone cruel, types of behaviors; aggressive, controlling, etc.</a:t>
            </a:r>
          </a:p>
          <a:p>
            <a:r>
              <a:rPr lang="en-US" dirty="0"/>
              <a:t>Ask the audience- when you think of PWEH, what comes to mind? Women, children, young, vulnerability, etc. </a:t>
            </a:r>
          </a:p>
          <a:p>
            <a:r>
              <a:rPr lang="en-US" dirty="0"/>
              <a:t>Domestic violence can occur regardless of age, race, socioeconomic status, sexual orientation, mental or physical ability and religious background.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Stats are from: </a:t>
            </a:r>
            <a:r>
              <a:rPr lang="en-US" sz="1200" u="sng" kern="1200" dirty="0">
                <a:solidFill>
                  <a:schemeClr val="tx1"/>
                </a:solidFill>
                <a:effectLst/>
                <a:latin typeface="+mn-lt"/>
                <a:ea typeface="+mn-ea"/>
                <a:cs typeface="+mn-cs"/>
                <a:hlinkClick r:id="rId3"/>
              </a:rPr>
              <a:t>https://www.thehotline.org/resources/statistics/</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6</a:t>
            </a:fld>
            <a:endParaRPr lang="en-US"/>
          </a:p>
        </p:txBody>
      </p:sp>
    </p:spTree>
    <p:extLst>
      <p:ext uri="{BB962C8B-B14F-4D97-AF65-F5344CB8AC3E}">
        <p14:creationId xmlns:p14="http://schemas.microsoft.com/office/powerpoint/2010/main" val="236581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dirty="0">
                <a:effectLst>
                  <a:outerShdw blurRad="38100" dist="38100" dir="2700000" algn="tl">
                    <a:srgbClr val="C0C0C0"/>
                  </a:outerShdw>
                </a:effectLst>
                <a:ea typeface="ＭＳ Ｐゴシック" pitchFamily="34" charset="-128"/>
              </a:rPr>
              <a:t>They exhibit </a:t>
            </a:r>
            <a:r>
              <a:rPr lang="en-US" b="1" dirty="0">
                <a:effectLst>
                  <a:outerShdw blurRad="38100" dist="38100" dir="2700000" algn="tl">
                    <a:srgbClr val="C0C0C0"/>
                  </a:outerShdw>
                </a:effectLst>
                <a:ea typeface="ＭＳ Ｐゴシック" pitchFamily="34" charset="-128"/>
              </a:rPr>
              <a:t>controlling behaviors </a:t>
            </a:r>
            <a:r>
              <a:rPr lang="en-US" dirty="0">
                <a:effectLst>
                  <a:outerShdw blurRad="38100" dist="38100" dir="2700000" algn="tl">
                    <a:srgbClr val="C0C0C0"/>
                  </a:outerShdw>
                </a:effectLst>
                <a:ea typeface="ＭＳ Ｐゴシック" pitchFamily="34" charset="-128"/>
              </a:rPr>
              <a:t>and </a:t>
            </a:r>
            <a:r>
              <a:rPr lang="en-US" b="1" dirty="0">
                <a:effectLst>
                  <a:outerShdw blurRad="38100" dist="38100" dir="2700000" algn="tl">
                    <a:srgbClr val="C0C0C0"/>
                  </a:outerShdw>
                </a:effectLst>
                <a:ea typeface="ＭＳ Ｐゴシック" pitchFamily="34" charset="-128"/>
              </a:rPr>
              <a:t>blame others</a:t>
            </a:r>
            <a:r>
              <a:rPr lang="en-US" dirty="0">
                <a:effectLst>
                  <a:outerShdw blurRad="38100" dist="38100" dir="2700000" algn="tl">
                    <a:srgbClr val="C0C0C0"/>
                  </a:outerShdw>
                </a:effectLst>
                <a:ea typeface="ＭＳ Ｐゴシック" pitchFamily="34" charset="-128"/>
              </a:rPr>
              <a:t> for  their  problems and failures.</a:t>
            </a:r>
          </a:p>
          <a:p>
            <a:pPr eaLnBrk="1" hangingPunct="1">
              <a:defRPr/>
            </a:pPr>
            <a:r>
              <a:rPr lang="en-US" b="1" dirty="0">
                <a:effectLst>
                  <a:outerShdw blurRad="38100" dist="38100" dir="2700000" algn="tl">
                    <a:srgbClr val="C0C0C0"/>
                  </a:outerShdw>
                </a:effectLst>
                <a:ea typeface="ＭＳ Ｐゴシック" pitchFamily="34" charset="-128"/>
              </a:rPr>
              <a:t>They do not take responsibility </a:t>
            </a:r>
            <a:r>
              <a:rPr lang="en-US" dirty="0">
                <a:effectLst>
                  <a:outerShdw blurRad="38100" dist="38100" dir="2700000" algn="tl">
                    <a:srgbClr val="C0C0C0"/>
                  </a:outerShdw>
                </a:effectLst>
                <a:ea typeface="ＭＳ Ｐゴシック" pitchFamily="34" charset="-128"/>
              </a:rPr>
              <a:t>for their actions and are often </a:t>
            </a:r>
            <a:r>
              <a:rPr lang="en-US" b="1" dirty="0">
                <a:effectLst>
                  <a:outerShdw blurRad="38100" dist="38100" dir="2700000" algn="tl">
                    <a:srgbClr val="C0C0C0"/>
                  </a:outerShdw>
                </a:effectLst>
                <a:ea typeface="ＭＳ Ｐゴシック" pitchFamily="34" charset="-128"/>
              </a:rPr>
              <a:t>hypersensitive,</a:t>
            </a:r>
            <a:r>
              <a:rPr lang="en-US" dirty="0">
                <a:effectLst>
                  <a:outerShdw blurRad="38100" dist="38100" dir="2700000" algn="tl">
                    <a:srgbClr val="C0C0C0"/>
                  </a:outerShdw>
                </a:effectLst>
                <a:ea typeface="ＭＳ Ｐゴシック" pitchFamily="34" charset="-128"/>
              </a:rPr>
              <a:t>  taking things as personal attacks.</a:t>
            </a:r>
          </a:p>
          <a:p>
            <a:pPr eaLnBrk="1" hangingPunct="1">
              <a:defRPr/>
            </a:pPr>
            <a:r>
              <a:rPr lang="en-US" b="1" dirty="0">
                <a:effectLst>
                  <a:outerShdw blurRad="38100" dist="38100" dir="2700000" algn="tl">
                    <a:srgbClr val="C0C0C0"/>
                  </a:outerShdw>
                </a:effectLst>
                <a:ea typeface="ＭＳ Ｐゴシック" pitchFamily="34" charset="-128"/>
              </a:rPr>
              <a:t>They may exhibit a classic “Jekyll and Hyde” personality,</a:t>
            </a:r>
            <a:r>
              <a:rPr lang="en-US" dirty="0">
                <a:effectLst>
                  <a:outerShdw blurRad="38100" dist="38100" dir="2700000" algn="tl">
                    <a:srgbClr val="C0C0C0"/>
                  </a:outerShdw>
                </a:effectLst>
                <a:ea typeface="ＭＳ Ｐゴシック" pitchFamily="34" charset="-128"/>
              </a:rPr>
              <a:t>  showing one face to the community, church and </a:t>
            </a:r>
            <a:r>
              <a:rPr lang="en-GB" dirty="0">
                <a:effectLst>
                  <a:outerShdw blurRad="38100" dist="38100" dir="2700000" algn="tl">
                    <a:srgbClr val="C0C0C0"/>
                  </a:outerShdw>
                </a:effectLst>
                <a:ea typeface="ＭＳ Ｐゴシック" pitchFamily="34" charset="-128"/>
              </a:rPr>
              <a:t>employers and another face to the PWEH.</a:t>
            </a:r>
          </a:p>
          <a:p>
            <a:pPr eaLnBrk="1" hangingPunct="1">
              <a:defRPr/>
            </a:pPr>
            <a:r>
              <a:rPr lang="en-GB" dirty="0">
                <a:effectLst>
                  <a:outerShdw blurRad="38100" dist="38100" dir="2700000" algn="tl">
                    <a:srgbClr val="C0C0C0"/>
                  </a:outerShdw>
                </a:effectLst>
                <a:ea typeface="ＭＳ Ｐゴシック" pitchFamily="34" charset="-128"/>
              </a:rPr>
              <a:t>The PWCH can switch their abusive behaviour on and off at will, choosing to abuse certain people at certain times. </a:t>
            </a:r>
            <a:r>
              <a:rPr lang="en-GB" b="1" dirty="0">
                <a:effectLst>
                  <a:outerShdw blurRad="38100" dist="38100" dir="2700000" algn="tl">
                    <a:srgbClr val="C0C0C0"/>
                  </a:outerShdw>
                </a:effectLst>
                <a:ea typeface="ＭＳ Ｐゴシック" pitchFamily="34" charset="-128"/>
              </a:rPr>
              <a:t>They don’t just “snap.” </a:t>
            </a:r>
          </a:p>
          <a:p>
            <a:pPr eaLnBrk="1" hangingPunct="1">
              <a:defRPr/>
            </a:pPr>
            <a:r>
              <a:rPr lang="en-GB" dirty="0">
                <a:effectLst>
                  <a:outerShdw blurRad="38100" dist="38100" dir="2700000" algn="tl">
                    <a:srgbClr val="C0C0C0"/>
                  </a:outerShdw>
                </a:effectLst>
                <a:ea typeface="ＭＳ Ｐゴシック" pitchFamily="34" charset="-128"/>
              </a:rPr>
              <a:t>They may be loving and kind at times.</a:t>
            </a:r>
          </a:p>
          <a:p>
            <a:pPr eaLnBrk="1" hangingPunct="1">
              <a:defRPr/>
            </a:pPr>
            <a:r>
              <a:rPr lang="en-US" dirty="0">
                <a:effectLst>
                  <a:outerShdw blurRad="38100" dist="38100" dir="2700000" algn="tl">
                    <a:srgbClr val="C0C0C0"/>
                  </a:outerShdw>
                </a:effectLst>
                <a:ea typeface="ＭＳ Ｐゴシック" pitchFamily="34" charset="-128"/>
              </a:rPr>
              <a:t>This is a </a:t>
            </a:r>
            <a:r>
              <a:rPr lang="en-US" b="1" dirty="0">
                <a:effectLst>
                  <a:outerShdw blurRad="38100" dist="38100" dir="2700000" algn="tl">
                    <a:srgbClr val="C0C0C0"/>
                  </a:outerShdw>
                </a:effectLst>
                <a:ea typeface="ＭＳ Ｐゴシック" pitchFamily="34" charset="-128"/>
              </a:rPr>
              <a:t>learned behavior </a:t>
            </a:r>
            <a:r>
              <a:rPr lang="en-US" dirty="0">
                <a:effectLst>
                  <a:outerShdw blurRad="38100" dist="38100" dir="2700000" algn="tl">
                    <a:srgbClr val="C0C0C0"/>
                  </a:outerShdw>
                </a:effectLst>
                <a:ea typeface="ＭＳ Ｐゴシック" pitchFamily="34" charset="-128"/>
              </a:rPr>
              <a:t>– many PWCH grew up witnessing domestic violence.</a:t>
            </a:r>
            <a:endParaRPr lang="en-GB" sz="400" dirty="0">
              <a:effectLst>
                <a:outerShdw blurRad="38100" dist="38100" dir="2700000" algn="tl">
                  <a:srgbClr val="C0C0C0"/>
                </a:outerShdw>
              </a:effectLst>
              <a:ea typeface="ＭＳ Ｐゴシック" pitchFamily="34" charset="-128"/>
            </a:endParaRPr>
          </a:p>
          <a:p>
            <a:pPr eaLnBrk="1" hangingPunct="1">
              <a:defRPr/>
            </a:pPr>
            <a:r>
              <a:rPr lang="en-GB" dirty="0">
                <a:effectLst>
                  <a:outerShdw blurRad="38100" dist="38100" dir="2700000" algn="tl">
                    <a:srgbClr val="C0C0C0"/>
                  </a:outerShdw>
                </a:effectLst>
                <a:ea typeface="ＭＳ Ｐゴシック" pitchFamily="34" charset="-128"/>
              </a:rPr>
              <a:t>The PWCH may use drugs and/or alcohol.</a:t>
            </a:r>
            <a:r>
              <a:rPr lang="en-GB" baseline="0" dirty="0">
                <a:effectLst>
                  <a:outerShdw blurRad="38100" dist="38100" dir="2700000" algn="tl">
                    <a:srgbClr val="C0C0C0"/>
                  </a:outerShdw>
                </a:effectLst>
                <a:ea typeface="ＭＳ Ｐゴシック" pitchFamily="34" charset="-128"/>
              </a:rPr>
              <a:t>  </a:t>
            </a:r>
            <a:r>
              <a:rPr lang="en-US" baseline="0" dirty="0">
                <a:effectLst>
                  <a:outerShdw blurRad="38100" dist="38100" dir="2700000" algn="tl">
                    <a:srgbClr val="C0C0C0"/>
                  </a:outerShdw>
                </a:effectLst>
                <a:ea typeface="ＭＳ Ｐゴシック" pitchFamily="34" charset="-128"/>
                <a:cs typeface="Arial" charset="0"/>
              </a:rPr>
              <a:t>They </a:t>
            </a:r>
            <a:r>
              <a:rPr lang="en-US" dirty="0">
                <a:cs typeface="Arial" charset="0"/>
              </a:rPr>
              <a:t>often use substance abuse or alcohol to excuse their violence. </a:t>
            </a:r>
            <a:r>
              <a:rPr lang="en-US" i="1" dirty="0">
                <a:cs typeface="Arial" charset="0"/>
              </a:rPr>
              <a:t>Drugs and/or alcohol do not cause someone to be violent, but can make a violent person more violent</a:t>
            </a:r>
            <a:r>
              <a:rPr lang="en-US" dirty="0">
                <a:cs typeface="Arial" charset="0"/>
              </a:rPr>
              <a:t>. </a:t>
            </a:r>
            <a:r>
              <a:rPr lang="en-GB" dirty="0">
                <a:effectLst>
                  <a:outerShdw blurRad="38100" dist="38100" dir="2700000" algn="tl">
                    <a:srgbClr val="C0C0C0"/>
                  </a:outerShdw>
                </a:effectLst>
                <a:ea typeface="ＭＳ Ｐゴシック" pitchFamily="34" charset="-128"/>
              </a:rPr>
              <a:t>Substance abuse may influence the severity of the violence during a violent episode, but it </a:t>
            </a:r>
            <a:r>
              <a:rPr lang="en-GB" i="1" dirty="0">
                <a:effectLst>
                  <a:outerShdw blurRad="38100" dist="38100" dir="2700000" algn="tl">
                    <a:srgbClr val="C0C0C0"/>
                  </a:outerShdw>
                </a:effectLst>
                <a:ea typeface="ＭＳ Ｐゴシック" pitchFamily="34" charset="-128"/>
              </a:rPr>
              <a:t>does</a:t>
            </a:r>
            <a:r>
              <a:rPr lang="en-GB" dirty="0">
                <a:effectLst>
                  <a:outerShdw blurRad="38100" dist="38100" dir="2700000" algn="tl">
                    <a:srgbClr val="C0C0C0"/>
                  </a:outerShdw>
                </a:effectLst>
                <a:ea typeface="ＭＳ Ｐゴシック" pitchFamily="34" charset="-128"/>
              </a:rPr>
              <a:t> </a:t>
            </a:r>
            <a:r>
              <a:rPr lang="en-GB" i="1" dirty="0">
                <a:effectLst>
                  <a:outerShdw blurRad="38100" dist="38100" dir="2700000" algn="tl">
                    <a:srgbClr val="C0C0C0"/>
                  </a:outerShdw>
                </a:effectLst>
                <a:ea typeface="ＭＳ Ｐゴシック" pitchFamily="34" charset="-128"/>
              </a:rPr>
              <a:t>not</a:t>
            </a:r>
            <a:r>
              <a:rPr lang="en-GB" dirty="0">
                <a:effectLst>
                  <a:outerShdw blurRad="38100" dist="38100" dir="2700000" algn="tl">
                    <a:srgbClr val="C0C0C0"/>
                  </a:outerShdw>
                </a:effectLst>
                <a:ea typeface="ＭＳ Ｐゴシック" pitchFamily="34" charset="-128"/>
              </a:rPr>
              <a:t> cause domestic violence.</a:t>
            </a:r>
          </a:p>
          <a:p>
            <a:pPr eaLnBrk="1" hangingPunct="1">
              <a:defRPr/>
            </a:pPr>
            <a:endParaRPr lang="en-GB" dirty="0">
              <a:effectLst>
                <a:outerShdw blurRad="38100" dist="38100" dir="2700000" algn="tl">
                  <a:srgbClr val="C0C0C0"/>
                </a:outerShdw>
              </a:effectLst>
              <a:ea typeface="ＭＳ Ｐゴシック" pitchFamily="34" charset="-128"/>
            </a:endParaRPr>
          </a:p>
          <a:p>
            <a:pPr eaLnBrk="1" hangingPunct="1">
              <a:buFont typeface="Wingdings" pitchFamily="2" charset="2"/>
              <a:buNone/>
              <a:defRPr/>
            </a:pPr>
            <a:r>
              <a:rPr lang="en-US" i="1" dirty="0">
                <a:cs typeface="Arial" charset="0"/>
              </a:rPr>
              <a:t>Violence is a choice made by the PWCH. </a:t>
            </a:r>
            <a:r>
              <a:rPr lang="en-US" dirty="0">
                <a:cs typeface="Arial" charset="0"/>
              </a:rPr>
              <a:t>Stress does not cause a PWCH to become violent.  Everyone has stress in their lives, but not everyone is causing harm.</a:t>
            </a:r>
          </a:p>
          <a:p>
            <a:pPr eaLnBrk="1" hangingPunct="1">
              <a:buFont typeface="Wingdings" pitchFamily="2" charset="2"/>
              <a:buNone/>
              <a:defRPr/>
            </a:pPr>
            <a:r>
              <a:rPr lang="en-US" dirty="0">
                <a:cs typeface="Arial" charset="0"/>
              </a:rPr>
              <a:t>Mental Illness/Out of Control Behavior </a:t>
            </a:r>
            <a:r>
              <a:rPr lang="en-US" dirty="0"/>
              <a:t>– PWCH are very much in control of their abusive behavior. They choose who, when, where and how they will abuse. </a:t>
            </a:r>
          </a:p>
        </p:txBody>
      </p:sp>
      <p:sp>
        <p:nvSpPr>
          <p:cNvPr id="4" name="Slide Number Placeholder 3"/>
          <p:cNvSpPr>
            <a:spLocks noGrp="1"/>
          </p:cNvSpPr>
          <p:nvPr>
            <p:ph type="sldNum" sz="quarter" idx="10"/>
          </p:nvPr>
        </p:nvSpPr>
        <p:spPr/>
        <p:txBody>
          <a:bodyPr/>
          <a:lstStyle/>
          <a:p>
            <a:fld id="{C4D96F47-2C22-4DF2-AEF2-2CC491307DC9}" type="slidenum">
              <a:rPr lang="en-US" smtClean="0"/>
              <a:t>7</a:t>
            </a:fld>
            <a:endParaRPr lang="en-US"/>
          </a:p>
        </p:txBody>
      </p:sp>
    </p:spTree>
    <p:extLst>
      <p:ext uri="{BB962C8B-B14F-4D97-AF65-F5344CB8AC3E}">
        <p14:creationId xmlns:p14="http://schemas.microsoft.com/office/powerpoint/2010/main" val="2792909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b="1" dirty="0">
                <a:effectLst>
                  <a:outerShdw blurRad="38100" dist="38100" dir="2700000" algn="tl">
                    <a:srgbClr val="C0C0C0"/>
                  </a:outerShdw>
                </a:effectLst>
                <a:ea typeface="ＭＳ Ｐゴシック" pitchFamily="34" charset="-128"/>
              </a:rPr>
              <a:t>Before showing slide- ask audience why they feel a PWEH would stay in domestic violence. </a:t>
            </a:r>
          </a:p>
          <a:p>
            <a:pPr eaLnBrk="1" hangingPunct="1">
              <a:defRPr/>
            </a:pPr>
            <a:r>
              <a:rPr lang="en-US" b="1" dirty="0">
                <a:effectLst>
                  <a:outerShdw blurRad="38100" dist="38100" dir="2700000" algn="tl">
                    <a:srgbClr val="C0C0C0"/>
                  </a:outerShdw>
                </a:effectLst>
                <a:ea typeface="ＭＳ Ｐゴシック" pitchFamily="34" charset="-128"/>
              </a:rPr>
              <a:t>HANDOUT Barriers to leaving </a:t>
            </a:r>
          </a:p>
          <a:p>
            <a:pPr eaLnBrk="1" hangingPunct="1">
              <a:defRPr/>
            </a:pPr>
            <a:endParaRPr lang="en-US" b="1" dirty="0">
              <a:effectLst>
                <a:outerShdw blurRad="38100" dist="38100" dir="2700000" algn="tl">
                  <a:srgbClr val="C0C0C0"/>
                </a:outerShdw>
              </a:effectLst>
              <a:ea typeface="ＭＳ Ｐゴシック" pitchFamily="34" charset="-128"/>
            </a:endParaRPr>
          </a:p>
          <a:p>
            <a:pPr eaLnBrk="1" hangingPunct="1">
              <a:defRPr/>
            </a:pPr>
            <a:r>
              <a:rPr lang="en-US" b="1" dirty="0">
                <a:effectLst>
                  <a:outerShdw blurRad="38100" dist="38100" dir="2700000" algn="tl">
                    <a:srgbClr val="C0C0C0"/>
                  </a:outerShdw>
                </a:effectLst>
                <a:ea typeface="ＭＳ Ｐゴシック" pitchFamily="34" charset="-128"/>
              </a:rPr>
              <a:t>They stay out of fear</a:t>
            </a:r>
            <a:r>
              <a:rPr lang="en-US" dirty="0">
                <a:effectLst>
                  <a:outerShdw blurRad="38100" dist="38100" dir="2700000" algn="tl">
                    <a:srgbClr val="C0C0C0"/>
                  </a:outerShdw>
                </a:effectLst>
                <a:ea typeface="ＭＳ Ｐゴシック" pitchFamily="34" charset="-128"/>
              </a:rPr>
              <a:t> of what the PWCH may do to the children, family, friends or personal belongings</a:t>
            </a:r>
          </a:p>
          <a:p>
            <a:pPr eaLnBrk="1" hangingPunct="1">
              <a:defRPr/>
            </a:pPr>
            <a:r>
              <a:rPr lang="en-US" b="1" dirty="0">
                <a:effectLst>
                  <a:outerShdw blurRad="38100" dist="38100" dir="2700000" algn="tl">
                    <a:srgbClr val="C0C0C0"/>
                  </a:outerShdw>
                </a:effectLst>
                <a:ea typeface="ＭＳ Ｐゴシック" pitchFamily="34" charset="-128"/>
              </a:rPr>
              <a:t>For the kids, </a:t>
            </a:r>
            <a:r>
              <a:rPr lang="en-US" dirty="0">
                <a:effectLst>
                  <a:outerShdw blurRad="38100" dist="38100" dir="2700000" algn="tl">
                    <a:srgbClr val="C0C0C0"/>
                  </a:outerShdw>
                </a:effectLst>
                <a:ea typeface="ＭＳ Ｐゴシック" pitchFamily="34" charset="-128"/>
              </a:rPr>
              <a:t>not wanting to uproot them from their school, home, friends and family </a:t>
            </a:r>
          </a:p>
          <a:p>
            <a:pPr eaLnBrk="1" hangingPunct="1">
              <a:defRPr/>
            </a:pPr>
            <a:r>
              <a:rPr lang="en-US" b="1" dirty="0">
                <a:effectLst>
                  <a:outerShdw blurRad="38100" dist="38100" dir="2700000" algn="tl">
                    <a:srgbClr val="C0C0C0"/>
                  </a:outerShdw>
                </a:effectLst>
                <a:ea typeface="ＭＳ Ｐゴシック" pitchFamily="34" charset="-128"/>
              </a:rPr>
              <a:t>Lack of resources </a:t>
            </a:r>
            <a:r>
              <a:rPr lang="en-US" dirty="0">
                <a:effectLst>
                  <a:outerShdw blurRad="38100" dist="38100" dir="2700000" algn="tl">
                    <a:srgbClr val="C0C0C0"/>
                  </a:outerShdw>
                </a:effectLst>
                <a:ea typeface="ＭＳ Ｐゴシック" pitchFamily="34" charset="-128"/>
              </a:rPr>
              <a:t>because the PWCH controls the money in the relationship. The PWCH may not allow her to have a job. If she leaves then she has no insurance and can’t afford rent, food, clothes or medical care for herself or her children</a:t>
            </a:r>
          </a:p>
          <a:p>
            <a:pPr eaLnBrk="1" hangingPunct="1">
              <a:defRPr/>
            </a:pPr>
            <a:r>
              <a:rPr lang="en-US" b="1" dirty="0">
                <a:effectLst>
                  <a:outerShdw blurRad="38100" dist="38100" dir="2700000" algn="tl">
                    <a:srgbClr val="C0C0C0"/>
                  </a:outerShdw>
                </a:effectLst>
                <a:ea typeface="ＭＳ Ｐゴシック" pitchFamily="34" charset="-128"/>
              </a:rPr>
              <a:t>She has been isolated </a:t>
            </a:r>
            <a:r>
              <a:rPr lang="en-US" dirty="0">
                <a:effectLst>
                  <a:outerShdw blurRad="38100" dist="38100" dir="2700000" algn="tl">
                    <a:srgbClr val="C0C0C0"/>
                  </a:outerShdw>
                </a:effectLst>
                <a:ea typeface="ＭＳ Ｐゴシック" pitchFamily="34" charset="-128"/>
              </a:rPr>
              <a:t>from family and friends.  No support system.</a:t>
            </a:r>
            <a:endParaRPr lang="en-US" b="1" dirty="0">
              <a:effectLst>
                <a:outerShdw blurRad="38100" dist="38100" dir="2700000" algn="tl">
                  <a:srgbClr val="C0C0C0"/>
                </a:outerShdw>
              </a:effectLst>
              <a:ea typeface="ＭＳ Ｐゴシック" pitchFamily="34" charset="-128"/>
            </a:endParaRPr>
          </a:p>
          <a:p>
            <a:pPr eaLnBrk="1" hangingPunct="1">
              <a:defRPr/>
            </a:pPr>
            <a:r>
              <a:rPr lang="en-US" b="1" dirty="0">
                <a:effectLst>
                  <a:outerShdw blurRad="38100" dist="38100" dir="2700000" algn="tl">
                    <a:srgbClr val="C0C0C0"/>
                  </a:outerShdw>
                </a:effectLst>
                <a:ea typeface="ＭＳ Ｐゴシック" pitchFamily="34" charset="-128"/>
              </a:rPr>
              <a:t>Family pressure, </a:t>
            </a:r>
            <a:r>
              <a:rPr lang="en-US" dirty="0">
                <a:effectLst>
                  <a:outerShdw blurRad="38100" dist="38100" dir="2700000" algn="tl">
                    <a:srgbClr val="C0C0C0"/>
                  </a:outerShdw>
                </a:effectLst>
                <a:ea typeface="ＭＳ Ｐゴシック" pitchFamily="34" charset="-128"/>
              </a:rPr>
              <a:t>including</a:t>
            </a:r>
            <a:r>
              <a:rPr lang="en-US" b="1" dirty="0">
                <a:effectLst>
                  <a:outerShdw blurRad="38100" dist="38100" dir="2700000" algn="tl">
                    <a:srgbClr val="C0C0C0"/>
                  </a:outerShdw>
                </a:effectLst>
                <a:ea typeface="ＭＳ Ｐゴシック" pitchFamily="34" charset="-128"/>
              </a:rPr>
              <a:t> </a:t>
            </a:r>
            <a:r>
              <a:rPr lang="en-US" dirty="0">
                <a:effectLst>
                  <a:outerShdw blurRad="38100" dist="38100" dir="2700000" algn="tl">
                    <a:srgbClr val="C0C0C0"/>
                  </a:outerShdw>
                </a:effectLst>
                <a:ea typeface="ＭＳ Ｐゴシック" pitchFamily="34" charset="-128"/>
              </a:rPr>
              <a:t>traditional or cultural beliefs</a:t>
            </a:r>
          </a:p>
          <a:p>
            <a:pPr eaLnBrk="1" hangingPunct="1">
              <a:defRPr/>
            </a:pPr>
            <a:r>
              <a:rPr lang="en-US" b="1" dirty="0">
                <a:effectLst>
                  <a:outerShdw blurRad="38100" dist="38100" dir="2700000" algn="tl">
                    <a:srgbClr val="C0C0C0"/>
                  </a:outerShdw>
                </a:effectLst>
                <a:ea typeface="ＭＳ Ｐゴシック" pitchFamily="34" charset="-128"/>
              </a:rPr>
              <a:t>Religious beliefs </a:t>
            </a:r>
            <a:r>
              <a:rPr lang="en-US" dirty="0">
                <a:effectLst>
                  <a:outerShdw blurRad="38100" dist="38100" dir="2700000" algn="tl">
                    <a:srgbClr val="C0C0C0"/>
                  </a:outerShdw>
                </a:effectLst>
                <a:ea typeface="ＭＳ Ｐゴシック" pitchFamily="34" charset="-128"/>
              </a:rPr>
              <a:t>some of which restrict a woman’s independence</a:t>
            </a:r>
            <a:endParaRPr lang="en-US" b="1" dirty="0">
              <a:effectLst>
                <a:outerShdw blurRad="38100" dist="38100" dir="2700000" algn="tl">
                  <a:srgbClr val="C0C0C0"/>
                </a:outerShdw>
              </a:effectLst>
              <a:ea typeface="ＭＳ Ｐゴシック" pitchFamily="34" charset="-128"/>
            </a:endParaRPr>
          </a:p>
          <a:p>
            <a:pPr eaLnBrk="1" hangingPunct="1">
              <a:defRPr/>
            </a:pPr>
            <a:r>
              <a:rPr lang="en-US" b="1" dirty="0">
                <a:effectLst>
                  <a:outerShdw blurRad="38100" dist="38100" dir="2700000" algn="tl">
                    <a:srgbClr val="C0C0C0"/>
                  </a:outerShdw>
                </a:effectLst>
                <a:ea typeface="ＭＳ Ｐゴシック" pitchFamily="34" charset="-128"/>
              </a:rPr>
              <a:t>Where will they go? </a:t>
            </a:r>
            <a:r>
              <a:rPr lang="en-US" dirty="0">
                <a:effectLst>
                  <a:outerShdw blurRad="38100" dist="38100" dir="2700000" algn="tl">
                    <a:srgbClr val="C0C0C0"/>
                  </a:outerShdw>
                </a:effectLst>
                <a:ea typeface="ＭＳ Ｐゴシック" pitchFamily="34" charset="-128"/>
              </a:rPr>
              <a:t>They do not want to be homeless or has no transportation</a:t>
            </a:r>
            <a:endParaRPr lang="en-US" b="1" dirty="0">
              <a:effectLst>
                <a:outerShdw blurRad="38100" dist="38100" dir="2700000" algn="tl">
                  <a:srgbClr val="C0C0C0"/>
                </a:outerShdw>
              </a:effectLst>
              <a:ea typeface="ＭＳ Ｐゴシック" pitchFamily="34" charset="-128"/>
            </a:endParaRPr>
          </a:p>
          <a:p>
            <a:pPr eaLnBrk="1" hangingPunct="1">
              <a:defRPr/>
            </a:pPr>
            <a:r>
              <a:rPr lang="en-US" b="1" dirty="0">
                <a:effectLst>
                  <a:outerShdw blurRad="38100" dist="38100" dir="2700000" algn="tl">
                    <a:srgbClr val="C0C0C0"/>
                  </a:outerShdw>
                </a:effectLst>
                <a:ea typeface="ＭＳ Ｐゴシック" pitchFamily="34" charset="-128"/>
              </a:rPr>
              <a:t>He promises to change</a:t>
            </a:r>
          </a:p>
          <a:p>
            <a:pPr eaLnBrk="1" hangingPunct="1">
              <a:defRPr/>
            </a:pPr>
            <a:r>
              <a:rPr lang="en-US" b="1" dirty="0">
                <a:effectLst>
                  <a:outerShdw blurRad="38100" dist="38100" dir="2700000" algn="tl">
                    <a:srgbClr val="C0C0C0"/>
                  </a:outerShdw>
                </a:effectLst>
                <a:ea typeface="ＭＳ Ｐゴシック" pitchFamily="34" charset="-128"/>
              </a:rPr>
              <a:t>Threats of violence:</a:t>
            </a:r>
          </a:p>
          <a:p>
            <a:pPr eaLnBrk="1" hangingPunct="1">
              <a:defRPr/>
            </a:pPr>
            <a:r>
              <a:rPr lang="en-US" b="1" dirty="0">
                <a:effectLst>
                  <a:outerShdw blurRad="38100" dist="38100" dir="2700000" algn="tl">
                    <a:srgbClr val="C0C0C0"/>
                  </a:outerShdw>
                </a:effectLst>
                <a:ea typeface="ＭＳ Ｐゴシック" pitchFamily="34" charset="-128"/>
              </a:rPr>
              <a:t>	- </a:t>
            </a:r>
            <a:r>
              <a:rPr lang="en-US" dirty="0">
                <a:effectLst>
                  <a:outerShdw blurRad="38100" dist="38100" dir="2700000" algn="tl">
                    <a:srgbClr val="C0C0C0"/>
                  </a:outerShdw>
                </a:effectLst>
                <a:ea typeface="ＭＳ Ｐゴシック" pitchFamily="34" charset="-128"/>
              </a:rPr>
              <a:t>He will commit </a:t>
            </a:r>
            <a:r>
              <a:rPr lang="en-US" b="1" dirty="0">
                <a:effectLst>
                  <a:outerShdw blurRad="38100" dist="38100" dir="2700000" algn="tl">
                    <a:srgbClr val="C0C0C0"/>
                  </a:outerShdw>
                </a:effectLst>
                <a:ea typeface="ＭＳ Ｐゴシック" pitchFamily="34" charset="-128"/>
              </a:rPr>
              <a:t>suicide </a:t>
            </a:r>
            <a:r>
              <a:rPr lang="en-US" dirty="0">
                <a:effectLst>
                  <a:outerShdw blurRad="38100" dist="38100" dir="2700000" algn="tl">
                    <a:srgbClr val="C0C0C0"/>
                  </a:outerShdw>
                </a:effectLst>
                <a:ea typeface="ＭＳ Ｐゴシック" pitchFamily="34" charset="-128"/>
              </a:rPr>
              <a:t>if she leaves.</a:t>
            </a:r>
          </a:p>
          <a:p>
            <a:pPr eaLnBrk="1" hangingPunct="1">
              <a:defRPr/>
            </a:pPr>
            <a:r>
              <a:rPr lang="en-US" dirty="0">
                <a:effectLst>
                  <a:outerShdw blurRad="38100" dist="38100" dir="2700000" algn="tl">
                    <a:srgbClr val="C0C0C0"/>
                  </a:outerShdw>
                </a:effectLst>
                <a:ea typeface="ＭＳ Ｐゴシック" pitchFamily="34" charset="-128"/>
              </a:rPr>
              <a:t>	- She says she will </a:t>
            </a:r>
            <a:r>
              <a:rPr lang="en-US" b="1" dirty="0">
                <a:effectLst>
                  <a:outerShdw blurRad="38100" dist="38100" dir="2700000" algn="tl">
                    <a:srgbClr val="C0C0C0"/>
                  </a:outerShdw>
                </a:effectLst>
                <a:ea typeface="ＭＳ Ｐゴシック" pitchFamily="34" charset="-128"/>
              </a:rPr>
              <a:t>kill him </a:t>
            </a:r>
            <a:r>
              <a:rPr lang="en-US" dirty="0">
                <a:effectLst>
                  <a:outerShdw blurRad="38100" dist="38100" dir="2700000" algn="tl">
                    <a:srgbClr val="C0C0C0"/>
                  </a:outerShdw>
                </a:effectLst>
                <a:ea typeface="ＭＳ Ｐゴシック" pitchFamily="34" charset="-128"/>
              </a:rPr>
              <a:t>if she leaves.</a:t>
            </a:r>
          </a:p>
          <a:p>
            <a:pPr eaLnBrk="1" hangingPunct="1">
              <a:defRPr/>
            </a:pPr>
            <a:r>
              <a:rPr lang="en-US" dirty="0">
                <a:effectLst>
                  <a:outerShdw blurRad="38100" dist="38100" dir="2700000" algn="tl">
                    <a:srgbClr val="C0C0C0"/>
                  </a:outerShdw>
                </a:effectLst>
                <a:ea typeface="ＭＳ Ｐゴシック" pitchFamily="34" charset="-128"/>
              </a:rPr>
              <a:t>	- He says he will </a:t>
            </a:r>
            <a:r>
              <a:rPr lang="en-US" b="1" dirty="0">
                <a:effectLst>
                  <a:outerShdw blurRad="38100" dist="38100" dir="2700000" algn="tl">
                    <a:srgbClr val="C0C0C0"/>
                  </a:outerShdw>
                </a:effectLst>
                <a:ea typeface="ＭＳ Ｐゴシック" pitchFamily="34" charset="-128"/>
              </a:rPr>
              <a:t>kill the kids </a:t>
            </a:r>
            <a:r>
              <a:rPr lang="en-US" dirty="0">
                <a:effectLst>
                  <a:outerShdw blurRad="38100" dist="38100" dir="2700000" algn="tl">
                    <a:srgbClr val="C0C0C0"/>
                  </a:outerShdw>
                </a:effectLst>
                <a:ea typeface="ＭＳ Ｐゴシック" pitchFamily="34" charset="-128"/>
              </a:rPr>
              <a:t>if she leaves.</a:t>
            </a:r>
          </a:p>
          <a:p>
            <a:pPr eaLnBrk="1" hangingPunct="1">
              <a:defRPr/>
            </a:pPr>
            <a:r>
              <a:rPr lang="en-US" dirty="0">
                <a:effectLst>
                  <a:outerShdw blurRad="38100" dist="38100" dir="2700000" algn="tl">
                    <a:srgbClr val="C0C0C0"/>
                  </a:outerShdw>
                </a:effectLst>
                <a:ea typeface="ＭＳ Ｐゴシック" pitchFamily="34" charset="-128"/>
              </a:rPr>
              <a:t>	- She says he will </a:t>
            </a:r>
            <a:r>
              <a:rPr lang="en-US" b="1" dirty="0">
                <a:effectLst>
                  <a:outerShdw blurRad="38100" dist="38100" dir="2700000" algn="tl">
                    <a:srgbClr val="C0C0C0"/>
                  </a:outerShdw>
                </a:effectLst>
                <a:ea typeface="ＭＳ Ｐゴシック" pitchFamily="34" charset="-128"/>
              </a:rPr>
              <a:t>kill the pets </a:t>
            </a:r>
            <a:r>
              <a:rPr lang="en-US" dirty="0">
                <a:effectLst>
                  <a:outerShdw blurRad="38100" dist="38100" dir="2700000" algn="tl">
                    <a:srgbClr val="C0C0C0"/>
                  </a:outerShdw>
                </a:effectLst>
                <a:ea typeface="ＭＳ Ｐゴシック" pitchFamily="34" charset="-128"/>
              </a:rPr>
              <a:t>if she leaves.</a:t>
            </a:r>
          </a:p>
          <a:p>
            <a:pPr eaLnBrk="1" hangingPunct="1">
              <a:defRPr/>
            </a:pPr>
            <a:r>
              <a:rPr lang="en-US" dirty="0">
                <a:effectLst>
                  <a:outerShdw blurRad="38100" dist="38100" dir="2700000" algn="tl">
                    <a:srgbClr val="C0C0C0"/>
                  </a:outerShdw>
                </a:effectLst>
                <a:ea typeface="ＭＳ Ｐゴシック" pitchFamily="34" charset="-128"/>
              </a:rPr>
              <a:t>She says she will </a:t>
            </a:r>
            <a:r>
              <a:rPr lang="en-US" b="1" dirty="0">
                <a:effectLst>
                  <a:outerShdw blurRad="38100" dist="38100" dir="2700000" algn="tl">
                    <a:srgbClr val="C0C0C0"/>
                  </a:outerShdw>
                </a:effectLst>
                <a:ea typeface="ＭＳ Ｐゴシック" pitchFamily="34" charset="-128"/>
              </a:rPr>
              <a:t>get custody of the kids</a:t>
            </a:r>
            <a:r>
              <a:rPr lang="en-US" dirty="0">
                <a:effectLst>
                  <a:outerShdw blurRad="38100" dist="38100" dir="2700000" algn="tl">
                    <a:srgbClr val="C0C0C0"/>
                  </a:outerShdw>
                </a:effectLst>
                <a:ea typeface="ＭＳ Ｐゴシック" pitchFamily="34" charset="-128"/>
              </a:rPr>
              <a:t>.</a:t>
            </a:r>
          </a:p>
          <a:p>
            <a:pPr eaLnBrk="1" hangingPunct="1">
              <a:defRPr/>
            </a:pPr>
            <a:r>
              <a:rPr lang="en-US" b="1" dirty="0">
                <a:effectLst>
                  <a:outerShdw blurRad="38100" dist="38100" dir="2700000" algn="tl">
                    <a:srgbClr val="C0C0C0"/>
                  </a:outerShdw>
                </a:effectLst>
                <a:ea typeface="ＭＳ Ｐゴシック" pitchFamily="34" charset="-128"/>
              </a:rPr>
              <a:t>He doesn't</a:t>
            </a:r>
            <a:r>
              <a:rPr lang="en-US" altLang="ja-JP" b="1" dirty="0">
                <a:effectLst>
                  <a:outerShdw blurRad="38100" dist="38100" dir="2700000" algn="tl">
                    <a:srgbClr val="C0C0C0"/>
                  </a:outerShdw>
                </a:effectLst>
              </a:rPr>
              <a:t> know what to do. H</a:t>
            </a:r>
            <a:r>
              <a:rPr lang="en-US" altLang="ja-JP" dirty="0">
                <a:effectLst>
                  <a:outerShdw blurRad="38100" dist="38100" dir="2700000" algn="tl">
                    <a:srgbClr val="C0C0C0"/>
                  </a:outerShdw>
                </a:effectLst>
              </a:rPr>
              <a:t>e believes the things she says about him. </a:t>
            </a:r>
          </a:p>
          <a:p>
            <a:pPr eaLnBrk="1" hangingPunct="1">
              <a:defRPr/>
            </a:pPr>
            <a:r>
              <a:rPr lang="en-US" altLang="ja-JP" dirty="0">
                <a:effectLst>
                  <a:outerShdw blurRad="38100" dist="38100" dir="2700000" algn="tl">
                    <a:srgbClr val="C0C0C0"/>
                  </a:outerShdw>
                </a:effectLst>
              </a:rPr>
              <a:t>She thinks she may be crazy or that no one else would put up with her.</a:t>
            </a:r>
          </a:p>
          <a:p>
            <a:pPr eaLnBrk="1" hangingPunct="1">
              <a:defRPr/>
            </a:pPr>
            <a:r>
              <a:rPr lang="en-US" dirty="0">
                <a:effectLst>
                  <a:outerShdw blurRad="38100" dist="38100" dir="2700000" algn="tl">
                    <a:srgbClr val="C0C0C0"/>
                  </a:outerShdw>
                </a:effectLst>
                <a:ea typeface="ＭＳ Ｐゴシック" pitchFamily="34" charset="-128"/>
              </a:rPr>
              <a:t>He is a good man most of the time. And </a:t>
            </a:r>
            <a:r>
              <a:rPr lang="en-US" b="1" dirty="0">
                <a:effectLst>
                  <a:outerShdw blurRad="38100" dist="38100" dir="2700000" algn="tl">
                    <a:srgbClr val="C0C0C0"/>
                  </a:outerShdw>
                </a:effectLst>
                <a:ea typeface="ＭＳ Ｐゴシック" pitchFamily="34" charset="-128"/>
              </a:rPr>
              <a:t>she loves him</a:t>
            </a:r>
            <a:r>
              <a:rPr lang="en-US" dirty="0">
                <a:effectLst>
                  <a:outerShdw blurRad="38100" dist="38100" dir="2700000" algn="tl">
                    <a:srgbClr val="C0C0C0"/>
                  </a:outerShdw>
                </a:effectLst>
                <a:ea typeface="ＭＳ Ｐゴシック" pitchFamily="34" charset="-128"/>
              </a:rPr>
              <a:t>.</a:t>
            </a:r>
          </a:p>
          <a:p>
            <a:pPr eaLnBrk="1" hangingPunct="1">
              <a:defRPr/>
            </a:pPr>
            <a:r>
              <a:rPr lang="en-US" dirty="0">
                <a:effectLst>
                  <a:outerShdw blurRad="38100" dist="38100" dir="2700000" algn="tl">
                    <a:srgbClr val="C0C0C0"/>
                  </a:outerShdw>
                </a:effectLst>
                <a:ea typeface="ＭＳ Ｐゴシック" pitchFamily="34" charset="-128"/>
              </a:rPr>
              <a:t>The PWCH convinces the PWEH to stay by promising to go to counseling, to stop drinking or doing drugs, to become involved in the church and promising the abuse will never happen again.</a:t>
            </a:r>
          </a:p>
          <a:p>
            <a:pPr eaLnBrk="1" hangingPunct="1">
              <a:defRPr/>
            </a:pPr>
            <a:endParaRPr lang="en-US" sz="1050" dirty="0">
              <a:effectLst>
                <a:outerShdw blurRad="38100" dist="38100" dir="2700000" algn="tl">
                  <a:srgbClr val="C0C0C0"/>
                </a:outerShdw>
              </a:effectLst>
              <a:ea typeface="ＭＳ Ｐゴシック" pitchFamily="34" charset="-128"/>
            </a:endParaRPr>
          </a:p>
          <a:p>
            <a:pPr eaLnBrk="1" hangingPunct="1">
              <a:defRPr/>
            </a:pPr>
            <a:r>
              <a:rPr lang="en-US" dirty="0">
                <a:effectLst>
                  <a:outerShdw blurRad="38100" dist="38100" dir="2700000" algn="tl">
                    <a:srgbClr val="C0C0C0"/>
                  </a:outerShdw>
                </a:effectLst>
                <a:ea typeface="ＭＳ Ｐゴシック" pitchFamily="34" charset="-128"/>
              </a:rPr>
              <a:t>Why does she stay? Because, by the time the PWCH becomes part of her daily existence, she may not believe she has a choice.</a:t>
            </a:r>
          </a:p>
          <a:p>
            <a:endParaRPr lang="en-US" dirty="0"/>
          </a:p>
        </p:txBody>
      </p:sp>
      <p:sp>
        <p:nvSpPr>
          <p:cNvPr id="4" name="Slide Number Placeholder 3"/>
          <p:cNvSpPr>
            <a:spLocks noGrp="1"/>
          </p:cNvSpPr>
          <p:nvPr>
            <p:ph type="sldNum" sz="quarter" idx="10"/>
          </p:nvPr>
        </p:nvSpPr>
        <p:spPr/>
        <p:txBody>
          <a:bodyPr/>
          <a:lstStyle/>
          <a:p>
            <a:fld id="{C4D96F47-2C22-4DF2-AEF2-2CC491307DC9}" type="slidenum">
              <a:rPr lang="en-US" smtClean="0"/>
              <a:t>8</a:t>
            </a:fld>
            <a:endParaRPr lang="en-US"/>
          </a:p>
        </p:txBody>
      </p:sp>
    </p:spTree>
    <p:extLst>
      <p:ext uri="{BB962C8B-B14F-4D97-AF65-F5344CB8AC3E}">
        <p14:creationId xmlns:p14="http://schemas.microsoft.com/office/powerpoint/2010/main" val="1030630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showing slide- ask the audience what they believe the largest predictor of a PWEH leaving is.</a:t>
            </a:r>
          </a:p>
          <a:p>
            <a:endParaRPr lang="en-US" dirty="0"/>
          </a:p>
          <a:p>
            <a:r>
              <a:rPr lang="en-US" dirty="0"/>
              <a:t>Show and read slide. </a:t>
            </a:r>
          </a:p>
          <a:p>
            <a:endParaRPr lang="en-US" dirty="0"/>
          </a:p>
          <a:p>
            <a:r>
              <a:rPr lang="en-US" dirty="0"/>
              <a:t>Stat from: https://www.breakthesilencedv.org/beat-that-seven-times-statistic/</a:t>
            </a:r>
          </a:p>
        </p:txBody>
      </p:sp>
      <p:sp>
        <p:nvSpPr>
          <p:cNvPr id="4" name="Slide Number Placeholder 3"/>
          <p:cNvSpPr>
            <a:spLocks noGrp="1"/>
          </p:cNvSpPr>
          <p:nvPr>
            <p:ph type="sldNum" sz="quarter" idx="5"/>
          </p:nvPr>
        </p:nvSpPr>
        <p:spPr/>
        <p:txBody>
          <a:bodyPr/>
          <a:lstStyle/>
          <a:p>
            <a:fld id="{C4D96F47-2C22-4DF2-AEF2-2CC491307DC9}" type="slidenum">
              <a:rPr lang="en-US" smtClean="0"/>
              <a:t>9</a:t>
            </a:fld>
            <a:endParaRPr lang="en-US"/>
          </a:p>
        </p:txBody>
      </p:sp>
    </p:spTree>
    <p:extLst>
      <p:ext uri="{BB962C8B-B14F-4D97-AF65-F5344CB8AC3E}">
        <p14:creationId xmlns:p14="http://schemas.microsoft.com/office/powerpoint/2010/main" val="2014372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A069CB8-F204-4D06-B913-C5A26A89888A}" type="datetimeFigureOut">
              <a:rPr lang="en-US" dirty="0"/>
              <a:t>8/31/2022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B6E300-0A13-4A81-945A-7333C271A069}" type="datetimeFigureOut">
              <a:rPr lang="en-US" dirty="0"/>
              <a:t>8/31/2022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671962-1EA4-46E7-BCB0-F36CE46D1A59}" type="datetimeFigureOut">
              <a:rPr lang="en-US" dirty="0"/>
              <a:t>8/31/2022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0BB376-B19C-488D-ABEB-03C7E6E9E3E0}" type="datetimeFigureOut">
              <a:rPr lang="en-US" dirty="0"/>
              <a:t>8/31/2022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6F077B-A50F-4D64-8574-E2D6A98A5553}" type="datetimeFigureOut">
              <a:rPr lang="en-US" dirty="0"/>
              <a:t>8/31/2022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9E2A62-1983-43A1-A163-D8AA46534C80}" type="datetimeFigureOut">
              <a:rPr lang="en-US" dirty="0"/>
              <a:t>8/31/2022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8F3E3B-34E3-4345-B2A1-994B83598A9C}" type="datetimeFigureOut">
              <a:rPr lang="en-US" dirty="0"/>
              <a:t>8/31/2022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D816C96-82A1-4D77-8ADA-627AC6FE3D65}" type="datetimeFigureOut">
              <a:rPr lang="en-US" dirty="0"/>
              <a:t>8/31/2022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8/31/2022</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8/31/2022</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5B747F8-9654-4282-85D2-65F41AAE7A75}" type="datetimeFigureOut">
              <a:rPr lang="en-US" dirty="0"/>
              <a:t>8/31/2022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8/31/2022</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png"/><Relationship Id="rId7" Type="http://schemas.openxmlformats.org/officeDocument/2006/relationships/diagramColors" Target="../diagrams/colors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2.wma"/><Relationship Id="rId1" Type="http://schemas.microsoft.com/office/2007/relationships/media" Target="../media/media2.wma"/><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3.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30.sv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8.xml"/><Relationship Id="rId5" Type="http://schemas.openxmlformats.org/officeDocument/2006/relationships/hyperlink" Target="https://creativecommons.org/licenses/by-nd/3.0/" TargetMode="External"/><Relationship Id="rId4" Type="http://schemas.openxmlformats.org/officeDocument/2006/relationships/hyperlink" Target="https://douglassalumni.blogspot.com/2013/03/authorities-increasing-visits-to.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thebluediamondgallery.com/legal/child-abuse.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8.xml"/><Relationship Id="rId5" Type="http://schemas.openxmlformats.org/officeDocument/2006/relationships/hyperlink" Target="https://creativecommons.org/licenses/by-nc-sa/3.0/" TargetMode="External"/><Relationship Id="rId4" Type="http://schemas.openxmlformats.org/officeDocument/2006/relationships/hyperlink" Target="https://arkansasgopwing.blogspot.com/2016/05/adam-walsh-act-reauthorization-will.htm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35.svg"/></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37.sv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microsoft.com/office/2007/relationships/hdphoto" Target="../media/hdphoto5.wdp"/></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134A61E-E750-4776-9144-4A5FDF9D7A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8B81B3B-48D9-49BB-B61C-C8C1C1435C26}"/>
              </a:ext>
            </a:extLst>
          </p:cNvPr>
          <p:cNvSpPr>
            <a:spLocks noGrp="1"/>
          </p:cNvSpPr>
          <p:nvPr>
            <p:ph type="ctrTitle"/>
          </p:nvPr>
        </p:nvSpPr>
        <p:spPr>
          <a:xfrm>
            <a:off x="8096885" y="298938"/>
            <a:ext cx="3659246" cy="4149970"/>
          </a:xfrm>
        </p:spPr>
        <p:txBody>
          <a:bodyPr>
            <a:normAutofit fontScale="90000"/>
          </a:bodyPr>
          <a:lstStyle/>
          <a:p>
            <a:r>
              <a:rPr lang="en-US" sz="5400" dirty="0">
                <a:solidFill>
                  <a:srgbClr val="FFFFFF"/>
                </a:solidFill>
                <a:effectLst>
                  <a:outerShdw blurRad="38100" dist="38100" dir="2700000" algn="tl">
                    <a:srgbClr val="000000">
                      <a:alpha val="43137"/>
                    </a:srgbClr>
                  </a:outerShdw>
                </a:effectLst>
              </a:rPr>
              <a:t>Living In Fear:  </a:t>
            </a:r>
            <a:br>
              <a:rPr lang="en-US" sz="5400" dirty="0">
                <a:solidFill>
                  <a:srgbClr val="FFFFFF"/>
                </a:solidFill>
                <a:effectLst>
                  <a:outerShdw blurRad="38100" dist="38100" dir="2700000" algn="tl">
                    <a:srgbClr val="000000">
                      <a:alpha val="43137"/>
                    </a:srgbClr>
                  </a:outerShdw>
                </a:effectLst>
              </a:rPr>
            </a:br>
            <a:r>
              <a:rPr lang="en-US" sz="5400" dirty="0">
                <a:solidFill>
                  <a:srgbClr val="FFFFFF"/>
                </a:solidFill>
                <a:effectLst>
                  <a:outerShdw blurRad="38100" dist="38100" dir="2700000" algn="tl">
                    <a:srgbClr val="000000">
                      <a:alpha val="43137"/>
                    </a:srgbClr>
                  </a:outerShdw>
                </a:effectLst>
              </a:rPr>
              <a:t>The Effects of Domestic Violence on Children</a:t>
            </a:r>
          </a:p>
        </p:txBody>
      </p:sp>
      <p:sp>
        <p:nvSpPr>
          <p:cNvPr id="3" name="Subtitle 2">
            <a:extLst>
              <a:ext uri="{FF2B5EF4-FFF2-40B4-BE49-F238E27FC236}">
                <a16:creationId xmlns:a16="http://schemas.microsoft.com/office/drawing/2014/main" id="{5B1D4133-A586-43A2-8991-4CBE4017FA0A}"/>
              </a:ext>
            </a:extLst>
          </p:cNvPr>
          <p:cNvSpPr>
            <a:spLocks noGrp="1"/>
          </p:cNvSpPr>
          <p:nvPr>
            <p:ph type="subTitle" idx="1"/>
          </p:nvPr>
        </p:nvSpPr>
        <p:spPr>
          <a:xfrm>
            <a:off x="8153465" y="3580228"/>
            <a:ext cx="3869446" cy="3156823"/>
          </a:xfrm>
        </p:spPr>
        <p:txBody>
          <a:bodyPr>
            <a:normAutofit/>
          </a:bodyPr>
          <a:lstStyle/>
          <a:p>
            <a:r>
              <a:rPr lang="en-US" sz="900" dirty="0">
                <a:solidFill>
                  <a:srgbClr val="FFFFFF"/>
                </a:solidFill>
              </a:rPr>
              <a:t>					</a:t>
            </a:r>
          </a:p>
          <a:p>
            <a:pPr algn="r"/>
            <a:r>
              <a:rPr lang="en-US" sz="900" dirty="0">
                <a:solidFill>
                  <a:srgbClr val="FFFFFF"/>
                </a:solidFill>
              </a:rPr>
              <a:t>				</a:t>
            </a:r>
          </a:p>
          <a:p>
            <a:pPr algn="r"/>
            <a:endParaRPr lang="en-US" sz="900" dirty="0">
              <a:solidFill>
                <a:srgbClr val="FFFFFF"/>
              </a:solidFill>
            </a:endParaRPr>
          </a:p>
          <a:p>
            <a:endParaRPr lang="en-US" sz="2000" dirty="0">
              <a:solidFill>
                <a:srgbClr val="FFFFFF"/>
              </a:solidFill>
            </a:endParaRPr>
          </a:p>
          <a:p>
            <a:pPr algn="r"/>
            <a:endParaRPr lang="en-US" sz="1600" dirty="0">
              <a:solidFill>
                <a:srgbClr val="FFFFFF"/>
              </a:solidFill>
            </a:endParaRPr>
          </a:p>
          <a:p>
            <a:pPr algn="r"/>
            <a:endParaRPr lang="en-US" sz="1600" dirty="0">
              <a:solidFill>
                <a:srgbClr val="FFFFFF"/>
              </a:solidFill>
            </a:endParaRPr>
          </a:p>
          <a:p>
            <a:pPr algn="r"/>
            <a:endParaRPr lang="en-US" sz="1600" dirty="0">
              <a:solidFill>
                <a:srgbClr val="FFFFFF"/>
              </a:solidFill>
            </a:endParaRPr>
          </a:p>
          <a:p>
            <a:pPr algn="r"/>
            <a:endParaRPr lang="en-US" sz="900" dirty="0">
              <a:solidFill>
                <a:srgbClr val="FFFFFF"/>
              </a:solidFill>
            </a:endParaRPr>
          </a:p>
        </p:txBody>
      </p:sp>
      <p:sp>
        <p:nvSpPr>
          <p:cNvPr id="12" name="Rectangle 11">
            <a:extLst>
              <a:ext uri="{FF2B5EF4-FFF2-40B4-BE49-F238E27FC236}">
                <a16:creationId xmlns:a16="http://schemas.microsoft.com/office/drawing/2014/main" id="{CEEAEDD6-A8CD-4422-9792-D2A94C8D2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Picture 5">
            <a:extLst>
              <a:ext uri="{FF2B5EF4-FFF2-40B4-BE49-F238E27FC236}">
                <a16:creationId xmlns:a16="http://schemas.microsoft.com/office/drawing/2014/main" id="{50CE0E70-4151-4B8D-83FC-EAFB3E593B60}"/>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8256102" y="5996907"/>
            <a:ext cx="2736666" cy="740144"/>
          </a:xfrm>
          <a:prstGeom prst="rect">
            <a:avLst/>
          </a:prstGeom>
        </p:spPr>
      </p:pic>
      <p:pic>
        <p:nvPicPr>
          <p:cNvPr id="4" name="Picture 3">
            <a:extLst>
              <a:ext uri="{FF2B5EF4-FFF2-40B4-BE49-F238E27FC236}">
                <a16:creationId xmlns:a16="http://schemas.microsoft.com/office/drawing/2014/main" id="{3592793B-29B1-4FF4-BBF4-6E1ECF67C22E}"/>
              </a:ext>
            </a:extLst>
          </p:cNvPr>
          <p:cNvPicPr>
            <a:picLocks noChangeAspect="1"/>
          </p:cNvPicPr>
          <p:nvPr/>
        </p:nvPicPr>
        <p:blipFill>
          <a:blip r:embed="rId5"/>
          <a:stretch>
            <a:fillRect/>
          </a:stretch>
        </p:blipFill>
        <p:spPr>
          <a:xfrm>
            <a:off x="0" y="1"/>
            <a:ext cx="7556906" cy="6347636"/>
          </a:xfrm>
          <a:prstGeom prst="rect">
            <a:avLst/>
          </a:prstGeom>
        </p:spPr>
      </p:pic>
    </p:spTree>
    <p:extLst>
      <p:ext uri="{BB962C8B-B14F-4D97-AF65-F5344CB8AC3E}">
        <p14:creationId xmlns:p14="http://schemas.microsoft.com/office/powerpoint/2010/main" val="1718120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a. Monsters In The Closet">
            <a:hlinkClick r:id="" action="ppaction://media"/>
            <a:extLst>
              <a:ext uri="{FF2B5EF4-FFF2-40B4-BE49-F238E27FC236}">
                <a16:creationId xmlns:a16="http://schemas.microsoft.com/office/drawing/2014/main" id="{2366CDA5-85B0-4109-80EC-D5DD6C2BD83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73209" y="126462"/>
            <a:ext cx="10845581" cy="6100639"/>
          </a:xfrm>
          <a:prstGeom prst="rect">
            <a:avLst/>
          </a:prstGeom>
        </p:spPr>
      </p:pic>
    </p:spTree>
    <p:extLst>
      <p:ext uri="{BB962C8B-B14F-4D97-AF65-F5344CB8AC3E}">
        <p14:creationId xmlns:p14="http://schemas.microsoft.com/office/powerpoint/2010/main" val="114830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2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0">
            <a:extLst>
              <a:ext uri="{FF2B5EF4-FFF2-40B4-BE49-F238E27FC236}">
                <a16:creationId xmlns:a16="http://schemas.microsoft.com/office/drawing/2014/main" id="{83529AFD-5A84-4419-9390-0E9584F35D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7" name="Rectangle 12">
            <a:extLst>
              <a:ext uri="{FF2B5EF4-FFF2-40B4-BE49-F238E27FC236}">
                <a16:creationId xmlns:a16="http://schemas.microsoft.com/office/drawing/2014/main" id="{D1FFD9C4-5E6D-4E44-8CCD-24EF7B6FF1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8B43D23-C541-4CD7-9A75-355E74172752}"/>
              </a:ext>
            </a:extLst>
          </p:cNvPr>
          <p:cNvSpPr>
            <a:spLocks noGrp="1"/>
          </p:cNvSpPr>
          <p:nvPr>
            <p:ph type="title"/>
          </p:nvPr>
        </p:nvSpPr>
        <p:spPr>
          <a:xfrm>
            <a:off x="492370" y="516835"/>
            <a:ext cx="3084844" cy="5772840"/>
          </a:xfrm>
        </p:spPr>
        <p:txBody>
          <a:bodyPr anchor="ctr">
            <a:normAutofit/>
          </a:bodyPr>
          <a:lstStyle/>
          <a:p>
            <a:r>
              <a:rPr lang="en-US" sz="6000" dirty="0">
                <a:solidFill>
                  <a:srgbClr val="FFFFFF"/>
                </a:solidFill>
                <a:effectLst>
                  <a:outerShdw blurRad="38100" dist="38100" dir="2700000" algn="tl">
                    <a:srgbClr val="000000">
                      <a:alpha val="43137"/>
                    </a:srgbClr>
                  </a:outerShdw>
                </a:effectLst>
              </a:rPr>
              <a:t>Children and Domestic Violence</a:t>
            </a:r>
          </a:p>
        </p:txBody>
      </p:sp>
      <p:sp>
        <p:nvSpPr>
          <p:cNvPr id="28" name="Rectangle 14">
            <a:extLst>
              <a:ext uri="{FF2B5EF4-FFF2-40B4-BE49-F238E27FC236}">
                <a16:creationId xmlns:a16="http://schemas.microsoft.com/office/drawing/2014/main" id="{6B3B2DB5-1B01-4A7A-B79B-E180757E61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a:extLst>
              <a:ext uri="{FF2B5EF4-FFF2-40B4-BE49-F238E27FC236}">
                <a16:creationId xmlns:a16="http://schemas.microsoft.com/office/drawing/2014/main" id="{BC4B295D-FCD5-402D-A370-6DF02EC0256E}"/>
              </a:ext>
            </a:extLst>
          </p:cNvPr>
          <p:cNvPicPr>
            <a:picLocks noChangeAspect="1"/>
          </p:cNvPicPr>
          <p:nvPr/>
        </p:nvPicPr>
        <p:blipFill>
          <a:blip r:embed="rId3"/>
          <a:stretch>
            <a:fillRect/>
          </a:stretch>
        </p:blipFill>
        <p:spPr>
          <a:xfrm>
            <a:off x="76109" y="6167535"/>
            <a:ext cx="2267909" cy="609653"/>
          </a:xfrm>
          <a:prstGeom prst="rect">
            <a:avLst/>
          </a:prstGeom>
        </p:spPr>
      </p:pic>
      <p:graphicFrame>
        <p:nvGraphicFramePr>
          <p:cNvPr id="7" name="Content Placeholder 2">
            <a:extLst>
              <a:ext uri="{FF2B5EF4-FFF2-40B4-BE49-F238E27FC236}">
                <a16:creationId xmlns:a16="http://schemas.microsoft.com/office/drawing/2014/main" id="{2772AE67-6A2C-DA1D-D018-1C67781CD7A4}"/>
              </a:ext>
            </a:extLst>
          </p:cNvPr>
          <p:cNvGraphicFramePr>
            <a:graphicFrameLocks noGrp="1"/>
          </p:cNvGraphicFramePr>
          <p:nvPr>
            <p:ph idx="1"/>
            <p:extLst>
              <p:ext uri="{D42A27DB-BD31-4B8C-83A1-F6EECF244321}">
                <p14:modId xmlns:p14="http://schemas.microsoft.com/office/powerpoint/2010/main" val="2514869714"/>
              </p:ext>
            </p:extLst>
          </p:nvPr>
        </p:nvGraphicFramePr>
        <p:xfrm>
          <a:off x="4126900" y="0"/>
          <a:ext cx="7988991" cy="6777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97312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12">
            <a:extLst>
              <a:ext uri="{FF2B5EF4-FFF2-40B4-BE49-F238E27FC236}">
                <a16:creationId xmlns:a16="http://schemas.microsoft.com/office/drawing/2014/main" id="{329F45E3-C125-49F5-863F-3F771273B7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Rectangle 14">
            <a:extLst>
              <a:ext uri="{FF2B5EF4-FFF2-40B4-BE49-F238E27FC236}">
                <a16:creationId xmlns:a16="http://schemas.microsoft.com/office/drawing/2014/main" id="{F23C6175-7110-4DB0-BEA4-FC1D29302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5" name="Straight Connector 16">
            <a:extLst>
              <a:ext uri="{FF2B5EF4-FFF2-40B4-BE49-F238E27FC236}">
                <a16:creationId xmlns:a16="http://schemas.microsoft.com/office/drawing/2014/main" id="{044DF19B-511F-4F07-A7AD-1A010C6BFCB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Rectangle 18">
            <a:extLst>
              <a:ext uri="{FF2B5EF4-FFF2-40B4-BE49-F238E27FC236}">
                <a16:creationId xmlns:a16="http://schemas.microsoft.com/office/drawing/2014/main" id="{10E39F61-0304-47E3-BFDC-35A73E207C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64CA58F-3F58-4167-8745-18D9BA8F5ADE}"/>
              </a:ext>
            </a:extLst>
          </p:cNvPr>
          <p:cNvSpPr>
            <a:spLocks noGrp="1"/>
          </p:cNvSpPr>
          <p:nvPr>
            <p:ph type="title"/>
          </p:nvPr>
        </p:nvSpPr>
        <p:spPr>
          <a:xfrm>
            <a:off x="457200" y="640080"/>
            <a:ext cx="3659246" cy="2926080"/>
          </a:xfrm>
        </p:spPr>
        <p:txBody>
          <a:bodyPr vert="horz" lIns="91440" tIns="45720" rIns="91440" bIns="45720" rtlCol="0" anchor="b">
            <a:normAutofit/>
          </a:bodyPr>
          <a:lstStyle/>
          <a:p>
            <a:pPr algn="ctr"/>
            <a:r>
              <a:rPr lang="en-US" sz="6000" dirty="0">
                <a:solidFill>
                  <a:srgbClr val="FFFFFF"/>
                </a:solidFill>
                <a:effectLst>
                  <a:outerShdw blurRad="38100" dist="38100" dir="2700000" algn="tl">
                    <a:srgbClr val="000000">
                      <a:alpha val="43137"/>
                    </a:srgbClr>
                  </a:outerShdw>
                </a:effectLst>
              </a:rPr>
              <a:t>911 Call (Neighbor)</a:t>
            </a:r>
          </a:p>
        </p:txBody>
      </p:sp>
      <p:pic>
        <p:nvPicPr>
          <p:cNvPr id="27" name="Content Placeholder 6" descr="A picture containing grass, outdoor, sky, field&#10;&#10;Description generated with very high confidence">
            <a:extLst>
              <a:ext uri="{FF2B5EF4-FFF2-40B4-BE49-F238E27FC236}">
                <a16:creationId xmlns:a16="http://schemas.microsoft.com/office/drawing/2014/main" id="{6EE765C5-FEE0-47CF-987A-E1B8AA2A8715}"/>
              </a:ext>
            </a:extLst>
          </p:cNvPr>
          <p:cNvPicPr>
            <a:picLocks noGrp="1" noChangeAspect="1"/>
          </p:cNvPicPr>
          <p:nvPr>
            <p:ph idx="1"/>
          </p:nvPr>
        </p:nvPicPr>
        <p:blipFill rotWithShape="1">
          <a:blip r:embed="rId5"/>
          <a:srcRect r="16030" b="-1"/>
          <a:stretch/>
        </p:blipFill>
        <p:spPr>
          <a:xfrm>
            <a:off x="4639733" y="10"/>
            <a:ext cx="7552266" cy="6857990"/>
          </a:xfrm>
          <a:prstGeom prst="rect">
            <a:avLst/>
          </a:prstGeom>
        </p:spPr>
      </p:pic>
      <p:sp>
        <p:nvSpPr>
          <p:cNvPr id="28" name="Rectangle 20">
            <a:extLst>
              <a:ext uri="{FF2B5EF4-FFF2-40B4-BE49-F238E27FC236}">
                <a16:creationId xmlns:a16="http://schemas.microsoft.com/office/drawing/2014/main" id="{7B9E7B3B-A156-4356-BF35-7825C428E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475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0" name="01 Neighbor.wma">
            <a:hlinkClick r:id="" action="ppaction://media"/>
            <a:extLst>
              <a:ext uri="{FF2B5EF4-FFF2-40B4-BE49-F238E27FC236}">
                <a16:creationId xmlns:a16="http://schemas.microsoft.com/office/drawing/2014/main" id="{B79C345A-AAED-45F6-9C8C-97958A6FE285}"/>
              </a:ext>
            </a:extLst>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a:fillRect/>
          </a:stretch>
        </p:blipFill>
        <p:spPr bwMode="auto">
          <a:xfrm>
            <a:off x="436563" y="401638"/>
            <a:ext cx="488950" cy="487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C12C28DE-AE7F-4DD6-99B4-94C25C04B5B9}"/>
              </a:ext>
            </a:extLst>
          </p:cNvPr>
          <p:cNvPicPr>
            <a:picLocks noChangeAspect="1"/>
          </p:cNvPicPr>
          <p:nvPr/>
        </p:nvPicPr>
        <p:blipFill>
          <a:blip r:embed="rId7"/>
          <a:stretch>
            <a:fillRect/>
          </a:stretch>
        </p:blipFill>
        <p:spPr>
          <a:xfrm>
            <a:off x="73703" y="6217920"/>
            <a:ext cx="2267909" cy="609653"/>
          </a:xfrm>
          <a:prstGeom prst="rect">
            <a:avLst/>
          </a:prstGeom>
        </p:spPr>
      </p:pic>
    </p:spTree>
    <p:extLst>
      <p:ext uri="{BB962C8B-B14F-4D97-AF65-F5344CB8AC3E}">
        <p14:creationId xmlns:p14="http://schemas.microsoft.com/office/powerpoint/2010/main" val="32038544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220" fill="hold"/>
                                        <p:tgtEl>
                                          <p:spTgt spid="20"/>
                                        </p:tgtEl>
                                      </p:cBhvr>
                                    </p:cmd>
                                  </p:childTnLst>
                                </p:cTn>
                              </p:par>
                            </p:childTnLst>
                          </p:cTn>
                        </p:par>
                      </p:childTnLst>
                    </p:cTn>
                  </p:par>
                </p:childTnLst>
              </p:cTn>
              <p:nextCondLst>
                <p:cond evt="onClick" delay="0">
                  <p:tgtEl>
                    <p:spTgt spid="20"/>
                  </p:tgtEl>
                </p:cond>
              </p:nextCondLst>
            </p:seq>
            <p:audio>
              <p:cMediaNode vol="80000">
                <p:cTn id="7" fill="hold" display="0">
                  <p:stCondLst>
                    <p:cond delay="indefinite"/>
                  </p:stCondLst>
                  <p:endCondLst>
                    <p:cond evt="onStopAudio" delay="0">
                      <p:tgtEl>
                        <p:sldTgt/>
                      </p:tgtEl>
                    </p:cond>
                  </p:endCondLst>
                </p:cTn>
                <p:tgtEl>
                  <p:spTgt spid="20"/>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C3E28-B8A1-4FF9-AFD2-C5BD71363059}"/>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Dangers to Children</a:t>
            </a:r>
          </a:p>
        </p:txBody>
      </p:sp>
      <p:sp>
        <p:nvSpPr>
          <p:cNvPr id="3" name="Content Placeholder 2">
            <a:extLst>
              <a:ext uri="{FF2B5EF4-FFF2-40B4-BE49-F238E27FC236}">
                <a16:creationId xmlns:a16="http://schemas.microsoft.com/office/drawing/2014/main" id="{373199AE-2C0D-4F0E-AD7A-F3F562A49578}"/>
              </a:ext>
            </a:extLst>
          </p:cNvPr>
          <p:cNvSpPr>
            <a:spLocks noGrp="1"/>
          </p:cNvSpPr>
          <p:nvPr>
            <p:ph idx="1"/>
          </p:nvPr>
        </p:nvSpPr>
        <p:spPr>
          <a:xfrm>
            <a:off x="1209247" y="1886650"/>
            <a:ext cx="4998720" cy="4546423"/>
          </a:xfrm>
        </p:spPr>
        <p:txBody>
          <a:bodyPr>
            <a:normAutofit/>
          </a:bodyPr>
          <a:lstStyle/>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t>Injury</a:t>
            </a:r>
          </a:p>
          <a:p>
            <a:pPr lvl="1">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t>Intentional</a:t>
            </a:r>
          </a:p>
          <a:p>
            <a:pPr lvl="1">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t>Accidental</a:t>
            </a:r>
          </a:p>
          <a:p>
            <a:pPr lvl="1">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t>Manipulation tactic </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tLang="en-US" sz="3200" dirty="0"/>
              <a:t>A PWCH who threaten suicide rarely die alone, will kill someone else before killing themselves, including children</a:t>
            </a:r>
          </a:p>
          <a:p>
            <a:endParaRPr lang="en-US" dirty="0"/>
          </a:p>
        </p:txBody>
      </p:sp>
      <p:pic>
        <p:nvPicPr>
          <p:cNvPr id="4" name="Picture 3">
            <a:extLst>
              <a:ext uri="{FF2B5EF4-FFF2-40B4-BE49-F238E27FC236}">
                <a16:creationId xmlns:a16="http://schemas.microsoft.com/office/drawing/2014/main" id="{68B5D2C2-71B5-48B6-ADDF-ABE233A38C8A}"/>
              </a:ext>
            </a:extLst>
          </p:cNvPr>
          <p:cNvPicPr>
            <a:picLocks noChangeAspect="1"/>
          </p:cNvPicPr>
          <p:nvPr/>
        </p:nvPicPr>
        <p:blipFill>
          <a:blip r:embed="rId3"/>
          <a:stretch>
            <a:fillRect/>
          </a:stretch>
        </p:blipFill>
        <p:spPr>
          <a:xfrm>
            <a:off x="7024730" y="2130742"/>
            <a:ext cx="4130950" cy="3853498"/>
          </a:xfrm>
          <a:prstGeom prst="rect">
            <a:avLst/>
          </a:prstGeom>
          <a:scene3d>
            <a:camera prst="orthographicFront"/>
            <a:lightRig rig="threePt" dir="t"/>
          </a:scene3d>
          <a:sp3d>
            <a:bevelT prst="angle"/>
          </a:sp3d>
        </p:spPr>
      </p:pic>
    </p:spTree>
    <p:extLst>
      <p:ext uri="{BB962C8B-B14F-4D97-AF65-F5344CB8AC3E}">
        <p14:creationId xmlns:p14="http://schemas.microsoft.com/office/powerpoint/2010/main" val="3949435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D46F3-9103-46D4-855F-1CACFF920D5A}"/>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Impact on Children</a:t>
            </a:r>
          </a:p>
        </p:txBody>
      </p:sp>
      <p:sp>
        <p:nvSpPr>
          <p:cNvPr id="3" name="Content Placeholder 2">
            <a:extLst>
              <a:ext uri="{FF2B5EF4-FFF2-40B4-BE49-F238E27FC236}">
                <a16:creationId xmlns:a16="http://schemas.microsoft.com/office/drawing/2014/main" id="{43F93207-F343-4218-A422-BA15880564C7}"/>
              </a:ext>
            </a:extLst>
          </p:cNvPr>
          <p:cNvSpPr>
            <a:spLocks noGrp="1"/>
          </p:cNvSpPr>
          <p:nvPr>
            <p:ph idx="1"/>
          </p:nvPr>
        </p:nvSpPr>
        <p:spPr>
          <a:xfrm>
            <a:off x="1097280" y="1737360"/>
            <a:ext cx="10058400" cy="4725663"/>
          </a:xfrm>
        </p:spPr>
        <p:txBody>
          <a:bodyPr>
            <a:normAutofit lnSpcReduction="10000"/>
          </a:bodyPr>
          <a:lstStyle/>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Children may experience:</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Confusion</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Fear</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Stress</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Anger</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Helplessness</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Loneliness</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Embarrassment</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Feelings of aggression</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Bed-wetting</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Insomnia</a:t>
            </a:r>
          </a:p>
          <a:p>
            <a:pPr lvl="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400" dirty="0"/>
              <a:t>Antisocial </a:t>
            </a:r>
            <a:r>
              <a:rPr lang="en-GB" altLang="en-US" sz="2400" dirty="0" err="1"/>
              <a:t>behavior</a:t>
            </a:r>
            <a:endParaRPr lang="en-GB" altLang="en-US" sz="2400" dirty="0"/>
          </a:p>
          <a:p>
            <a:endParaRPr lang="en-US" dirty="0"/>
          </a:p>
        </p:txBody>
      </p:sp>
      <p:pic>
        <p:nvPicPr>
          <p:cNvPr id="5" name="Picture 4">
            <a:extLst>
              <a:ext uri="{FF2B5EF4-FFF2-40B4-BE49-F238E27FC236}">
                <a16:creationId xmlns:a16="http://schemas.microsoft.com/office/drawing/2014/main" id="{84BBF50B-5D3E-4040-9255-7F842C1182C3}"/>
              </a:ext>
            </a:extLst>
          </p:cNvPr>
          <p:cNvPicPr>
            <a:picLocks noChangeAspect="1"/>
          </p:cNvPicPr>
          <p:nvPr/>
        </p:nvPicPr>
        <p:blipFill>
          <a:blip r:embed="rId3">
            <a:extLst>
              <a:ext uri="{BEBA8EAE-BF5A-486C-A8C5-ECC9F3942E4B}">
                <a14:imgProps xmlns:a14="http://schemas.microsoft.com/office/drawing/2010/main">
                  <a14:imgLayer r:embed="rId4">
                    <a14:imgEffect>
                      <a14:saturation sat="300000"/>
                    </a14:imgEffect>
                  </a14:imgLayer>
                </a14:imgProps>
              </a:ext>
            </a:extLst>
          </a:blip>
          <a:stretch>
            <a:fillRect/>
          </a:stretch>
        </p:blipFill>
        <p:spPr>
          <a:xfrm>
            <a:off x="6239435" y="2184902"/>
            <a:ext cx="4916245" cy="3830578"/>
          </a:xfrm>
          <a:prstGeom prst="rect">
            <a:avLst/>
          </a:prstGeom>
        </p:spPr>
      </p:pic>
    </p:spTree>
    <p:extLst>
      <p:ext uri="{BB962C8B-B14F-4D97-AF65-F5344CB8AC3E}">
        <p14:creationId xmlns:p14="http://schemas.microsoft.com/office/powerpoint/2010/main" val="1048089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B228F9-7680-44F6-9BD5-FE8466B8AB44}"/>
              </a:ext>
            </a:extLst>
          </p:cNvPr>
          <p:cNvPicPr>
            <a:picLocks noChangeAspect="1"/>
          </p:cNvPicPr>
          <p:nvPr/>
        </p:nvPicPr>
        <p:blipFill rotWithShape="1">
          <a:blip r:embed="rId3"/>
          <a:srcRect t="2648" r="-2" b="-2"/>
          <a:stretch/>
        </p:blipFill>
        <p:spPr>
          <a:xfrm>
            <a:off x="20" y="10"/>
            <a:ext cx="4578952" cy="6857990"/>
          </a:xfrm>
          <a:prstGeom prst="rect">
            <a:avLst/>
          </a:prstGeom>
        </p:spPr>
      </p:pic>
      <p:sp>
        <p:nvSpPr>
          <p:cNvPr id="18" name="Rectangle 17">
            <a:extLst>
              <a:ext uri="{FF2B5EF4-FFF2-40B4-BE49-F238E27FC236}">
                <a16:creationId xmlns:a16="http://schemas.microsoft.com/office/drawing/2014/main" id="{C9A38F1B-CDC5-446F-958D-6F4F65C669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9733" y="0"/>
            <a:ext cx="75522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7636310-D935-46BB-8F35-95F83E4AB506}"/>
              </a:ext>
            </a:extLst>
          </p:cNvPr>
          <p:cNvSpPr>
            <a:spLocks noGrp="1"/>
          </p:cNvSpPr>
          <p:nvPr>
            <p:ph type="title"/>
          </p:nvPr>
        </p:nvSpPr>
        <p:spPr>
          <a:xfrm>
            <a:off x="5247570" y="-697472"/>
            <a:ext cx="6384236" cy="1964747"/>
          </a:xfrm>
        </p:spPr>
        <p:txBody>
          <a:bodyPr>
            <a:normAutofit/>
          </a:bodyPr>
          <a:lstStyle/>
          <a:p>
            <a:r>
              <a:rPr lang="en-US" sz="5400" dirty="0">
                <a:solidFill>
                  <a:srgbClr val="FFFFFF"/>
                </a:solidFill>
                <a:effectLst>
                  <a:outerShdw blurRad="38100" dist="38100" dir="2700000" algn="tl">
                    <a:srgbClr val="000000">
                      <a:alpha val="43137"/>
                    </a:srgbClr>
                  </a:outerShdw>
                </a:effectLst>
              </a:rPr>
              <a:t>Effects on Children</a:t>
            </a:r>
          </a:p>
        </p:txBody>
      </p:sp>
      <p:sp>
        <p:nvSpPr>
          <p:cNvPr id="20" name="Rectangle 19">
            <a:extLst>
              <a:ext uri="{FF2B5EF4-FFF2-40B4-BE49-F238E27FC236}">
                <a16:creationId xmlns:a16="http://schemas.microsoft.com/office/drawing/2014/main" id="{D73AA170-54FE-45E4-BE8F-E242A9C66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8972"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10BB1319-5F9A-4073-BC81-73F1B2A44DC1}"/>
              </a:ext>
            </a:extLst>
          </p:cNvPr>
          <p:cNvSpPr>
            <a:spLocks noGrp="1"/>
          </p:cNvSpPr>
          <p:nvPr>
            <p:ph idx="1"/>
          </p:nvPr>
        </p:nvSpPr>
        <p:spPr>
          <a:xfrm>
            <a:off x="5185888" y="1307805"/>
            <a:ext cx="6507600" cy="5550195"/>
          </a:xfrm>
        </p:spPr>
        <p:txBody>
          <a:bodyPr>
            <a:normAutofit lnSpcReduction="10000"/>
          </a:bodyPr>
          <a:lstStyle/>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Feelings of guilt and shame</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Feeling responsible for abuse</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Violence may become a coping mechanism</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May keep secrets </a:t>
            </a:r>
            <a:r>
              <a:rPr lang="en-GB" altLang="en-US" sz="2800" dirty="0">
                <a:solidFill>
                  <a:srgbClr val="FFFFFF"/>
                </a:solidFill>
                <a:effectLst>
                  <a:outerShdw blurRad="38100" dist="38100" dir="2700000" algn="tl">
                    <a:srgbClr val="000000">
                      <a:alpha val="43137"/>
                    </a:srgbClr>
                  </a:outerShdw>
                </a:effectLst>
                <a:sym typeface="Wingdings" panose="05000000000000000000" pitchFamily="2" charset="2"/>
              </a:rPr>
              <a:t> lying becomes a learned </a:t>
            </a:r>
            <a:r>
              <a:rPr lang="en-GB" altLang="en-US" sz="2800" dirty="0" err="1">
                <a:solidFill>
                  <a:srgbClr val="FFFFFF"/>
                </a:solidFill>
                <a:effectLst>
                  <a:outerShdw blurRad="38100" dist="38100" dir="2700000" algn="tl">
                    <a:srgbClr val="000000">
                      <a:alpha val="43137"/>
                    </a:srgbClr>
                  </a:outerShdw>
                </a:effectLst>
                <a:sym typeface="Wingdings" panose="05000000000000000000" pitchFamily="2" charset="2"/>
              </a:rPr>
              <a:t>behavior</a:t>
            </a:r>
            <a:endParaRPr lang="en-GB" altLang="en-US" sz="2800" dirty="0">
              <a:solidFill>
                <a:srgbClr val="FFFFFF"/>
              </a:solidFill>
              <a:effectLst>
                <a:outerShdw blurRad="38100" dist="38100" dir="2700000" algn="tl">
                  <a:srgbClr val="000000">
                    <a:alpha val="43137"/>
                  </a:srgbClr>
                </a:outerShdw>
              </a:effectLst>
            </a:endParaRP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Self-abusive </a:t>
            </a:r>
            <a:r>
              <a:rPr lang="en-GB" altLang="en-US" sz="2800" dirty="0" err="1">
                <a:solidFill>
                  <a:srgbClr val="FFFFFF"/>
                </a:solidFill>
                <a:effectLst>
                  <a:outerShdw blurRad="38100" dist="38100" dir="2700000" algn="tl">
                    <a:srgbClr val="000000">
                      <a:alpha val="43137"/>
                    </a:srgbClr>
                  </a:outerShdw>
                </a:effectLst>
              </a:rPr>
              <a:t>behaviors</a:t>
            </a:r>
            <a:endParaRPr lang="en-GB" altLang="en-US" sz="2800" dirty="0">
              <a:solidFill>
                <a:srgbClr val="FFFFFF"/>
              </a:solidFill>
              <a:effectLst>
                <a:outerShdw blurRad="38100" dist="38100" dir="2700000" algn="tl">
                  <a:srgbClr val="000000">
                    <a:alpha val="43137"/>
                  </a:srgbClr>
                </a:outerShdw>
              </a:effectLst>
            </a:endParaRP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Sleeping pattern changes</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Frequent illnesses or health problems (somatic responses)</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Isolation</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Taking on parenting roles</a:t>
            </a:r>
          </a:p>
          <a:p>
            <a:pPr lvl="1">
              <a:buClrTx/>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FFFFFF"/>
                </a:solidFill>
                <a:effectLst>
                  <a:outerShdw blurRad="38100" dist="38100" dir="2700000" algn="tl">
                    <a:srgbClr val="000000">
                      <a:alpha val="43137"/>
                    </a:srgbClr>
                  </a:outerShdw>
                </a:effectLst>
              </a:rPr>
              <a:t>Depression and anxiety</a:t>
            </a:r>
          </a:p>
          <a:p>
            <a:endParaRPr lang="en-US" sz="1800" dirty="0">
              <a:solidFill>
                <a:srgbClr val="FFFFFF"/>
              </a:solidFill>
            </a:endParaRPr>
          </a:p>
        </p:txBody>
      </p:sp>
    </p:spTree>
    <p:extLst>
      <p:ext uri="{BB962C8B-B14F-4D97-AF65-F5344CB8AC3E}">
        <p14:creationId xmlns:p14="http://schemas.microsoft.com/office/powerpoint/2010/main" val="514252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B019A08-55AD-4038-B865-37DA596B8C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5AC29E-1580-424E-BE69-D5B19E36CDB2}"/>
              </a:ext>
            </a:extLst>
          </p:cNvPr>
          <p:cNvSpPr>
            <a:spLocks noGrp="1"/>
          </p:cNvSpPr>
          <p:nvPr>
            <p:ph type="title"/>
          </p:nvPr>
        </p:nvSpPr>
        <p:spPr>
          <a:xfrm>
            <a:off x="6411685" y="634946"/>
            <a:ext cx="5703285" cy="1450757"/>
          </a:xfrm>
        </p:spPr>
        <p:txBody>
          <a:bodyPr>
            <a:normAutofit/>
          </a:bodyPr>
          <a:lstStyle/>
          <a:p>
            <a:r>
              <a:rPr lang="en-US" dirty="0">
                <a:effectLst>
                  <a:outerShdw blurRad="38100" dist="38100" dir="2700000" algn="tl">
                    <a:srgbClr val="000000">
                      <a:alpha val="43137"/>
                    </a:srgbClr>
                  </a:outerShdw>
                </a:effectLst>
              </a:rPr>
              <a:t>Domestic Violence Facts</a:t>
            </a:r>
          </a:p>
        </p:txBody>
      </p:sp>
      <p:pic>
        <p:nvPicPr>
          <p:cNvPr id="5" name="Picture 4">
            <a:extLst>
              <a:ext uri="{FF2B5EF4-FFF2-40B4-BE49-F238E27FC236}">
                <a16:creationId xmlns:a16="http://schemas.microsoft.com/office/drawing/2014/main" id="{C7899692-9E44-42FB-9D94-A01C04E2B1B6}"/>
              </a:ext>
            </a:extLst>
          </p:cNvPr>
          <p:cNvPicPr>
            <a:picLocks noChangeAspect="1"/>
          </p:cNvPicPr>
          <p:nvPr/>
        </p:nvPicPr>
        <p:blipFill rotWithShape="1">
          <a:blip r:embed="rId3"/>
          <a:srcRect l="6606" t="4961" r="6738" b="25116"/>
          <a:stretch/>
        </p:blipFill>
        <p:spPr>
          <a:xfrm>
            <a:off x="330035" y="188518"/>
            <a:ext cx="5703285" cy="5957280"/>
          </a:xfrm>
          <a:prstGeom prst="rect">
            <a:avLst/>
          </a:prstGeom>
        </p:spPr>
      </p:pic>
      <p:cxnSp>
        <p:nvCxnSpPr>
          <p:cNvPr id="12" name="Straight Connector 11">
            <a:extLst>
              <a:ext uri="{FF2B5EF4-FFF2-40B4-BE49-F238E27FC236}">
                <a16:creationId xmlns:a16="http://schemas.microsoft.com/office/drawing/2014/main" id="{2BA067F2-7FAF-4758-9BC4-F7C88ED904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11684" y="2086188"/>
            <a:ext cx="474880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442706B-78C3-4557-99B3-1A9A45A35C0D}"/>
              </a:ext>
            </a:extLst>
          </p:cNvPr>
          <p:cNvSpPr>
            <a:spLocks noGrp="1"/>
          </p:cNvSpPr>
          <p:nvPr>
            <p:ph idx="1"/>
          </p:nvPr>
        </p:nvSpPr>
        <p:spPr>
          <a:xfrm>
            <a:off x="6411683" y="2198914"/>
            <a:ext cx="5528679" cy="4393147"/>
          </a:xfrm>
        </p:spPr>
        <p:txBody>
          <a:bodyPr>
            <a:normAutofit fontScale="92500" lnSpcReduction="10000"/>
          </a:bodyPr>
          <a:lstStyle/>
          <a:p>
            <a:pPr>
              <a:spcBef>
                <a:spcPts val="700"/>
              </a:spcBef>
              <a:buFont typeface="Arial" panose="020B0604020202020204" pitchFamily="34" charset="0"/>
              <a:buChar char="•"/>
              <a:defRPr/>
            </a:pPr>
            <a:r>
              <a:rPr lang="en-US" sz="2400" dirty="0"/>
              <a:t>The U.S. Advisory Board on Child Abuse and Neglect suggests that </a:t>
            </a:r>
            <a:r>
              <a:rPr lang="en-US" sz="2400" b="1" dirty="0"/>
              <a:t>domestic violence may be the single major precursor to child abuse and neglect</a:t>
            </a:r>
            <a:r>
              <a:rPr lang="en-US" sz="2400" dirty="0"/>
              <a:t>.</a:t>
            </a:r>
          </a:p>
          <a:p>
            <a:pPr>
              <a:spcBef>
                <a:spcPts val="700"/>
              </a:spcBef>
              <a:buFont typeface="Arial" panose="020B0604020202020204" pitchFamily="34" charset="0"/>
              <a:buChar char="•"/>
              <a:defRPr/>
            </a:pPr>
            <a:r>
              <a:rPr lang="en-US" altLang="en-US" sz="2400" dirty="0"/>
              <a:t>30 to 60% of perpetrators of intimate partner violence also abuse children in the household. </a:t>
            </a:r>
          </a:p>
          <a:p>
            <a:pPr>
              <a:spcBef>
                <a:spcPts val="700"/>
              </a:spcBef>
              <a:buFont typeface="Arial" panose="020B0604020202020204" pitchFamily="34" charset="0"/>
              <a:buChar char="•"/>
              <a:defRPr/>
            </a:pPr>
            <a:r>
              <a:rPr lang="en-US" sz="2400" dirty="0"/>
              <a:t>A child witnessed violence in 22% (nearly 1 in 4) of intimate partner violence cases filed in state courts</a:t>
            </a:r>
          </a:p>
          <a:p>
            <a:pPr>
              <a:buFont typeface="Arial" panose="020B0604020202020204" pitchFamily="34" charset="0"/>
              <a:buChar char="•"/>
            </a:pPr>
            <a:r>
              <a:rPr lang="en-US" sz="2400" dirty="0"/>
              <a:t>There is a common link between domestic violence and child abuse. Among victims of child abuse, 40% report domestic violence in the home </a:t>
            </a:r>
          </a:p>
        </p:txBody>
      </p:sp>
      <p:sp>
        <p:nvSpPr>
          <p:cNvPr id="14" name="Rectangle 13">
            <a:extLst>
              <a:ext uri="{FF2B5EF4-FFF2-40B4-BE49-F238E27FC236}">
                <a16:creationId xmlns:a16="http://schemas.microsoft.com/office/drawing/2014/main" id="{1627C7B9-FD35-4E35-B741-E4A9A5F416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15">
            <a:extLst>
              <a:ext uri="{FF2B5EF4-FFF2-40B4-BE49-F238E27FC236}">
                <a16:creationId xmlns:a16="http://schemas.microsoft.com/office/drawing/2014/main" id="{476B7131-2035-43F9-84E8-2B4749D333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96267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E4360-F164-49AB-BE31-3F9A29AE2583}"/>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Risk Factors of Child Abuse</a:t>
            </a:r>
          </a:p>
        </p:txBody>
      </p:sp>
      <p:sp>
        <p:nvSpPr>
          <p:cNvPr id="3" name="Content Placeholder 2">
            <a:extLst>
              <a:ext uri="{FF2B5EF4-FFF2-40B4-BE49-F238E27FC236}">
                <a16:creationId xmlns:a16="http://schemas.microsoft.com/office/drawing/2014/main" id="{C13509DD-D845-47A2-9B12-E44D1256A4A9}"/>
              </a:ext>
            </a:extLst>
          </p:cNvPr>
          <p:cNvSpPr>
            <a:spLocks noGrp="1"/>
          </p:cNvSpPr>
          <p:nvPr>
            <p:ph idx="1"/>
          </p:nvPr>
        </p:nvSpPr>
        <p:spPr>
          <a:xfrm>
            <a:off x="1482986" y="1968756"/>
            <a:ext cx="3843926" cy="4538369"/>
          </a:xfrm>
        </p:spPr>
        <p:txBody>
          <a:bodyPr/>
          <a:lstStyle/>
          <a:p>
            <a:pPr>
              <a:buFont typeface="Arial" panose="020B0604020202020204" pitchFamily="34" charset="0"/>
              <a:buChar char="•"/>
            </a:pPr>
            <a:r>
              <a:rPr lang="en-US" sz="3200" dirty="0"/>
              <a:t>Poverty</a:t>
            </a:r>
          </a:p>
          <a:p>
            <a:pPr>
              <a:buFont typeface="Arial" panose="020B0604020202020204" pitchFamily="34" charset="0"/>
              <a:buChar char="•"/>
            </a:pPr>
            <a:r>
              <a:rPr lang="en-US" sz="3200" dirty="0"/>
              <a:t>Stress</a:t>
            </a:r>
          </a:p>
          <a:p>
            <a:pPr>
              <a:buFont typeface="Arial" panose="020B0604020202020204" pitchFamily="34" charset="0"/>
              <a:buChar char="•"/>
            </a:pPr>
            <a:r>
              <a:rPr lang="en-US" sz="3200" dirty="0"/>
              <a:t>Mental Illness</a:t>
            </a:r>
          </a:p>
          <a:p>
            <a:pPr>
              <a:buFont typeface="Arial" panose="020B0604020202020204" pitchFamily="34" charset="0"/>
              <a:buChar char="•"/>
            </a:pPr>
            <a:r>
              <a:rPr lang="en-US" sz="3200" dirty="0"/>
              <a:t>Social Isolation </a:t>
            </a:r>
          </a:p>
          <a:p>
            <a:pPr>
              <a:buFont typeface="Arial" panose="020B0604020202020204" pitchFamily="34" charset="0"/>
              <a:buChar char="•"/>
            </a:pPr>
            <a:r>
              <a:rPr lang="en-US" sz="3200" dirty="0"/>
              <a:t>Unrealistic Expectations</a:t>
            </a:r>
          </a:p>
          <a:p>
            <a:pPr>
              <a:buFont typeface="Arial" panose="020B0604020202020204" pitchFamily="34" charset="0"/>
              <a:buChar char="•"/>
            </a:pPr>
            <a:r>
              <a:rPr lang="en-US" sz="3200" dirty="0"/>
              <a:t>Unrelated Paramours</a:t>
            </a:r>
          </a:p>
          <a:p>
            <a:endParaRPr lang="en-US" dirty="0"/>
          </a:p>
        </p:txBody>
      </p:sp>
      <p:sp>
        <p:nvSpPr>
          <p:cNvPr id="5" name="Content Placeholder 2">
            <a:extLst>
              <a:ext uri="{FF2B5EF4-FFF2-40B4-BE49-F238E27FC236}">
                <a16:creationId xmlns:a16="http://schemas.microsoft.com/office/drawing/2014/main" id="{277EA222-52DE-49C3-8A2B-8AE69A103EF0}"/>
              </a:ext>
            </a:extLst>
          </p:cNvPr>
          <p:cNvSpPr txBox="1">
            <a:spLocks/>
          </p:cNvSpPr>
          <p:nvPr/>
        </p:nvSpPr>
        <p:spPr>
          <a:xfrm>
            <a:off x="7293416" y="1968756"/>
            <a:ext cx="3636739" cy="4378881"/>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285750" indent="-285750">
              <a:buFont typeface="Arial" panose="020B0604020202020204" pitchFamily="34" charset="0"/>
              <a:buChar char="•"/>
            </a:pPr>
            <a:r>
              <a:rPr lang="en-US" sz="3200" dirty="0"/>
              <a:t>Lack of Parenting Knowledge</a:t>
            </a:r>
          </a:p>
          <a:p>
            <a:pPr marL="285750" indent="-285750">
              <a:buFont typeface="Arial" panose="020B0604020202020204" pitchFamily="34" charset="0"/>
              <a:buChar char="•"/>
            </a:pPr>
            <a:r>
              <a:rPr lang="en-US" sz="3200" dirty="0"/>
              <a:t>Childhood History</a:t>
            </a:r>
          </a:p>
          <a:p>
            <a:pPr marL="285750" indent="-285750">
              <a:buFont typeface="Arial" panose="020B0604020202020204" pitchFamily="34" charset="0"/>
              <a:buChar char="•"/>
            </a:pPr>
            <a:r>
              <a:rPr lang="en-US" sz="3200" b="1" i="1" dirty="0">
                <a:solidFill>
                  <a:srgbClr val="FF0000"/>
                </a:solidFill>
              </a:rPr>
              <a:t>Domestic Violence</a:t>
            </a:r>
          </a:p>
          <a:p>
            <a:pPr marL="285750" indent="-285750">
              <a:buFont typeface="Arial" panose="020B0604020202020204" pitchFamily="34" charset="0"/>
              <a:buChar char="•"/>
            </a:pPr>
            <a:r>
              <a:rPr lang="en-US" sz="3200" dirty="0"/>
              <a:t>Substance Abuse</a:t>
            </a:r>
          </a:p>
          <a:p>
            <a:pPr marL="285750" indent="-285750">
              <a:buFont typeface="Arial" panose="020B0604020202020204" pitchFamily="34" charset="0"/>
              <a:buChar char="•"/>
            </a:pPr>
            <a:r>
              <a:rPr lang="en-US" sz="3200" dirty="0"/>
              <a:t>Special Needs</a:t>
            </a:r>
          </a:p>
          <a:p>
            <a:pPr marL="285750" indent="-285750">
              <a:buFont typeface="Arial" panose="020B0604020202020204" pitchFamily="34" charset="0"/>
              <a:buChar char="•"/>
            </a:pPr>
            <a:r>
              <a:rPr lang="en-US" sz="3200" dirty="0"/>
              <a:t>Unplanned Pregnancy</a:t>
            </a:r>
          </a:p>
          <a:p>
            <a:pPr>
              <a:buFont typeface="Arial" panose="020B0604020202020204" pitchFamily="34" charset="0"/>
              <a:buChar char="•"/>
            </a:pPr>
            <a:endParaRPr lang="en-US" dirty="0"/>
          </a:p>
          <a:p>
            <a:endParaRPr lang="en-US" dirty="0"/>
          </a:p>
        </p:txBody>
      </p:sp>
      <p:pic>
        <p:nvPicPr>
          <p:cNvPr id="6" name="Picture 5">
            <a:extLst>
              <a:ext uri="{FF2B5EF4-FFF2-40B4-BE49-F238E27FC236}">
                <a16:creationId xmlns:a16="http://schemas.microsoft.com/office/drawing/2014/main" id="{63B324F5-A0C1-4D29-AC6B-081BF5341FE1}"/>
              </a:ext>
            </a:extLst>
          </p:cNvPr>
          <p:cNvPicPr>
            <a:picLocks noChangeAspect="1"/>
          </p:cNvPicPr>
          <p:nvPr/>
        </p:nvPicPr>
        <p:blipFill>
          <a:blip r:embed="rId3"/>
          <a:stretch>
            <a:fillRect/>
          </a:stretch>
        </p:blipFill>
        <p:spPr>
          <a:xfrm>
            <a:off x="9796201" y="6180598"/>
            <a:ext cx="2267909" cy="609653"/>
          </a:xfrm>
          <a:prstGeom prst="rect">
            <a:avLst/>
          </a:prstGeom>
        </p:spPr>
      </p:pic>
      <p:pic>
        <p:nvPicPr>
          <p:cNvPr id="8" name="Picture 7">
            <a:extLst>
              <a:ext uri="{FF2B5EF4-FFF2-40B4-BE49-F238E27FC236}">
                <a16:creationId xmlns:a16="http://schemas.microsoft.com/office/drawing/2014/main" id="{09B95C34-1612-4581-BA1B-BF80090498B7}"/>
              </a:ext>
            </a:extLst>
          </p:cNvPr>
          <p:cNvPicPr>
            <a:picLocks noChangeAspect="1"/>
          </p:cNvPicPr>
          <p:nvPr/>
        </p:nvPicPr>
        <p:blipFill>
          <a:blip r:embed="rId4"/>
          <a:stretch>
            <a:fillRect/>
          </a:stretch>
        </p:blipFill>
        <p:spPr>
          <a:xfrm>
            <a:off x="9019896" y="-88984"/>
            <a:ext cx="1910259" cy="1910259"/>
          </a:xfrm>
          <a:prstGeom prst="rect">
            <a:avLst/>
          </a:prstGeom>
        </p:spPr>
      </p:pic>
    </p:spTree>
    <p:extLst>
      <p:ext uri="{BB962C8B-B14F-4D97-AF65-F5344CB8AC3E}">
        <p14:creationId xmlns:p14="http://schemas.microsoft.com/office/powerpoint/2010/main" val="3619858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1BBFC-1A16-4810-8747-269108AF7505}"/>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Warning Signs of Abuse in Children</a:t>
            </a:r>
          </a:p>
        </p:txBody>
      </p:sp>
      <p:graphicFrame>
        <p:nvGraphicFramePr>
          <p:cNvPr id="6" name="Content Placeholder 5">
            <a:extLst>
              <a:ext uri="{FF2B5EF4-FFF2-40B4-BE49-F238E27FC236}">
                <a16:creationId xmlns:a16="http://schemas.microsoft.com/office/drawing/2014/main" id="{701DC447-4DE3-4AAF-BD8D-3CE419F9C6C4}"/>
              </a:ext>
            </a:extLst>
          </p:cNvPr>
          <p:cNvGraphicFramePr>
            <a:graphicFrameLocks noGrp="1"/>
          </p:cNvGraphicFramePr>
          <p:nvPr>
            <p:ph idx="1"/>
            <p:extLst>
              <p:ext uri="{D42A27DB-BD31-4B8C-83A1-F6EECF244321}">
                <p14:modId xmlns:p14="http://schemas.microsoft.com/office/powerpoint/2010/main" val="3631778390"/>
              </p:ext>
            </p:extLst>
          </p:nvPr>
        </p:nvGraphicFramePr>
        <p:xfrm>
          <a:off x="457706" y="478863"/>
          <a:ext cx="11276588" cy="7013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4DA8ABFF-A74F-405E-9AA7-176C7B3FEE27}"/>
              </a:ext>
            </a:extLst>
          </p:cNvPr>
          <p:cNvPicPr>
            <a:picLocks noChangeAspect="1"/>
          </p:cNvPicPr>
          <p:nvPr/>
        </p:nvPicPr>
        <p:blipFill>
          <a:blip r:embed="rId8"/>
          <a:stretch>
            <a:fillRect/>
          </a:stretch>
        </p:blipFill>
        <p:spPr>
          <a:xfrm>
            <a:off x="9627351" y="6234351"/>
            <a:ext cx="2267909" cy="609653"/>
          </a:xfrm>
          <a:prstGeom prst="rect">
            <a:avLst/>
          </a:prstGeom>
        </p:spPr>
      </p:pic>
    </p:spTree>
    <p:extLst>
      <p:ext uri="{BB962C8B-B14F-4D97-AF65-F5344CB8AC3E}">
        <p14:creationId xmlns:p14="http://schemas.microsoft.com/office/powerpoint/2010/main" val="2128894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A9D068DB-E7E7-4102-9402-EAA049E13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a:extLst>
              <a:ext uri="{FF2B5EF4-FFF2-40B4-BE49-F238E27FC236}">
                <a16:creationId xmlns:a16="http://schemas.microsoft.com/office/drawing/2014/main" id="{96C8906C-CCD9-4F71-B3DD-BC1331E1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27">
            <a:extLst>
              <a:ext uri="{FF2B5EF4-FFF2-40B4-BE49-F238E27FC236}">
                <a16:creationId xmlns:a16="http://schemas.microsoft.com/office/drawing/2014/main" id="{CA0D6F13-628B-4FC4-AD48-A2B64677D0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0" name="Rectangle 29">
            <a:extLst>
              <a:ext uri="{FF2B5EF4-FFF2-40B4-BE49-F238E27FC236}">
                <a16:creationId xmlns:a16="http://schemas.microsoft.com/office/drawing/2014/main" id="{4E61256A-F2A9-4A05-9B10-4C9062B44A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5DEC30F3-931D-478E-81C5-0B966BC121AF}"/>
              </a:ext>
            </a:extLst>
          </p:cNvPr>
          <p:cNvPicPr>
            <a:picLocks noGrp="1" noChangeAspect="1"/>
          </p:cNvPicPr>
          <p:nvPr>
            <p:ph idx="1"/>
          </p:nvPr>
        </p:nvPicPr>
        <p:blipFill>
          <a:blip r:embed="rId3"/>
          <a:stretch>
            <a:fillRect/>
          </a:stretch>
        </p:blipFill>
        <p:spPr>
          <a:xfrm>
            <a:off x="162844" y="0"/>
            <a:ext cx="7014773" cy="6858000"/>
          </a:xfrm>
          <a:prstGeom prst="rect">
            <a:avLst/>
          </a:prstGeom>
        </p:spPr>
      </p:pic>
      <p:sp>
        <p:nvSpPr>
          <p:cNvPr id="32" name="Rectangle 31">
            <a:extLst>
              <a:ext uri="{FF2B5EF4-FFF2-40B4-BE49-F238E27FC236}">
                <a16:creationId xmlns:a16="http://schemas.microsoft.com/office/drawing/2014/main" id="{8B263507-3AEE-4000-B76D-C3E1320C39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613486" y="0"/>
            <a:ext cx="458473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63D3038-664C-48FF-ABA9-FA10379F8BB6}"/>
              </a:ext>
            </a:extLst>
          </p:cNvPr>
          <p:cNvSpPr>
            <a:spLocks noGrp="1"/>
          </p:cNvSpPr>
          <p:nvPr>
            <p:ph type="title"/>
          </p:nvPr>
        </p:nvSpPr>
        <p:spPr>
          <a:xfrm>
            <a:off x="8096885" y="640080"/>
            <a:ext cx="3659246" cy="2926080"/>
          </a:xfrm>
        </p:spPr>
        <p:txBody>
          <a:bodyPr vert="horz" lIns="91440" tIns="45720" rIns="91440" bIns="45720" rtlCol="0" anchor="b">
            <a:normAutofit/>
          </a:bodyPr>
          <a:lstStyle/>
          <a:p>
            <a:r>
              <a:rPr lang="en-US" sz="4400"/>
              <a:t>ACTIVITY</a:t>
            </a:r>
          </a:p>
        </p:txBody>
      </p:sp>
      <p:sp>
        <p:nvSpPr>
          <p:cNvPr id="34" name="Rectangle 33">
            <a:extLst>
              <a:ext uri="{FF2B5EF4-FFF2-40B4-BE49-F238E27FC236}">
                <a16:creationId xmlns:a16="http://schemas.microsoft.com/office/drawing/2014/main" id="{F5FF26C9-F144-4874-B745-B27A21191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06"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67066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12CB42F-9956-4D95-8C19-0E79DC4350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C6C6C6C1-A9F8-44E3-974C-620C785059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754787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95DCDDA-DAFF-49A5-89EE-35FE56358A5D}"/>
              </a:ext>
            </a:extLst>
          </p:cNvPr>
          <p:cNvSpPr>
            <a:spLocks noGrp="1"/>
          </p:cNvSpPr>
          <p:nvPr>
            <p:ph type="title"/>
          </p:nvPr>
        </p:nvSpPr>
        <p:spPr>
          <a:xfrm>
            <a:off x="932203" y="-184914"/>
            <a:ext cx="5977937" cy="1666501"/>
          </a:xfrm>
        </p:spPr>
        <p:txBody>
          <a:bodyPr>
            <a:normAutofit/>
          </a:bodyPr>
          <a:lstStyle/>
          <a:p>
            <a:r>
              <a:rPr lang="en-US" sz="5400" dirty="0">
                <a:solidFill>
                  <a:srgbClr val="FFFFFF"/>
                </a:solidFill>
                <a:effectLst>
                  <a:outerShdw blurRad="38100" dist="38100" dir="2700000" algn="tl">
                    <a:srgbClr val="000000">
                      <a:alpha val="43137"/>
                    </a:srgbClr>
                  </a:outerShdw>
                </a:effectLst>
              </a:rPr>
              <a:t>Objectives of Training</a:t>
            </a:r>
          </a:p>
        </p:txBody>
      </p:sp>
      <p:sp>
        <p:nvSpPr>
          <p:cNvPr id="3" name="Content Placeholder 2">
            <a:extLst>
              <a:ext uri="{FF2B5EF4-FFF2-40B4-BE49-F238E27FC236}">
                <a16:creationId xmlns:a16="http://schemas.microsoft.com/office/drawing/2014/main" id="{8F9061FA-D07B-42D4-BEBB-59D531BCF0E5}"/>
              </a:ext>
            </a:extLst>
          </p:cNvPr>
          <p:cNvSpPr>
            <a:spLocks noGrp="1"/>
          </p:cNvSpPr>
          <p:nvPr>
            <p:ph idx="1"/>
          </p:nvPr>
        </p:nvSpPr>
        <p:spPr>
          <a:xfrm>
            <a:off x="1022851" y="1666501"/>
            <a:ext cx="5977938" cy="4593843"/>
          </a:xfrm>
        </p:spPr>
        <p:txBody>
          <a:bodyPr>
            <a:normAutofit fontScale="85000" lnSpcReduction="10000"/>
          </a:bodyPr>
          <a:lstStyle/>
          <a:p>
            <a:pPr>
              <a:buFont typeface="Arial" panose="020B0604020202020204" pitchFamily="34" charset="0"/>
              <a:buChar char="•"/>
              <a:defRPr/>
            </a:pPr>
            <a:r>
              <a:rPr lang="en-US" altLang="en-US" sz="3200" dirty="0">
                <a:solidFill>
                  <a:srgbClr val="FFFFFF"/>
                </a:solidFill>
              </a:rPr>
              <a:t>Learn about the cycle and dynamics of domestic violence</a:t>
            </a:r>
          </a:p>
          <a:p>
            <a:pPr>
              <a:buFont typeface="Arial" panose="020B0604020202020204" pitchFamily="34" charset="0"/>
              <a:buChar char="•"/>
              <a:defRPr/>
            </a:pPr>
            <a:r>
              <a:rPr lang="en-US" altLang="en-US" sz="3200" dirty="0">
                <a:solidFill>
                  <a:srgbClr val="FFFFFF"/>
                </a:solidFill>
              </a:rPr>
              <a:t>Understand dangers and risks to children</a:t>
            </a:r>
          </a:p>
          <a:p>
            <a:pPr>
              <a:buFont typeface="Arial" panose="020B0604020202020204" pitchFamily="34" charset="0"/>
              <a:buChar char="•"/>
              <a:defRPr/>
            </a:pPr>
            <a:r>
              <a:rPr lang="en-US" altLang="en-US" sz="3200" dirty="0">
                <a:solidFill>
                  <a:srgbClr val="FFFFFF"/>
                </a:solidFill>
              </a:rPr>
              <a:t>Know warning signs of child abuse</a:t>
            </a:r>
          </a:p>
          <a:p>
            <a:pPr>
              <a:buFont typeface="Arial" panose="020B0604020202020204" pitchFamily="34" charset="0"/>
              <a:buChar char="•"/>
              <a:defRPr/>
            </a:pPr>
            <a:r>
              <a:rPr lang="en-US" altLang="en-US" sz="3200" dirty="0">
                <a:solidFill>
                  <a:srgbClr val="FFFFFF"/>
                </a:solidFill>
              </a:rPr>
              <a:t>Recognize impact of DV on children</a:t>
            </a:r>
          </a:p>
          <a:p>
            <a:pPr>
              <a:buFont typeface="Arial" panose="020B0604020202020204" pitchFamily="34" charset="0"/>
              <a:buChar char="•"/>
              <a:defRPr/>
            </a:pPr>
            <a:r>
              <a:rPr lang="en-US" altLang="en-US" sz="3200" dirty="0">
                <a:solidFill>
                  <a:srgbClr val="FFFFFF"/>
                </a:solidFill>
              </a:rPr>
              <a:t>Learn about childhood trauma and Adverse Childhood Experiences (ACEs)</a:t>
            </a:r>
          </a:p>
          <a:p>
            <a:pPr>
              <a:buFont typeface="Arial" panose="020B0604020202020204" pitchFamily="34" charset="0"/>
              <a:buChar char="•"/>
              <a:defRPr/>
            </a:pPr>
            <a:r>
              <a:rPr lang="en-US" altLang="en-US" sz="3200" dirty="0">
                <a:solidFill>
                  <a:srgbClr val="FFFFFF"/>
                </a:solidFill>
              </a:rPr>
              <a:t>How professionals can help</a:t>
            </a:r>
          </a:p>
          <a:p>
            <a:pPr>
              <a:buFont typeface="Arial" panose="020B0604020202020204" pitchFamily="34" charset="0"/>
              <a:buChar char="•"/>
              <a:defRPr/>
            </a:pPr>
            <a:r>
              <a:rPr lang="en-US" altLang="en-US" sz="3200" dirty="0">
                <a:solidFill>
                  <a:srgbClr val="FFFFFF"/>
                </a:solidFill>
              </a:rPr>
              <a:t>Protocols of children on the scene</a:t>
            </a:r>
          </a:p>
          <a:p>
            <a:endParaRPr lang="en-US" sz="1800" dirty="0">
              <a:solidFill>
                <a:srgbClr val="FFFFFF"/>
              </a:solidFill>
            </a:endParaRPr>
          </a:p>
        </p:txBody>
      </p:sp>
      <p:sp>
        <p:nvSpPr>
          <p:cNvPr id="16" name="Rectangle 15">
            <a:extLst>
              <a:ext uri="{FF2B5EF4-FFF2-40B4-BE49-F238E27FC236}">
                <a16:creationId xmlns:a16="http://schemas.microsoft.com/office/drawing/2014/main" id="{C704F803-3F51-4DCF-9467-3A9E6A3264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7894"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descr="A close up of a sign&#10;&#10;Description generated with high confidence">
            <a:extLst>
              <a:ext uri="{FF2B5EF4-FFF2-40B4-BE49-F238E27FC236}">
                <a16:creationId xmlns:a16="http://schemas.microsoft.com/office/drawing/2014/main" id="{A6B2DC02-71F8-4F97-808D-1D22353DB134}"/>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9858181" y="6217040"/>
            <a:ext cx="2266950" cy="613107"/>
          </a:xfrm>
          <a:prstGeom prst="rect">
            <a:avLst/>
          </a:prstGeom>
        </p:spPr>
      </p:pic>
      <p:pic>
        <p:nvPicPr>
          <p:cNvPr id="4" name="Picture 3">
            <a:extLst>
              <a:ext uri="{FF2B5EF4-FFF2-40B4-BE49-F238E27FC236}">
                <a16:creationId xmlns:a16="http://schemas.microsoft.com/office/drawing/2014/main" id="{E9817483-EA47-439E-A1C5-A9AB67CD8B6E}"/>
              </a:ext>
            </a:extLst>
          </p:cNvPr>
          <p:cNvPicPr>
            <a:picLocks noChangeAspect="1"/>
          </p:cNvPicPr>
          <p:nvPr/>
        </p:nvPicPr>
        <p:blipFill>
          <a:blip r:embed="rId5"/>
          <a:stretch>
            <a:fillRect/>
          </a:stretch>
        </p:blipFill>
        <p:spPr>
          <a:xfrm>
            <a:off x="7939688" y="1666501"/>
            <a:ext cx="3918841" cy="3918841"/>
          </a:xfrm>
          <a:prstGeom prst="rect">
            <a:avLst/>
          </a:prstGeom>
        </p:spPr>
      </p:pic>
    </p:spTree>
    <p:extLst>
      <p:ext uri="{BB962C8B-B14F-4D97-AF65-F5344CB8AC3E}">
        <p14:creationId xmlns:p14="http://schemas.microsoft.com/office/powerpoint/2010/main" val="25347738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1E1B2C3-F59C-4CB4-A1FD-D26AB150184F}"/>
              </a:ext>
            </a:extLst>
          </p:cNvPr>
          <p:cNvSpPr>
            <a:spLocks noGrp="1"/>
          </p:cNvSpPr>
          <p:nvPr>
            <p:ph type="title"/>
          </p:nvPr>
        </p:nvSpPr>
        <p:spPr>
          <a:xfrm>
            <a:off x="345798" y="-883716"/>
            <a:ext cx="3348491" cy="2343323"/>
          </a:xfrm>
        </p:spPr>
        <p:txBody>
          <a:bodyPr>
            <a:normAutofit/>
          </a:bodyPr>
          <a:lstStyle/>
          <a:p>
            <a:pPr algn="ctr"/>
            <a:r>
              <a:rPr lang="en-US" dirty="0">
                <a:solidFill>
                  <a:srgbClr val="FFFFFF"/>
                </a:solidFill>
                <a:effectLst>
                  <a:outerShdw blurRad="38100" dist="38100" dir="2700000" algn="tl">
                    <a:srgbClr val="000000">
                      <a:alpha val="43137"/>
                    </a:srgbClr>
                  </a:outerShdw>
                </a:effectLst>
              </a:rPr>
              <a:t>Childhood Trauma</a:t>
            </a:r>
          </a:p>
        </p:txBody>
      </p:sp>
      <p:sp>
        <p:nvSpPr>
          <p:cNvPr id="3" name="Content Placeholder 2">
            <a:extLst>
              <a:ext uri="{FF2B5EF4-FFF2-40B4-BE49-F238E27FC236}">
                <a16:creationId xmlns:a16="http://schemas.microsoft.com/office/drawing/2014/main" id="{0329B4B8-10D3-4B00-9704-8357E0D21A8C}"/>
              </a:ext>
            </a:extLst>
          </p:cNvPr>
          <p:cNvSpPr>
            <a:spLocks noGrp="1"/>
          </p:cNvSpPr>
          <p:nvPr>
            <p:ph idx="1"/>
          </p:nvPr>
        </p:nvSpPr>
        <p:spPr>
          <a:xfrm>
            <a:off x="262991" y="1372725"/>
            <a:ext cx="3514104" cy="5726777"/>
          </a:xfrm>
        </p:spPr>
        <p:txBody>
          <a:bodyPr>
            <a:normAutofit fontScale="92500"/>
          </a:bodyPr>
          <a:lstStyle/>
          <a:p>
            <a:pPr>
              <a:buClrTx/>
              <a:buFont typeface="Arial" panose="020B0604020202020204" pitchFamily="34" charset="0"/>
              <a:buChar char="•"/>
            </a:pPr>
            <a:r>
              <a:rPr lang="en-US" sz="2800" dirty="0">
                <a:solidFill>
                  <a:srgbClr val="FFFFFF"/>
                </a:solidFill>
                <a:effectLst>
                  <a:outerShdw blurRad="38100" dist="38100" dir="2700000" algn="tl">
                    <a:srgbClr val="000000">
                      <a:alpha val="43137"/>
                    </a:srgbClr>
                  </a:outerShdw>
                </a:effectLst>
              </a:rPr>
              <a:t>Trauma is the experience of an event by a child that is emotionally painful or distressful which often results in lasting mental and physical effects</a:t>
            </a:r>
          </a:p>
          <a:p>
            <a:pPr>
              <a:buClrTx/>
              <a:buFont typeface="Arial" panose="020B0604020202020204" pitchFamily="34" charset="0"/>
              <a:buChar char="•"/>
            </a:pPr>
            <a:r>
              <a:rPr lang="en-US" sz="2800" dirty="0">
                <a:solidFill>
                  <a:srgbClr val="FFFFFF"/>
                </a:solidFill>
                <a:effectLst>
                  <a:outerShdw blurRad="38100" dist="38100" dir="2700000" algn="tl">
                    <a:srgbClr val="000000">
                      <a:alpha val="43137"/>
                    </a:srgbClr>
                  </a:outerShdw>
                </a:effectLst>
              </a:rPr>
              <a:t>Fear and trauma influence the developing brain </a:t>
            </a:r>
          </a:p>
          <a:p>
            <a:pPr>
              <a:buClrTx/>
              <a:buFont typeface="Arial" panose="020B0604020202020204" pitchFamily="34" charset="0"/>
              <a:buChar char="•"/>
            </a:pPr>
            <a:r>
              <a:rPr lang="en-US" sz="2800" dirty="0">
                <a:solidFill>
                  <a:srgbClr val="FFFFFF"/>
                </a:solidFill>
                <a:effectLst>
                  <a:outerShdw blurRad="38100" dist="38100" dir="2700000" algn="tl">
                    <a:srgbClr val="000000">
                      <a:alpha val="43137"/>
                    </a:srgbClr>
                  </a:outerShdw>
                </a:effectLst>
              </a:rPr>
              <a:t>Experiences in childhood have greater impact on developing child than experiences later in life.</a:t>
            </a:r>
          </a:p>
          <a:p>
            <a:pPr>
              <a:buFont typeface="Arial" panose="020B0604020202020204" pitchFamily="34" charset="0"/>
              <a:buChar char="•"/>
            </a:pPr>
            <a:endParaRPr lang="en-US" sz="1500" dirty="0">
              <a:solidFill>
                <a:srgbClr val="FFFFFF"/>
              </a:solidFill>
            </a:endParaRPr>
          </a:p>
          <a:p>
            <a:pPr>
              <a:buFont typeface="Arial" panose="020B0604020202020204" pitchFamily="34" charset="0"/>
              <a:buChar char="•"/>
            </a:pPr>
            <a:endParaRPr lang="en-US" sz="1500" dirty="0">
              <a:solidFill>
                <a:srgbClr val="FFFFFF"/>
              </a:solidFill>
            </a:endParaRPr>
          </a:p>
        </p:txBody>
      </p:sp>
      <p:sp>
        <p:nvSpPr>
          <p:cNvPr id="33" name="Rectangle 32">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a:extLst>
              <a:ext uri="{FF2B5EF4-FFF2-40B4-BE49-F238E27FC236}">
                <a16:creationId xmlns:a16="http://schemas.microsoft.com/office/drawing/2014/main" id="{E7B85CB0-F6DE-4381-A5CC-9E8896F9BEE7}"/>
              </a:ext>
            </a:extLst>
          </p:cNvPr>
          <p:cNvPicPr>
            <a:picLocks noChangeAspect="1"/>
          </p:cNvPicPr>
          <p:nvPr/>
        </p:nvPicPr>
        <p:blipFill>
          <a:blip r:embed="rId3"/>
          <a:stretch>
            <a:fillRect/>
          </a:stretch>
        </p:blipFill>
        <p:spPr>
          <a:xfrm>
            <a:off x="4114563" y="1275907"/>
            <a:ext cx="8071752" cy="4909211"/>
          </a:xfrm>
          <a:prstGeom prst="rect">
            <a:avLst/>
          </a:prstGeom>
        </p:spPr>
      </p:pic>
    </p:spTree>
    <p:extLst>
      <p:ext uri="{BB962C8B-B14F-4D97-AF65-F5344CB8AC3E}">
        <p14:creationId xmlns:p14="http://schemas.microsoft.com/office/powerpoint/2010/main" val="1385228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a. How Trauma Effects A Child's Brain">
            <a:hlinkClick r:id="" action="ppaction://media"/>
            <a:extLst>
              <a:ext uri="{FF2B5EF4-FFF2-40B4-BE49-F238E27FC236}">
                <a16:creationId xmlns:a16="http://schemas.microsoft.com/office/drawing/2014/main" id="{60D5BD67-7660-494F-8CB1-8160E7267BC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33291" y="281233"/>
            <a:ext cx="10325418" cy="5808048"/>
          </a:xfrm>
          <a:prstGeom prst="rect">
            <a:avLst/>
          </a:prstGeom>
        </p:spPr>
      </p:pic>
    </p:spTree>
    <p:extLst>
      <p:ext uri="{BB962C8B-B14F-4D97-AF65-F5344CB8AC3E}">
        <p14:creationId xmlns:p14="http://schemas.microsoft.com/office/powerpoint/2010/main" val="129800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53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A7F04"/>
        </a:solidFill>
        <a:effectLst/>
      </p:bgPr>
    </p:bg>
    <p:spTree>
      <p:nvGrpSpPr>
        <p:cNvPr id="1" name=""/>
        <p:cNvGrpSpPr/>
        <p:nvPr/>
      </p:nvGrpSpPr>
      <p:grpSpPr>
        <a:xfrm>
          <a:off x="0" y="0"/>
          <a:ext cx="0" cy="0"/>
          <a:chOff x="0" y="0"/>
          <a:chExt cx="0" cy="0"/>
        </a:xfrm>
      </p:grpSpPr>
      <p:sp useBgFill="1">
        <p:nvSpPr>
          <p:cNvPr id="22" name="Rectangle 8">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3" name="Rectangle 10">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41660D5-5109-41CC-AD96-9913CA7D8BE6}"/>
              </a:ext>
            </a:extLst>
          </p:cNvPr>
          <p:cNvSpPr>
            <a:spLocks noGrp="1"/>
          </p:cNvSpPr>
          <p:nvPr>
            <p:ph type="title"/>
          </p:nvPr>
        </p:nvSpPr>
        <p:spPr>
          <a:xfrm>
            <a:off x="482989" y="181657"/>
            <a:ext cx="3084844" cy="2103875"/>
          </a:xfrm>
        </p:spPr>
        <p:txBody>
          <a:bodyPr>
            <a:normAutofit/>
          </a:bodyPr>
          <a:lstStyle/>
          <a:p>
            <a:r>
              <a:rPr lang="en-US" dirty="0">
                <a:solidFill>
                  <a:srgbClr val="FFFFFF"/>
                </a:solidFill>
                <a:effectLst>
                  <a:outerShdw blurRad="38100" dist="38100" dir="2700000" algn="tl">
                    <a:srgbClr val="000000">
                      <a:alpha val="43137"/>
                    </a:srgbClr>
                  </a:outerShdw>
                </a:effectLst>
              </a:rPr>
              <a:t>Childhood Trauma</a:t>
            </a:r>
          </a:p>
        </p:txBody>
      </p:sp>
      <p:sp>
        <p:nvSpPr>
          <p:cNvPr id="3" name="Content Placeholder 2">
            <a:extLst>
              <a:ext uri="{FF2B5EF4-FFF2-40B4-BE49-F238E27FC236}">
                <a16:creationId xmlns:a16="http://schemas.microsoft.com/office/drawing/2014/main" id="{10BAA1B6-CFD6-4EC7-910A-ABBB50847D72}"/>
              </a:ext>
            </a:extLst>
          </p:cNvPr>
          <p:cNvSpPr>
            <a:spLocks noGrp="1"/>
          </p:cNvSpPr>
          <p:nvPr>
            <p:ph idx="1"/>
          </p:nvPr>
        </p:nvSpPr>
        <p:spPr>
          <a:xfrm>
            <a:off x="492371" y="2467188"/>
            <a:ext cx="3084844" cy="3889875"/>
          </a:xfrm>
        </p:spPr>
        <p:txBody>
          <a:bodyPr>
            <a:normAutofit/>
          </a:bodyPr>
          <a:lstStyle/>
          <a:p>
            <a:pPr>
              <a:buFont typeface="Arial" panose="020B0604020202020204" pitchFamily="34" charset="0"/>
              <a:buChar char="•"/>
            </a:pPr>
            <a:r>
              <a:rPr lang="en-US" sz="2400" dirty="0">
                <a:solidFill>
                  <a:srgbClr val="FFFFFF"/>
                </a:solidFill>
              </a:rPr>
              <a:t>By age 3, the brain has reached 90% of its adult size</a:t>
            </a:r>
          </a:p>
          <a:p>
            <a:pPr>
              <a:buFont typeface="Arial" panose="020B0604020202020204" pitchFamily="34" charset="0"/>
              <a:buChar char="•"/>
            </a:pPr>
            <a:r>
              <a:rPr lang="en-US" sz="2400" dirty="0">
                <a:solidFill>
                  <a:srgbClr val="FFFFFF"/>
                </a:solidFill>
              </a:rPr>
              <a:t>Experiences of childhood define the adult</a:t>
            </a:r>
          </a:p>
          <a:p>
            <a:pPr>
              <a:buFont typeface="Arial" panose="020B0604020202020204" pitchFamily="34" charset="0"/>
              <a:buChar char="•"/>
            </a:pPr>
            <a:r>
              <a:rPr lang="en-US" sz="2400" dirty="0">
                <a:solidFill>
                  <a:srgbClr val="FFFFFF"/>
                </a:solidFill>
              </a:rPr>
              <a:t>Children reflect the world in which they are raised</a:t>
            </a:r>
          </a:p>
          <a:p>
            <a:endParaRPr lang="en-US" sz="1500" dirty="0">
              <a:solidFill>
                <a:srgbClr val="FFFFFF"/>
              </a:solidFill>
            </a:endParaRPr>
          </a:p>
        </p:txBody>
      </p:sp>
      <p:sp>
        <p:nvSpPr>
          <p:cNvPr id="24" name="Rectangle 12">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a:extLst>
              <a:ext uri="{FF2B5EF4-FFF2-40B4-BE49-F238E27FC236}">
                <a16:creationId xmlns:a16="http://schemas.microsoft.com/office/drawing/2014/main" id="{4F304B82-4571-421D-8A3B-39693FD7DD33}"/>
              </a:ext>
            </a:extLst>
          </p:cNvPr>
          <p:cNvPicPr>
            <a:picLocks noChangeAspect="1"/>
          </p:cNvPicPr>
          <p:nvPr/>
        </p:nvPicPr>
        <p:blipFill>
          <a:blip r:embed="rId3"/>
          <a:stretch>
            <a:fillRect/>
          </a:stretch>
        </p:blipFill>
        <p:spPr>
          <a:xfrm>
            <a:off x="4104078" y="1031358"/>
            <a:ext cx="8094629" cy="4957960"/>
          </a:xfrm>
          <a:prstGeom prst="rect">
            <a:avLst/>
          </a:prstGeom>
          <a:effectLst>
            <a:outerShdw blurRad="50800" dist="38100" dir="16200000" rotWithShape="0">
              <a:prstClr val="black">
                <a:alpha val="40000"/>
              </a:prstClr>
            </a:outerShdw>
          </a:effectLst>
        </p:spPr>
      </p:pic>
    </p:spTree>
    <p:extLst>
      <p:ext uri="{BB962C8B-B14F-4D97-AF65-F5344CB8AC3E}">
        <p14:creationId xmlns:p14="http://schemas.microsoft.com/office/powerpoint/2010/main" val="395574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3BF4A14-93B1-48F1-9C1F-1C8407DD1CB7}"/>
              </a:ext>
            </a:extLst>
          </p:cNvPr>
          <p:cNvSpPr>
            <a:spLocks noGrp="1"/>
          </p:cNvSpPr>
          <p:nvPr>
            <p:ph type="title"/>
          </p:nvPr>
        </p:nvSpPr>
        <p:spPr>
          <a:xfrm>
            <a:off x="264262" y="2046577"/>
            <a:ext cx="3329330" cy="2764845"/>
          </a:xfrm>
        </p:spPr>
        <p:txBody>
          <a:bodyPr vert="horz" lIns="91440" tIns="45720" rIns="91440" bIns="45720" rtlCol="0">
            <a:normAutofit/>
          </a:bodyPr>
          <a:lstStyle/>
          <a:p>
            <a:pPr algn="ctr"/>
            <a:r>
              <a:rPr lang="en-US" dirty="0">
                <a:solidFill>
                  <a:srgbClr val="FFFFFF"/>
                </a:solidFill>
                <a:effectLst>
                  <a:outerShdw blurRad="38100" dist="38100" dir="2700000" algn="tl">
                    <a:srgbClr val="000000">
                      <a:alpha val="43137"/>
                    </a:srgbClr>
                  </a:outerShdw>
                </a:effectLst>
              </a:rPr>
              <a:t>Adverse Childhood Experiences (ACES)</a:t>
            </a:r>
          </a:p>
        </p:txBody>
      </p:sp>
      <p:sp>
        <p:nvSpPr>
          <p:cNvPr id="29" name="Rectangle 28">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0" name="Content Placeholder 9">
            <a:extLst>
              <a:ext uri="{FF2B5EF4-FFF2-40B4-BE49-F238E27FC236}">
                <a16:creationId xmlns:a16="http://schemas.microsoft.com/office/drawing/2014/main" id="{6738408A-809A-4AE8-B677-E3D2BD43F9E8}"/>
              </a:ext>
            </a:extLst>
          </p:cNvPr>
          <p:cNvPicPr>
            <a:picLocks noChangeAspect="1"/>
          </p:cNvPicPr>
          <p:nvPr/>
        </p:nvPicPr>
        <p:blipFill>
          <a:blip r:embed="rId3"/>
          <a:stretch>
            <a:fillRect/>
          </a:stretch>
        </p:blipFill>
        <p:spPr>
          <a:xfrm>
            <a:off x="4145315" y="323946"/>
            <a:ext cx="8067636" cy="6210106"/>
          </a:xfrm>
          <a:prstGeom prst="rect">
            <a:avLst/>
          </a:prstGeom>
        </p:spPr>
      </p:pic>
    </p:spTree>
    <p:extLst>
      <p:ext uri="{BB962C8B-B14F-4D97-AF65-F5344CB8AC3E}">
        <p14:creationId xmlns:p14="http://schemas.microsoft.com/office/powerpoint/2010/main" val="3472814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6">
            <a:extLst>
              <a:ext uri="{FF2B5EF4-FFF2-40B4-BE49-F238E27FC236}">
                <a16:creationId xmlns:a16="http://schemas.microsoft.com/office/drawing/2014/main" id="{41497DE5-0939-4D1D-9350-0C5E1B209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8">
            <a:extLst>
              <a:ext uri="{FF2B5EF4-FFF2-40B4-BE49-F238E27FC236}">
                <a16:creationId xmlns:a16="http://schemas.microsoft.com/office/drawing/2014/main" id="{5CCC70ED-6C63-4537-B7EB-51990D6C0A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724" y="457200"/>
            <a:ext cx="11274552" cy="5943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76E24C1-2968-40DC-A36E-F6B85F0F07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2732" y="521208"/>
            <a:ext cx="11146536" cy="581558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6228016E-5CE8-4014-A937-0EEF0BEBCD1A}"/>
              </a:ext>
            </a:extLst>
          </p:cNvPr>
          <p:cNvPicPr>
            <a:picLocks noChangeAspect="1"/>
          </p:cNvPicPr>
          <p:nvPr/>
        </p:nvPicPr>
        <p:blipFill>
          <a:blip r:embed="rId3"/>
          <a:stretch>
            <a:fillRect/>
          </a:stretch>
        </p:blipFill>
        <p:spPr>
          <a:xfrm>
            <a:off x="3567059" y="567491"/>
            <a:ext cx="5465481" cy="5723017"/>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75522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1E402-DB09-461B-BAE5-554FE5E97CE8}"/>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ACEs are Unique</a:t>
            </a:r>
          </a:p>
        </p:txBody>
      </p:sp>
      <p:sp>
        <p:nvSpPr>
          <p:cNvPr id="3" name="Content Placeholder 2">
            <a:extLst>
              <a:ext uri="{FF2B5EF4-FFF2-40B4-BE49-F238E27FC236}">
                <a16:creationId xmlns:a16="http://schemas.microsoft.com/office/drawing/2014/main" id="{3EE7634A-F196-4EAB-B252-094C9EF90EB8}"/>
              </a:ext>
            </a:extLst>
          </p:cNvPr>
          <p:cNvSpPr>
            <a:spLocks noGrp="1"/>
          </p:cNvSpPr>
          <p:nvPr>
            <p:ph sz="half" idx="1"/>
          </p:nvPr>
        </p:nvSpPr>
        <p:spPr>
          <a:xfrm>
            <a:off x="1097278" y="1845733"/>
            <a:ext cx="4937760" cy="4387115"/>
          </a:xfrm>
        </p:spPr>
        <p:txBody>
          <a:bodyPr>
            <a:normAutofit lnSpcReduction="10000"/>
          </a:bodyPr>
          <a:lstStyle/>
          <a:p>
            <a:pPr marL="342900" lvl="0" indent="-342900" fontAlgn="base">
              <a:lnSpc>
                <a:spcPct val="100000"/>
              </a:lnSpc>
              <a:spcBef>
                <a:spcPct val="20000"/>
              </a:spcBef>
              <a:spcAft>
                <a:spcPct val="0"/>
              </a:spcAft>
              <a:buClr>
                <a:schemeClr val="accent2"/>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000000"/>
                </a:solidFill>
                <a:latin typeface="Verdana"/>
              </a:rPr>
              <a:t>No uniform response to living with domestic violence</a:t>
            </a:r>
          </a:p>
          <a:p>
            <a:pPr marL="342900" lvl="0" indent="-342900" fontAlgn="base">
              <a:lnSpc>
                <a:spcPct val="100000"/>
              </a:lnSpc>
              <a:spcBef>
                <a:spcPct val="20000"/>
              </a:spcBef>
              <a:spcAft>
                <a:spcPct val="0"/>
              </a:spcAft>
              <a:buClr>
                <a:schemeClr val="accent2"/>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000000"/>
                </a:solidFill>
                <a:latin typeface="Verdana"/>
              </a:rPr>
              <a:t>Children's responses vary greatly</a:t>
            </a:r>
          </a:p>
          <a:p>
            <a:pPr marL="342900" lvl="0" indent="-342900" fontAlgn="base">
              <a:lnSpc>
                <a:spcPct val="100000"/>
              </a:lnSpc>
              <a:spcBef>
                <a:spcPct val="20000"/>
              </a:spcBef>
              <a:spcAft>
                <a:spcPct val="0"/>
              </a:spcAft>
              <a:buClr>
                <a:schemeClr val="accent2"/>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000000"/>
                </a:solidFill>
                <a:latin typeface="Verdana"/>
              </a:rPr>
              <a:t>Children within the same family can be affected differently</a:t>
            </a:r>
          </a:p>
          <a:p>
            <a:pPr marL="342900" lvl="0" indent="-342900" fontAlgn="base">
              <a:lnSpc>
                <a:spcPct val="100000"/>
              </a:lnSpc>
              <a:spcBef>
                <a:spcPct val="20000"/>
              </a:spcBef>
              <a:spcAft>
                <a:spcPct val="0"/>
              </a:spcAft>
              <a:buClr>
                <a:schemeClr val="accent2"/>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2800" dirty="0">
                <a:solidFill>
                  <a:srgbClr val="000000"/>
                </a:solidFill>
                <a:latin typeface="Verdana"/>
              </a:rPr>
              <a:t>Each child's experiences and reactions are unique</a:t>
            </a:r>
          </a:p>
          <a:p>
            <a:pPr marL="0" indent="0">
              <a:buNone/>
            </a:pPr>
            <a:endParaRPr lang="en-US" dirty="0"/>
          </a:p>
        </p:txBody>
      </p:sp>
      <p:pic>
        <p:nvPicPr>
          <p:cNvPr id="5" name="Picture 4">
            <a:extLst>
              <a:ext uri="{FF2B5EF4-FFF2-40B4-BE49-F238E27FC236}">
                <a16:creationId xmlns:a16="http://schemas.microsoft.com/office/drawing/2014/main" id="{9A6F2641-0256-4FD6-B3CC-6DA730173E16}"/>
              </a:ext>
            </a:extLst>
          </p:cNvPr>
          <p:cNvPicPr>
            <a:picLocks noChangeAspect="1"/>
          </p:cNvPicPr>
          <p:nvPr/>
        </p:nvPicPr>
        <p:blipFill rotWithShape="1">
          <a:blip r:embed="rId3"/>
          <a:srcRect l="10588" t="4839" r="9086" b="5133"/>
          <a:stretch/>
        </p:blipFill>
        <p:spPr>
          <a:xfrm>
            <a:off x="6096000" y="2079861"/>
            <a:ext cx="5242191" cy="3918857"/>
          </a:xfrm>
          <a:prstGeom prst="rect">
            <a:avLst/>
          </a:prstGeom>
        </p:spPr>
      </p:pic>
      <p:pic>
        <p:nvPicPr>
          <p:cNvPr id="6" name="Picture 5">
            <a:extLst>
              <a:ext uri="{FF2B5EF4-FFF2-40B4-BE49-F238E27FC236}">
                <a16:creationId xmlns:a16="http://schemas.microsoft.com/office/drawing/2014/main" id="{03E613DF-990B-4076-B41C-1BCF78F883CA}"/>
              </a:ext>
            </a:extLst>
          </p:cNvPr>
          <p:cNvPicPr>
            <a:picLocks noChangeAspect="1"/>
          </p:cNvPicPr>
          <p:nvPr/>
        </p:nvPicPr>
        <p:blipFill>
          <a:blip r:embed="rId4"/>
          <a:stretch>
            <a:fillRect/>
          </a:stretch>
        </p:blipFill>
        <p:spPr>
          <a:xfrm>
            <a:off x="84386" y="6187382"/>
            <a:ext cx="2475191" cy="670618"/>
          </a:xfrm>
          <a:prstGeom prst="rect">
            <a:avLst/>
          </a:prstGeom>
        </p:spPr>
      </p:pic>
    </p:spTree>
    <p:extLst>
      <p:ext uri="{BB962C8B-B14F-4D97-AF65-F5344CB8AC3E}">
        <p14:creationId xmlns:p14="http://schemas.microsoft.com/office/powerpoint/2010/main" val="16795841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F89FC01-D0CF-4899-A184-1F00703630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F4E5A9FF-C93F-4A6D-ABDE-2533C3017B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5" name="Straight Connector 14">
            <a:extLst>
              <a:ext uri="{FF2B5EF4-FFF2-40B4-BE49-F238E27FC236}">
                <a16:creationId xmlns:a16="http://schemas.microsoft.com/office/drawing/2014/main" id="{890A4124-979D-4376-AA58-6501D58B67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D6E5770-4A43-442F-96DD-471B83757366}"/>
              </a:ext>
            </a:extLst>
          </p:cNvPr>
          <p:cNvSpPr>
            <a:spLocks noGrp="1"/>
          </p:cNvSpPr>
          <p:nvPr>
            <p:ph type="title"/>
          </p:nvPr>
        </p:nvSpPr>
        <p:spPr>
          <a:xfrm>
            <a:off x="223496" y="-1116970"/>
            <a:ext cx="3415940" cy="2601661"/>
          </a:xfrm>
        </p:spPr>
        <p:txBody>
          <a:bodyPr vert="horz" lIns="91440" tIns="45720" rIns="91440" bIns="45720" rtlCol="0" anchor="b">
            <a:normAutofit/>
          </a:bodyPr>
          <a:lstStyle/>
          <a:p>
            <a:r>
              <a:rPr lang="en-US" sz="4400" dirty="0">
                <a:solidFill>
                  <a:srgbClr val="FFFFFF"/>
                </a:solidFill>
                <a:effectLst>
                  <a:outerShdw blurRad="38100" dist="38100" dir="2700000" algn="tl">
                    <a:srgbClr val="000000">
                      <a:alpha val="43137"/>
                    </a:srgbClr>
                  </a:outerShdw>
                </a:effectLst>
              </a:rPr>
              <a:t>What Children Need to Know</a:t>
            </a:r>
          </a:p>
        </p:txBody>
      </p:sp>
      <p:sp>
        <p:nvSpPr>
          <p:cNvPr id="3" name="Content Placeholder 2">
            <a:extLst>
              <a:ext uri="{FF2B5EF4-FFF2-40B4-BE49-F238E27FC236}">
                <a16:creationId xmlns:a16="http://schemas.microsoft.com/office/drawing/2014/main" id="{14807EC6-088C-430E-8CF1-9251B128DA4D}"/>
              </a:ext>
            </a:extLst>
          </p:cNvPr>
          <p:cNvSpPr>
            <a:spLocks noGrp="1"/>
          </p:cNvSpPr>
          <p:nvPr>
            <p:ph sz="half" idx="1"/>
          </p:nvPr>
        </p:nvSpPr>
        <p:spPr>
          <a:xfrm>
            <a:off x="114700" y="1607049"/>
            <a:ext cx="3801985" cy="4731465"/>
          </a:xfrm>
        </p:spPr>
        <p:txBody>
          <a:bodyPr vert="horz" lIns="0" tIns="45720" rIns="0" bIns="45720" rtlCol="0">
            <a:normAutofit/>
          </a:bodyPr>
          <a:lstStyle/>
          <a:p>
            <a:pPr lvl="0" fontAlgn="base">
              <a:spcBef>
                <a:spcPct val="20000"/>
              </a:spcBef>
              <a:spcAft>
                <a:spcPct val="0"/>
              </a:spcAft>
              <a:buSzPct val="70000"/>
              <a:buFont typeface="Courier New" panose="02070309020205020404" pitchFamily="49" charset="0"/>
              <a:buChar char="o"/>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tLang="en-US" sz="2800" dirty="0">
                <a:solidFill>
                  <a:srgbClr val="FFFFFF"/>
                </a:solidFill>
                <a:effectLst>
                  <a:outerShdw blurRad="38100" dist="38100" dir="2700000" algn="tl">
                    <a:srgbClr val="000000">
                      <a:alpha val="43137"/>
                    </a:srgbClr>
                  </a:outerShdw>
                </a:effectLst>
              </a:rPr>
              <a:t>They are not to blame for the violence</a:t>
            </a:r>
          </a:p>
          <a:p>
            <a:pPr lvl="0" fontAlgn="base">
              <a:spcBef>
                <a:spcPct val="20000"/>
              </a:spcBef>
              <a:spcAft>
                <a:spcPct val="0"/>
              </a:spcAft>
              <a:buSzPct val="70000"/>
              <a:buFont typeface="Courier New" panose="02070309020205020404" pitchFamily="49" charset="0"/>
              <a:buChar char="o"/>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tLang="en-US" sz="2800" dirty="0">
                <a:solidFill>
                  <a:srgbClr val="FFFFFF"/>
                </a:solidFill>
                <a:effectLst>
                  <a:outerShdw blurRad="38100" dist="38100" dir="2700000" algn="tl">
                    <a:srgbClr val="000000">
                      <a:alpha val="43137"/>
                    </a:srgbClr>
                  </a:outerShdw>
                </a:effectLst>
              </a:rPr>
              <a:t>It's ok to feel angry, but not ok to hit</a:t>
            </a:r>
          </a:p>
          <a:p>
            <a:pPr lvl="0" fontAlgn="base">
              <a:spcBef>
                <a:spcPct val="20000"/>
              </a:spcBef>
              <a:spcAft>
                <a:spcPct val="0"/>
              </a:spcAft>
              <a:buSzPct val="70000"/>
              <a:buFont typeface="Courier New" panose="02070309020205020404" pitchFamily="49" charset="0"/>
              <a:buChar char="o"/>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tLang="en-US" sz="2800" dirty="0">
                <a:solidFill>
                  <a:srgbClr val="FFFFFF"/>
                </a:solidFill>
                <a:effectLst>
                  <a:outerShdw blurRad="38100" dist="38100" dir="2700000" algn="tl">
                    <a:srgbClr val="000000">
                      <a:alpha val="43137"/>
                    </a:srgbClr>
                  </a:outerShdw>
                </a:effectLst>
              </a:rPr>
              <a:t>Learn alternatives to violent behavior</a:t>
            </a:r>
          </a:p>
          <a:p>
            <a:pPr lvl="0" fontAlgn="base">
              <a:spcBef>
                <a:spcPct val="20000"/>
              </a:spcBef>
              <a:spcAft>
                <a:spcPct val="0"/>
              </a:spcAft>
              <a:buSzPct val="70000"/>
              <a:buFont typeface="Courier New" panose="02070309020205020404" pitchFamily="49" charset="0"/>
              <a:buChar char="o"/>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tLang="en-US" sz="2800" dirty="0">
                <a:solidFill>
                  <a:srgbClr val="FFFFFF"/>
                </a:solidFill>
                <a:effectLst>
                  <a:outerShdw blurRad="38100" dist="38100" dir="2700000" algn="tl">
                    <a:srgbClr val="000000">
                      <a:alpha val="43137"/>
                    </a:srgbClr>
                  </a:outerShdw>
                </a:effectLst>
              </a:rPr>
              <a:t>They are not alone and other families sometimes have the same problems</a:t>
            </a:r>
          </a:p>
          <a:p>
            <a:pPr lvl="0" fontAlgn="base">
              <a:spcBef>
                <a:spcPct val="20000"/>
              </a:spcBef>
              <a:spcAft>
                <a:spcPct val="0"/>
              </a:spcAft>
              <a:buSzPct val="70000"/>
              <a:buFont typeface="Courier New" panose="02070309020205020404" pitchFamily="49" charset="0"/>
              <a:buChar char="o"/>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tLang="en-US" sz="2800" dirty="0">
                <a:solidFill>
                  <a:srgbClr val="FFFFFF"/>
                </a:solidFill>
                <a:effectLst>
                  <a:outerShdw blurRad="38100" dist="38100" dir="2700000" algn="tl">
                    <a:srgbClr val="000000">
                      <a:alpha val="43137"/>
                    </a:srgbClr>
                  </a:outerShdw>
                </a:effectLst>
              </a:rPr>
              <a:t>Help is available to keep them safe</a:t>
            </a:r>
          </a:p>
          <a:p>
            <a:endParaRPr lang="en-US" sz="1500" dirty="0">
              <a:solidFill>
                <a:srgbClr val="FFFFFF"/>
              </a:solidFill>
            </a:endParaRPr>
          </a:p>
        </p:txBody>
      </p:sp>
      <p:sp>
        <p:nvSpPr>
          <p:cNvPr id="21" name="Rectangle 20">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Graphic 5" descr="Family with two children">
            <a:extLst>
              <a:ext uri="{FF2B5EF4-FFF2-40B4-BE49-F238E27FC236}">
                <a16:creationId xmlns:a16="http://schemas.microsoft.com/office/drawing/2014/main" id="{2CB8D50F-F328-4409-920F-E16A956564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52138" y="640080"/>
            <a:ext cx="5577840" cy="5577840"/>
          </a:xfrm>
          <a:prstGeom prst="rect">
            <a:avLst/>
          </a:prstGeom>
        </p:spPr>
      </p:pic>
      <p:pic>
        <p:nvPicPr>
          <p:cNvPr id="8" name="Picture 7">
            <a:extLst>
              <a:ext uri="{FF2B5EF4-FFF2-40B4-BE49-F238E27FC236}">
                <a16:creationId xmlns:a16="http://schemas.microsoft.com/office/drawing/2014/main" id="{AB8DF0F0-1F7A-4E12-881A-97FF970434CC}"/>
              </a:ext>
            </a:extLst>
          </p:cNvPr>
          <p:cNvPicPr>
            <a:picLocks noChangeAspect="1"/>
          </p:cNvPicPr>
          <p:nvPr/>
        </p:nvPicPr>
        <p:blipFill>
          <a:blip r:embed="rId5"/>
          <a:stretch>
            <a:fillRect/>
          </a:stretch>
        </p:blipFill>
        <p:spPr>
          <a:xfrm>
            <a:off x="9504832" y="6013407"/>
            <a:ext cx="2475191" cy="670618"/>
          </a:xfrm>
          <a:prstGeom prst="rect">
            <a:avLst/>
          </a:prstGeom>
        </p:spPr>
      </p:pic>
    </p:spTree>
    <p:extLst>
      <p:ext uri="{BB962C8B-B14F-4D97-AF65-F5344CB8AC3E}">
        <p14:creationId xmlns:p14="http://schemas.microsoft.com/office/powerpoint/2010/main" val="3931569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B83BA4E-E0B5-4426-AEC6-21FE093A330E}"/>
              </a:ext>
            </a:extLst>
          </p:cNvPr>
          <p:cNvSpPr>
            <a:spLocks noGrp="1"/>
          </p:cNvSpPr>
          <p:nvPr>
            <p:ph type="title"/>
          </p:nvPr>
        </p:nvSpPr>
        <p:spPr>
          <a:xfrm>
            <a:off x="1097280" y="286603"/>
            <a:ext cx="10058400" cy="1450757"/>
          </a:xfrm>
        </p:spPr>
        <p:txBody>
          <a:bodyPr>
            <a:normAutofit/>
          </a:bodyPr>
          <a:lstStyle/>
          <a:p>
            <a:r>
              <a:rPr lang="en-US" sz="3400" dirty="0"/>
              <a:t>Child Witnesses to Domestic Violence</a:t>
            </a:r>
            <a:br>
              <a:rPr lang="en-US" sz="3400" dirty="0"/>
            </a:br>
            <a:r>
              <a:rPr lang="en-US" sz="3400" dirty="0"/>
              <a:t>Children on the Scene</a:t>
            </a:r>
            <a:br>
              <a:rPr lang="en-US" sz="3400" dirty="0"/>
            </a:br>
            <a:endParaRPr lang="en-US" sz="3400" dirty="0"/>
          </a:p>
        </p:txBody>
      </p:sp>
      <p:graphicFrame>
        <p:nvGraphicFramePr>
          <p:cNvPr id="15" name="Content Placeholder 12">
            <a:extLst>
              <a:ext uri="{FF2B5EF4-FFF2-40B4-BE49-F238E27FC236}">
                <a16:creationId xmlns:a16="http://schemas.microsoft.com/office/drawing/2014/main" id="{0BF2E5DB-D686-A0B2-2D7F-395D175C3BDB}"/>
              </a:ext>
            </a:extLst>
          </p:cNvPr>
          <p:cNvGraphicFramePr>
            <a:graphicFrameLocks noGrp="1"/>
          </p:cNvGraphicFramePr>
          <p:nvPr>
            <p:ph idx="1"/>
            <p:extLst>
              <p:ext uri="{D42A27DB-BD31-4B8C-83A1-F6EECF244321}">
                <p14:modId xmlns:p14="http://schemas.microsoft.com/office/powerpoint/2010/main" val="271185138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03588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9F21B-E131-4761-8DEF-82813D0C243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BA0FB57-6CF1-4D3D-83D0-3EF5D137873B}"/>
              </a:ext>
            </a:extLst>
          </p:cNvPr>
          <p:cNvSpPr>
            <a:spLocks noGrp="1"/>
          </p:cNvSpPr>
          <p:nvPr>
            <p:ph idx="1"/>
          </p:nvPr>
        </p:nvSpPr>
        <p:spPr>
          <a:xfrm>
            <a:off x="4489704" y="121180"/>
            <a:ext cx="7239000" cy="5827684"/>
          </a:xfrm>
        </p:spPr>
        <p:txBody>
          <a:bodyPr>
            <a:normAutofit lnSpcReduction="10000"/>
          </a:bodyPr>
          <a:lstStyle/>
          <a:p>
            <a:pPr marL="0" indent="0">
              <a:buNone/>
            </a:pPr>
            <a:r>
              <a:rPr lang="en-US" sz="3200" dirty="0"/>
              <a:t> </a:t>
            </a:r>
          </a:p>
          <a:p>
            <a:pPr marL="0" indent="0">
              <a:buNone/>
            </a:pPr>
            <a:endParaRPr lang="en-US" sz="3200" b="1" dirty="0">
              <a:effectLst>
                <a:outerShdw blurRad="38100" dist="38100" dir="2700000" algn="tl">
                  <a:srgbClr val="000000">
                    <a:alpha val="43137"/>
                  </a:srgbClr>
                </a:outerShdw>
              </a:effectLst>
            </a:endParaRPr>
          </a:p>
          <a:p>
            <a:pPr marL="0" indent="0">
              <a:buNone/>
            </a:pPr>
            <a:r>
              <a:rPr lang="en-US" sz="4000" b="1" dirty="0">
                <a:effectLst>
                  <a:outerShdw blurRad="38100" dist="38100" dir="2700000" algn="tl">
                    <a:srgbClr val="000000">
                      <a:alpha val="43137"/>
                    </a:srgbClr>
                  </a:outerShdw>
                </a:effectLst>
              </a:rPr>
              <a:t>Interviewing children on the scene of Domestic Violence </a:t>
            </a:r>
          </a:p>
          <a:p>
            <a:pPr>
              <a:buFont typeface="Arial" panose="020B0604020202020204" pitchFamily="34" charset="0"/>
              <a:buChar char="•"/>
            </a:pPr>
            <a:r>
              <a:rPr lang="en-US" sz="4000" dirty="0"/>
              <a:t> Identify children</a:t>
            </a:r>
          </a:p>
          <a:p>
            <a:pPr>
              <a:buFont typeface="Arial" panose="020B0604020202020204" pitchFamily="34" charset="0"/>
              <a:buChar char="•"/>
            </a:pPr>
            <a:r>
              <a:rPr lang="en-US" sz="4000" dirty="0"/>
              <a:t> Safety plan</a:t>
            </a:r>
          </a:p>
          <a:p>
            <a:pPr>
              <a:buFont typeface="Arial" panose="020B0604020202020204" pitchFamily="34" charset="0"/>
              <a:buChar char="•"/>
            </a:pPr>
            <a:r>
              <a:rPr lang="en-US" sz="4000" dirty="0"/>
              <a:t> Appropriate questioning</a:t>
            </a:r>
          </a:p>
          <a:p>
            <a:pPr>
              <a:buFont typeface="Arial" panose="020B0604020202020204" pitchFamily="34" charset="0"/>
              <a:buChar char="•"/>
            </a:pPr>
            <a:r>
              <a:rPr lang="en-US" sz="4000" dirty="0"/>
              <a:t> Document</a:t>
            </a:r>
          </a:p>
          <a:p>
            <a:pPr>
              <a:buFont typeface="Arial" panose="020B0604020202020204" pitchFamily="34" charset="0"/>
              <a:buChar char="•"/>
            </a:pPr>
            <a:r>
              <a:rPr lang="en-US" sz="4000" dirty="0"/>
              <a:t> LISTEN</a:t>
            </a:r>
          </a:p>
        </p:txBody>
      </p:sp>
      <p:sp>
        <p:nvSpPr>
          <p:cNvPr id="4" name="Text Placeholder 3">
            <a:extLst>
              <a:ext uri="{FF2B5EF4-FFF2-40B4-BE49-F238E27FC236}">
                <a16:creationId xmlns:a16="http://schemas.microsoft.com/office/drawing/2014/main" id="{BA645E72-CAC0-4FCA-9417-AE2B683F2E45}"/>
              </a:ext>
            </a:extLst>
          </p:cNvPr>
          <p:cNvSpPr>
            <a:spLocks noGrp="1"/>
          </p:cNvSpPr>
          <p:nvPr>
            <p:ph type="body" sz="half" idx="2"/>
          </p:nvPr>
        </p:nvSpPr>
        <p:spPr/>
        <p:txBody>
          <a:bodyPr/>
          <a:lstStyle/>
          <a:p>
            <a:endParaRPr lang="en-US" dirty="0"/>
          </a:p>
        </p:txBody>
      </p:sp>
      <p:pic>
        <p:nvPicPr>
          <p:cNvPr id="7" name="Picture 6">
            <a:extLst>
              <a:ext uri="{FF2B5EF4-FFF2-40B4-BE49-F238E27FC236}">
                <a16:creationId xmlns:a16="http://schemas.microsoft.com/office/drawing/2014/main" id="{ECC75066-8BBB-44DB-826C-689F89F238BE}"/>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457200" y="594359"/>
            <a:ext cx="3515710" cy="5827684"/>
          </a:xfrm>
          <a:prstGeom prst="rect">
            <a:avLst/>
          </a:prstGeom>
        </p:spPr>
      </p:pic>
      <p:sp>
        <p:nvSpPr>
          <p:cNvPr id="8" name="TextBox 7">
            <a:extLst>
              <a:ext uri="{FF2B5EF4-FFF2-40B4-BE49-F238E27FC236}">
                <a16:creationId xmlns:a16="http://schemas.microsoft.com/office/drawing/2014/main" id="{812BCF5F-4D18-40EE-8C60-702435A98085}"/>
              </a:ext>
            </a:extLst>
          </p:cNvPr>
          <p:cNvSpPr txBox="1"/>
          <p:nvPr/>
        </p:nvSpPr>
        <p:spPr>
          <a:xfrm>
            <a:off x="846946" y="5748809"/>
            <a:ext cx="2811158" cy="200055"/>
          </a:xfrm>
          <a:prstGeom prst="rect">
            <a:avLst/>
          </a:prstGeom>
          <a:solidFill>
            <a:srgbClr val="000000"/>
          </a:solidFill>
        </p:spPr>
        <p:txBody>
          <a:bodyPr wrap="square" rtlCol="0">
            <a:spAutoFit/>
          </a:bodyPr>
          <a:lstStyle/>
          <a:p>
            <a:pPr algn="r">
              <a:spcAft>
                <a:spcPts val="600"/>
              </a:spcAft>
            </a:pPr>
            <a:r>
              <a:rPr lang="en-US" sz="700">
                <a:solidFill>
                  <a:srgbClr val="FFFFFF"/>
                </a:solidFill>
                <a:hlinkClick r:id="rId4" tooltip="https://douglassalumni.blogspot.com/2013/03/authorities-increasing-visits-to.html">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d/3.0/">
                  <a:extLst>
                    <a:ext uri="{A12FA001-AC4F-418D-AE19-62706E023703}">
                      <ahyp:hlinkClr xmlns:ahyp="http://schemas.microsoft.com/office/drawing/2018/hyperlinkcolor" val="tx"/>
                    </a:ext>
                  </a:extLst>
                </a:hlinkClick>
              </a:rPr>
              <a:t>CC BY-ND</a:t>
            </a:r>
            <a:endParaRPr lang="en-US" sz="700">
              <a:solidFill>
                <a:srgbClr val="FFFFFF"/>
              </a:solidFill>
            </a:endParaRPr>
          </a:p>
        </p:txBody>
      </p:sp>
    </p:spTree>
    <p:extLst>
      <p:ext uri="{BB962C8B-B14F-4D97-AF65-F5344CB8AC3E}">
        <p14:creationId xmlns:p14="http://schemas.microsoft.com/office/powerpoint/2010/main" val="2591959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48D1270-EDC5-41FC-90F8-141949ADD2AF}"/>
              </a:ext>
            </a:extLst>
          </p:cNvPr>
          <p:cNvSpPr>
            <a:spLocks noGrp="1"/>
          </p:cNvSpPr>
          <p:nvPr>
            <p:ph type="title"/>
          </p:nvPr>
        </p:nvSpPr>
        <p:spPr>
          <a:xfrm>
            <a:off x="492370" y="605896"/>
            <a:ext cx="3084844" cy="5646208"/>
          </a:xfrm>
        </p:spPr>
        <p:txBody>
          <a:bodyPr anchor="ctr">
            <a:normAutofit/>
          </a:bodyPr>
          <a:lstStyle/>
          <a:p>
            <a:r>
              <a:rPr lang="en-US" dirty="0">
                <a:solidFill>
                  <a:srgbClr val="FFFFFF"/>
                </a:solidFill>
                <a:effectLst>
                  <a:outerShdw blurRad="38100" dist="38100" dir="2700000" algn="tl">
                    <a:srgbClr val="000000">
                      <a:alpha val="43137"/>
                    </a:srgbClr>
                  </a:outerShdw>
                </a:effectLst>
              </a:rPr>
              <a:t>Determine and report child abuse and neglect</a:t>
            </a:r>
          </a:p>
        </p:txBody>
      </p:sp>
      <p:sp>
        <p:nvSpPr>
          <p:cNvPr id="12" name="Rectangle 11">
            <a:extLst>
              <a:ext uri="{FF2B5EF4-FFF2-40B4-BE49-F238E27FC236}">
                <a16:creationId xmlns:a16="http://schemas.microsoft.com/office/drawing/2014/main" id="{054B3F04-9EAC-45C0-B3CE-0387EEA10A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Content Placeholder 4">
            <a:extLst>
              <a:ext uri="{FF2B5EF4-FFF2-40B4-BE49-F238E27FC236}">
                <a16:creationId xmlns:a16="http://schemas.microsoft.com/office/drawing/2014/main" id="{86CEF120-FD40-4026-8423-436363B3FCF2}"/>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4741863" y="1291167"/>
            <a:ext cx="6413500" cy="4275666"/>
          </a:xfrm>
        </p:spPr>
      </p:pic>
      <p:sp>
        <p:nvSpPr>
          <p:cNvPr id="6" name="TextBox 5">
            <a:extLst>
              <a:ext uri="{FF2B5EF4-FFF2-40B4-BE49-F238E27FC236}">
                <a16:creationId xmlns:a16="http://schemas.microsoft.com/office/drawing/2014/main" id="{F5D4FBA2-A123-418E-93C3-C253BCA2F616}"/>
              </a:ext>
            </a:extLst>
          </p:cNvPr>
          <p:cNvSpPr txBox="1"/>
          <p:nvPr/>
        </p:nvSpPr>
        <p:spPr>
          <a:xfrm>
            <a:off x="4741863" y="5566833"/>
            <a:ext cx="6413500" cy="230832"/>
          </a:xfrm>
          <a:prstGeom prst="rect">
            <a:avLst/>
          </a:prstGeom>
          <a:noFill/>
        </p:spPr>
        <p:txBody>
          <a:bodyPr wrap="square" rtlCol="0">
            <a:spAutoFit/>
          </a:bodyPr>
          <a:lstStyle/>
          <a:p>
            <a:r>
              <a:rPr lang="en-US" sz="900">
                <a:hlinkClick r:id="rId4" tooltip="https://thebluediamondgallery.com/legal/child-abuse.html"/>
              </a:rPr>
              <a:t>This Photo</a:t>
            </a:r>
            <a:r>
              <a:rPr lang="en-US" sz="900"/>
              <a:t> by Unknown Author is licensed under </a:t>
            </a:r>
            <a:r>
              <a:rPr lang="en-US" sz="900">
                <a:hlinkClick r:id="rId5" tooltip="https://creativecommons.org/licenses/by-sa/3.0/"/>
              </a:rPr>
              <a:t>CC BY-SA</a:t>
            </a:r>
            <a:endParaRPr lang="en-US" sz="900"/>
          </a:p>
        </p:txBody>
      </p:sp>
    </p:spTree>
    <p:extLst>
      <p:ext uri="{BB962C8B-B14F-4D97-AF65-F5344CB8AC3E}">
        <p14:creationId xmlns:p14="http://schemas.microsoft.com/office/powerpoint/2010/main" val="2179306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321CB896-1EAF-4627-8C9F-3CAB5A53A643}"/>
              </a:ext>
            </a:extLst>
          </p:cNvPr>
          <p:cNvSpPr>
            <a:spLocks noGrp="1"/>
          </p:cNvSpPr>
          <p:nvPr>
            <p:ph idx="1"/>
          </p:nvPr>
        </p:nvSpPr>
        <p:spPr>
          <a:xfrm>
            <a:off x="82891" y="668215"/>
            <a:ext cx="3880550" cy="5618285"/>
          </a:xfrm>
        </p:spPr>
        <p:style>
          <a:lnRef idx="1">
            <a:schemeClr val="accent2"/>
          </a:lnRef>
          <a:fillRef idx="3">
            <a:schemeClr val="accent2"/>
          </a:fillRef>
          <a:effectRef idx="2">
            <a:schemeClr val="accent2"/>
          </a:effectRef>
          <a:fontRef idx="minor">
            <a:schemeClr val="lt1"/>
          </a:fontRef>
        </p:style>
        <p:txBody>
          <a:bodyPr>
            <a:normAutofit/>
          </a:bodyPr>
          <a:lstStyle/>
          <a:p>
            <a:endParaRPr lang="en-US" sz="1500" dirty="0">
              <a:solidFill>
                <a:srgbClr val="FFFFFF"/>
              </a:solidFill>
            </a:endParaRPr>
          </a:p>
          <a:p>
            <a:r>
              <a:rPr lang="en-US" sz="3600" dirty="0">
                <a:solidFill>
                  <a:srgbClr val="FFFFFF"/>
                </a:solidFill>
              </a:rPr>
              <a:t>This  subject  can  be  hard  to  talk about  and  hard  to  think  about. Please  feel  free  to  move  around,  stand  up,  step  out,  or  whatever  you  need  to  do  to  take  care  of  yourself. </a:t>
            </a:r>
          </a:p>
        </p:txBody>
      </p:sp>
      <p:sp>
        <p:nvSpPr>
          <p:cNvPr id="14" name="Rectangle 13">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descr="A close up of a sign&#10;&#10;Description generated with high confidence">
            <a:extLst>
              <a:ext uri="{FF2B5EF4-FFF2-40B4-BE49-F238E27FC236}">
                <a16:creationId xmlns:a16="http://schemas.microsoft.com/office/drawing/2014/main" id="{CF564EE8-53C6-4FCC-B305-C300E2D3BCFF}"/>
              </a:ext>
            </a:extLst>
          </p:cNvPr>
          <p:cNvPicPr>
            <a:picLocks noChangeAspect="1"/>
          </p:cNvPicPr>
          <p:nvPr/>
        </p:nvPicPr>
        <p:blipFill>
          <a:blip r:embed="rId3"/>
          <a:stretch>
            <a:fillRect/>
          </a:stretch>
        </p:blipFill>
        <p:spPr>
          <a:xfrm>
            <a:off x="9841200" y="6248347"/>
            <a:ext cx="2267909" cy="609653"/>
          </a:xfrm>
          <a:prstGeom prst="rect">
            <a:avLst/>
          </a:prstGeom>
        </p:spPr>
      </p:pic>
      <p:pic>
        <p:nvPicPr>
          <p:cNvPr id="2" name="Picture 1">
            <a:extLst>
              <a:ext uri="{FF2B5EF4-FFF2-40B4-BE49-F238E27FC236}">
                <a16:creationId xmlns:a16="http://schemas.microsoft.com/office/drawing/2014/main" id="{44216492-3314-4E8F-9EF0-7BF3EE170B89}"/>
              </a:ext>
            </a:extLst>
          </p:cNvPr>
          <p:cNvPicPr>
            <a:picLocks noChangeAspect="1"/>
          </p:cNvPicPr>
          <p:nvPr/>
        </p:nvPicPr>
        <p:blipFill rotWithShape="1">
          <a:blip r:embed="rId4"/>
          <a:srcRect l="2092" r="2147" b="4440"/>
          <a:stretch/>
        </p:blipFill>
        <p:spPr>
          <a:xfrm>
            <a:off x="4180709" y="508726"/>
            <a:ext cx="8005031" cy="5499691"/>
          </a:xfrm>
          <a:prstGeom prst="rect">
            <a:avLst/>
          </a:prstGeom>
        </p:spPr>
      </p:pic>
    </p:spTree>
    <p:extLst>
      <p:ext uri="{BB962C8B-B14F-4D97-AF65-F5344CB8AC3E}">
        <p14:creationId xmlns:p14="http://schemas.microsoft.com/office/powerpoint/2010/main" val="5340282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2DF7C36B-2A95-4DB1-A402-5367DFD51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Rectangle 28">
            <a:extLst>
              <a:ext uri="{FF2B5EF4-FFF2-40B4-BE49-F238E27FC236}">
                <a16:creationId xmlns:a16="http://schemas.microsoft.com/office/drawing/2014/main" id="{9FCA75FA-F681-4B5D-93C7-49F3DDA1D8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1" name="Straight Connector 30">
            <a:extLst>
              <a:ext uri="{FF2B5EF4-FFF2-40B4-BE49-F238E27FC236}">
                <a16:creationId xmlns:a16="http://schemas.microsoft.com/office/drawing/2014/main" id="{834E074C-27C4-4E38-B099-012123B754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3" name="Rectangle 32">
            <a:extLst>
              <a:ext uri="{FF2B5EF4-FFF2-40B4-BE49-F238E27FC236}">
                <a16:creationId xmlns:a16="http://schemas.microsoft.com/office/drawing/2014/main" id="{63BC5694-FA8F-4615-B9D4-CD42C4EB77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F745DCA-39A3-4B2F-8A59-D6A9B6E04E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AA24811-3AEA-4A41-9F35-996A6BA24A59}"/>
              </a:ext>
            </a:extLst>
          </p:cNvPr>
          <p:cNvSpPr>
            <a:spLocks noGrp="1"/>
          </p:cNvSpPr>
          <p:nvPr>
            <p:ph type="title"/>
          </p:nvPr>
        </p:nvSpPr>
        <p:spPr>
          <a:xfrm>
            <a:off x="482989" y="2160945"/>
            <a:ext cx="3084844" cy="2536109"/>
          </a:xfrm>
        </p:spPr>
        <p:txBody>
          <a:bodyPr vert="horz" lIns="91440" tIns="45720" rIns="91440" bIns="45720" rtlCol="0" anchor="b">
            <a:normAutofit/>
          </a:bodyPr>
          <a:lstStyle/>
          <a:p>
            <a:r>
              <a:rPr lang="en-US" sz="5400" dirty="0">
                <a:effectLst>
                  <a:outerShdw blurRad="38100" dist="38100" dir="2700000" algn="tl">
                    <a:srgbClr val="000000">
                      <a:alpha val="43137"/>
                    </a:srgbClr>
                  </a:outerShdw>
                </a:effectLst>
              </a:rPr>
              <a:t>Ensure Children’s Safety</a:t>
            </a:r>
          </a:p>
        </p:txBody>
      </p:sp>
      <p:sp>
        <p:nvSpPr>
          <p:cNvPr id="37" name="Rectangle 36">
            <a:extLst>
              <a:ext uri="{FF2B5EF4-FFF2-40B4-BE49-F238E27FC236}">
                <a16:creationId xmlns:a16="http://schemas.microsoft.com/office/drawing/2014/main" id="{4ED0B70E-523D-4FB1-8D0A-933A559367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Content Placeholder 5" descr="Logo&#10;&#10;Description automatically generated">
            <a:extLst>
              <a:ext uri="{FF2B5EF4-FFF2-40B4-BE49-F238E27FC236}">
                <a16:creationId xmlns:a16="http://schemas.microsoft.com/office/drawing/2014/main" id="{09CEAC73-E8E3-488B-BC96-7EECAD4877C0}"/>
              </a:ext>
            </a:extLst>
          </p:cNvPr>
          <p:cNvPicPr>
            <a:picLocks noGrp="1" noChangeAspect="1"/>
          </p:cNvPicPr>
          <p:nvPr>
            <p:ph idx="1"/>
          </p:nvPr>
        </p:nvPicPr>
        <p:blipFill rotWithShape="1">
          <a:blip r:embed="rId3">
            <a:extLst>
              <a:ext uri="{837473B0-CC2E-450A-ABE3-18F120FF3D39}">
                <a1611:picAttrSrcUrl xmlns:a1611="http://schemas.microsoft.com/office/drawing/2016/11/main" r:id="rId4"/>
              </a:ext>
            </a:extLst>
          </a:blip>
          <a:srcRect l="6389" r="6228"/>
          <a:stretch/>
        </p:blipFill>
        <p:spPr>
          <a:xfrm>
            <a:off x="4742017" y="640080"/>
            <a:ext cx="6798082" cy="5577840"/>
          </a:xfrm>
          <a:prstGeom prst="rect">
            <a:avLst/>
          </a:prstGeom>
        </p:spPr>
      </p:pic>
      <p:sp>
        <p:nvSpPr>
          <p:cNvPr id="7" name="TextBox 6">
            <a:extLst>
              <a:ext uri="{FF2B5EF4-FFF2-40B4-BE49-F238E27FC236}">
                <a16:creationId xmlns:a16="http://schemas.microsoft.com/office/drawing/2014/main" id="{C0F21C96-1F34-4745-83B4-2A15E16EE99A}"/>
              </a:ext>
            </a:extLst>
          </p:cNvPr>
          <p:cNvSpPr txBox="1"/>
          <p:nvPr/>
        </p:nvSpPr>
        <p:spPr>
          <a:xfrm>
            <a:off x="9100008" y="6017865"/>
            <a:ext cx="2440091"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arkansasgopwing.blogspot.com/2016/05/adam-walsh-act-reauthorization-will.html">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Tree>
    <p:extLst>
      <p:ext uri="{BB962C8B-B14F-4D97-AF65-F5344CB8AC3E}">
        <p14:creationId xmlns:p14="http://schemas.microsoft.com/office/powerpoint/2010/main" val="39107433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91754-612B-4DB3-A068-A81E9401B021}"/>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Mandated Reporting</a:t>
            </a:r>
          </a:p>
        </p:txBody>
      </p:sp>
      <p:sp>
        <p:nvSpPr>
          <p:cNvPr id="3" name="Content Placeholder 2">
            <a:extLst>
              <a:ext uri="{FF2B5EF4-FFF2-40B4-BE49-F238E27FC236}">
                <a16:creationId xmlns:a16="http://schemas.microsoft.com/office/drawing/2014/main" id="{52BF4AD7-F86A-42A7-BCBB-3ABA1D955F1A}"/>
              </a:ext>
            </a:extLst>
          </p:cNvPr>
          <p:cNvSpPr>
            <a:spLocks noGrp="1"/>
          </p:cNvSpPr>
          <p:nvPr>
            <p:ph sz="half" idx="1"/>
          </p:nvPr>
        </p:nvSpPr>
        <p:spPr>
          <a:xfrm>
            <a:off x="1097278" y="1845732"/>
            <a:ext cx="5913122" cy="4870027"/>
          </a:xfrm>
        </p:spPr>
        <p:txBody>
          <a:bodyPr>
            <a:normAutofit/>
          </a:bodyPr>
          <a:lstStyle/>
          <a:p>
            <a:pPr lvl="0" eaLnBrk="0" fontAlgn="base" hangingPunct="0">
              <a:lnSpc>
                <a:spcPct val="100000"/>
              </a:lnSpc>
              <a:spcBef>
                <a:spcPct val="0"/>
              </a:spcBef>
              <a:spcAft>
                <a:spcPct val="0"/>
              </a:spcAft>
              <a:buClr>
                <a:schemeClr val="accent2"/>
              </a:buClr>
              <a:buSzTx/>
              <a:buFont typeface="Courier New" panose="02070309020205020404" pitchFamily="49" charset="0"/>
              <a:buChar char="o"/>
              <a:defRPr/>
            </a:pPr>
            <a:r>
              <a:rPr lang="en-US" sz="3200" dirty="0">
                <a:solidFill>
                  <a:srgbClr val="000000"/>
                </a:solidFill>
                <a:latin typeface="Verdana" panose="020B0604030504040204" pitchFamily="34" charset="0"/>
              </a:rPr>
              <a:t>Provide details (name of child/parents/guardians, birthdate, siblings, etc.)</a:t>
            </a:r>
          </a:p>
          <a:p>
            <a:pPr lvl="0" eaLnBrk="0" fontAlgn="base" hangingPunct="0">
              <a:lnSpc>
                <a:spcPct val="100000"/>
              </a:lnSpc>
              <a:spcBef>
                <a:spcPct val="0"/>
              </a:spcBef>
              <a:spcAft>
                <a:spcPct val="0"/>
              </a:spcAft>
              <a:buClr>
                <a:schemeClr val="accent2"/>
              </a:buClr>
              <a:buSzTx/>
              <a:buFont typeface="Courier New" panose="02070309020205020404" pitchFamily="49" charset="0"/>
              <a:buChar char="o"/>
              <a:defRPr/>
            </a:pPr>
            <a:r>
              <a:rPr lang="en-US" sz="3200" dirty="0">
                <a:solidFill>
                  <a:srgbClr val="000000"/>
                </a:solidFill>
                <a:latin typeface="Verdana" panose="020B0604030504040204" pitchFamily="34" charset="0"/>
              </a:rPr>
              <a:t>Identify if mandated reporter</a:t>
            </a:r>
          </a:p>
          <a:p>
            <a:pPr lvl="0" eaLnBrk="0" fontAlgn="base" hangingPunct="0">
              <a:lnSpc>
                <a:spcPct val="100000"/>
              </a:lnSpc>
              <a:spcBef>
                <a:spcPct val="0"/>
              </a:spcBef>
              <a:spcAft>
                <a:spcPct val="0"/>
              </a:spcAft>
              <a:buClr>
                <a:schemeClr val="accent2"/>
              </a:buClr>
              <a:buSzTx/>
              <a:buFont typeface="Courier New" panose="02070309020205020404" pitchFamily="49" charset="0"/>
              <a:buChar char="o"/>
              <a:defRPr/>
            </a:pPr>
            <a:r>
              <a:rPr lang="en-US" sz="3200" dirty="0">
                <a:solidFill>
                  <a:srgbClr val="000000"/>
                </a:solidFill>
                <a:latin typeface="Verdana" panose="020B0604030504040204" pitchFamily="34" charset="0"/>
              </a:rPr>
              <a:t>Describe specific event</a:t>
            </a:r>
          </a:p>
          <a:p>
            <a:pPr lvl="0" eaLnBrk="0" fontAlgn="base" hangingPunct="0">
              <a:lnSpc>
                <a:spcPct val="100000"/>
              </a:lnSpc>
              <a:spcBef>
                <a:spcPct val="0"/>
              </a:spcBef>
              <a:spcAft>
                <a:spcPct val="0"/>
              </a:spcAft>
              <a:buClr>
                <a:schemeClr val="accent2"/>
              </a:buClr>
              <a:buSzTx/>
              <a:buFont typeface="Courier New" panose="02070309020205020404" pitchFamily="49" charset="0"/>
              <a:buChar char="o"/>
              <a:defRPr/>
            </a:pPr>
            <a:r>
              <a:rPr lang="en-US" sz="3200" dirty="0">
                <a:solidFill>
                  <a:srgbClr val="000000"/>
                </a:solidFill>
                <a:latin typeface="Verdana" panose="020B0604030504040204" pitchFamily="34" charset="0"/>
              </a:rPr>
              <a:t>Laws protect confidentiality of mandated reporters</a:t>
            </a:r>
          </a:p>
          <a:p>
            <a:endParaRPr lang="en-US" dirty="0"/>
          </a:p>
        </p:txBody>
      </p:sp>
      <p:sp>
        <p:nvSpPr>
          <p:cNvPr id="5" name="TextBox 4">
            <a:extLst>
              <a:ext uri="{FF2B5EF4-FFF2-40B4-BE49-F238E27FC236}">
                <a16:creationId xmlns:a16="http://schemas.microsoft.com/office/drawing/2014/main" id="{2DB54ED7-EA8A-457C-A274-69876FBC8150}"/>
              </a:ext>
            </a:extLst>
          </p:cNvPr>
          <p:cNvSpPr txBox="1"/>
          <p:nvPr/>
        </p:nvSpPr>
        <p:spPr>
          <a:xfrm>
            <a:off x="6096000" y="3177308"/>
            <a:ext cx="5516173" cy="1877437"/>
          </a:xfrm>
          <a:prstGeom prst="rect">
            <a:avLst/>
          </a:prstGeom>
          <a:noFill/>
        </p:spPr>
        <p:txBody>
          <a:bodyPr wrap="square" rtlCol="0">
            <a:spAutoFit/>
          </a:bodyPr>
          <a:lstStyle/>
          <a:p>
            <a:pPr algn="ctr">
              <a:spcBef>
                <a:spcPct val="0"/>
              </a:spcBef>
              <a:buClrTx/>
              <a:buSzTx/>
              <a:buFontTx/>
              <a:buNone/>
            </a:pPr>
            <a:r>
              <a:rPr lang="en-US" altLang="en-US" sz="4400" dirty="0">
                <a:solidFill>
                  <a:schemeClr val="accent2">
                    <a:lumMod val="75000"/>
                  </a:schemeClr>
                </a:solidFill>
                <a:effectLst>
                  <a:outerShdw blurRad="38100" dist="38100" dir="2700000" algn="tl">
                    <a:srgbClr val="000000">
                      <a:alpha val="43137"/>
                    </a:srgbClr>
                  </a:outerShdw>
                </a:effectLst>
              </a:rPr>
              <a:t>If you suspect, report!</a:t>
            </a:r>
          </a:p>
          <a:p>
            <a:pPr algn="ctr">
              <a:spcBef>
                <a:spcPct val="0"/>
              </a:spcBef>
              <a:buClrTx/>
              <a:buSzTx/>
              <a:buFontTx/>
              <a:buNone/>
            </a:pPr>
            <a:r>
              <a:rPr lang="en-US" altLang="en-US" sz="2400" dirty="0">
                <a:solidFill>
                  <a:schemeClr val="accent2">
                    <a:lumMod val="75000"/>
                  </a:schemeClr>
                </a:solidFill>
                <a:effectLst>
                  <a:outerShdw blurRad="38100" dist="38100" dir="2700000" algn="tl">
                    <a:srgbClr val="000000">
                      <a:alpha val="43137"/>
                    </a:srgbClr>
                  </a:outerShdw>
                </a:effectLst>
              </a:rPr>
              <a:t>1-800-25-ABUSE (1-800-252-2873)</a:t>
            </a:r>
          </a:p>
          <a:p>
            <a:pPr algn="ctr">
              <a:spcBef>
                <a:spcPct val="0"/>
              </a:spcBef>
              <a:buClrTx/>
              <a:buSzTx/>
              <a:buFontTx/>
              <a:buNone/>
            </a:pPr>
            <a:r>
              <a:rPr lang="en-US" altLang="en-US" sz="2400" dirty="0">
                <a:solidFill>
                  <a:schemeClr val="accent2">
                    <a:lumMod val="75000"/>
                  </a:schemeClr>
                </a:solidFill>
                <a:effectLst>
                  <a:outerShdw blurRad="38100" dist="38100" dir="2700000" algn="tl">
                    <a:srgbClr val="000000">
                      <a:alpha val="43137"/>
                    </a:srgbClr>
                  </a:outerShdw>
                </a:effectLst>
              </a:rPr>
              <a:t>https://dcfsonlinereporting.dcfs.illinois.gov/</a:t>
            </a:r>
          </a:p>
        </p:txBody>
      </p:sp>
      <p:pic>
        <p:nvPicPr>
          <p:cNvPr id="7" name="Graphic 6" descr="Telephone">
            <a:extLst>
              <a:ext uri="{FF2B5EF4-FFF2-40B4-BE49-F238E27FC236}">
                <a16:creationId xmlns:a16="http://schemas.microsoft.com/office/drawing/2014/main" id="{402F4BC0-90EB-41F6-92B9-24501D6091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26258" y="1614256"/>
            <a:ext cx="2041514" cy="2041514"/>
          </a:xfrm>
          <a:prstGeom prst="rect">
            <a:avLst/>
          </a:prstGeom>
        </p:spPr>
      </p:pic>
      <p:pic>
        <p:nvPicPr>
          <p:cNvPr id="8" name="Picture 7">
            <a:extLst>
              <a:ext uri="{FF2B5EF4-FFF2-40B4-BE49-F238E27FC236}">
                <a16:creationId xmlns:a16="http://schemas.microsoft.com/office/drawing/2014/main" id="{EC7B5B15-B026-4F85-933D-FA95A1E3840F}"/>
              </a:ext>
            </a:extLst>
          </p:cNvPr>
          <p:cNvPicPr>
            <a:picLocks noChangeAspect="1"/>
          </p:cNvPicPr>
          <p:nvPr/>
        </p:nvPicPr>
        <p:blipFill>
          <a:blip r:embed="rId5"/>
          <a:stretch>
            <a:fillRect/>
          </a:stretch>
        </p:blipFill>
        <p:spPr>
          <a:xfrm>
            <a:off x="9504832" y="5594111"/>
            <a:ext cx="2475191" cy="670618"/>
          </a:xfrm>
          <a:prstGeom prst="rect">
            <a:avLst/>
          </a:prstGeom>
        </p:spPr>
      </p:pic>
    </p:spTree>
    <p:extLst>
      <p:ext uri="{BB962C8B-B14F-4D97-AF65-F5344CB8AC3E}">
        <p14:creationId xmlns:p14="http://schemas.microsoft.com/office/powerpoint/2010/main" val="7665337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952FD-D839-4C75-8523-B1BE04215A11}"/>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How Professionals can Help</a:t>
            </a:r>
          </a:p>
        </p:txBody>
      </p:sp>
      <p:sp>
        <p:nvSpPr>
          <p:cNvPr id="3" name="Content Placeholder 2">
            <a:extLst>
              <a:ext uri="{FF2B5EF4-FFF2-40B4-BE49-F238E27FC236}">
                <a16:creationId xmlns:a16="http://schemas.microsoft.com/office/drawing/2014/main" id="{31F299C7-85D3-485D-AB48-AC9D5E7635F2}"/>
              </a:ext>
            </a:extLst>
          </p:cNvPr>
          <p:cNvSpPr>
            <a:spLocks noGrp="1"/>
          </p:cNvSpPr>
          <p:nvPr>
            <p:ph sz="half" idx="1"/>
          </p:nvPr>
        </p:nvSpPr>
        <p:spPr>
          <a:xfrm>
            <a:off x="1097280" y="2105543"/>
            <a:ext cx="7936850" cy="4023360"/>
          </a:xfrm>
        </p:spPr>
        <p:txBody>
          <a:bodyPr/>
          <a:lstStyle/>
          <a:p>
            <a:pPr marL="342900" lvl="0" indent="-342900" fontAlgn="base">
              <a:spcBef>
                <a:spcPct val="20000"/>
              </a:spcBef>
              <a:spcAft>
                <a:spcPct val="0"/>
              </a:spcAft>
              <a:buClr>
                <a:srgbClr val="006666"/>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dirty="0">
                <a:solidFill>
                  <a:srgbClr val="000000"/>
                </a:solidFill>
                <a:latin typeface="Verdana"/>
              </a:rPr>
              <a:t>Knowledge is power </a:t>
            </a:r>
          </a:p>
          <a:p>
            <a:pPr marL="342900" lvl="0" indent="-342900" fontAlgn="base">
              <a:spcBef>
                <a:spcPct val="20000"/>
              </a:spcBef>
              <a:spcAft>
                <a:spcPct val="0"/>
              </a:spcAft>
              <a:buClr>
                <a:srgbClr val="006666"/>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dirty="0">
                <a:solidFill>
                  <a:srgbClr val="000000"/>
                </a:solidFill>
                <a:latin typeface="Verdana"/>
              </a:rPr>
              <a:t>Coordinated planning</a:t>
            </a:r>
          </a:p>
          <a:p>
            <a:pPr marL="342900" lvl="0" indent="-342900" fontAlgn="base">
              <a:spcBef>
                <a:spcPct val="20000"/>
              </a:spcBef>
              <a:spcAft>
                <a:spcPct val="0"/>
              </a:spcAft>
              <a:buClr>
                <a:srgbClr val="006666"/>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dirty="0">
                <a:solidFill>
                  <a:srgbClr val="000000"/>
                </a:solidFill>
                <a:latin typeface="Verdana"/>
              </a:rPr>
              <a:t>Seek out trainings</a:t>
            </a:r>
          </a:p>
          <a:p>
            <a:pPr marL="342900" lvl="0" indent="-342900" fontAlgn="base">
              <a:spcBef>
                <a:spcPct val="20000"/>
              </a:spcBef>
              <a:spcAft>
                <a:spcPct val="0"/>
              </a:spcAft>
              <a:buClr>
                <a:srgbClr val="006666"/>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dirty="0">
                <a:solidFill>
                  <a:srgbClr val="000000"/>
                </a:solidFill>
                <a:latin typeface="Verdana"/>
              </a:rPr>
              <a:t>Encourage victim to contact local DV shelter or programs</a:t>
            </a:r>
          </a:p>
          <a:p>
            <a:pPr marL="342900" lvl="0" indent="-342900" fontAlgn="base">
              <a:spcBef>
                <a:spcPct val="20000"/>
              </a:spcBef>
              <a:spcAft>
                <a:spcPct val="0"/>
              </a:spcAft>
              <a:buClr>
                <a:srgbClr val="006666"/>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dirty="0">
                <a:solidFill>
                  <a:srgbClr val="FF0000"/>
                </a:solidFill>
                <a:latin typeface="Verdana"/>
              </a:rPr>
              <a:t>Always hold the abuser accountable</a:t>
            </a:r>
          </a:p>
          <a:p>
            <a:pPr marL="342900" lvl="0" indent="-342900" fontAlgn="base">
              <a:spcBef>
                <a:spcPct val="20000"/>
              </a:spcBef>
              <a:spcAft>
                <a:spcPct val="0"/>
              </a:spcAft>
              <a:buClr>
                <a:srgbClr val="006666"/>
              </a:buClr>
              <a:buSzPct val="70000"/>
              <a:buFont typeface="Wingdings" panose="05000000000000000000"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dirty="0">
                <a:solidFill>
                  <a:srgbClr val="FF0000"/>
                </a:solidFill>
                <a:latin typeface="Verdana"/>
              </a:rPr>
              <a:t>Safest place for a youth is with nonoffending parent</a:t>
            </a:r>
          </a:p>
          <a:p>
            <a:endParaRPr lang="en-US" dirty="0"/>
          </a:p>
        </p:txBody>
      </p:sp>
      <p:pic>
        <p:nvPicPr>
          <p:cNvPr id="6" name="Picture 5">
            <a:extLst>
              <a:ext uri="{FF2B5EF4-FFF2-40B4-BE49-F238E27FC236}">
                <a16:creationId xmlns:a16="http://schemas.microsoft.com/office/drawing/2014/main" id="{6EEF87D3-D799-495E-8AF4-6F72629803C5}"/>
              </a:ext>
            </a:extLst>
          </p:cNvPr>
          <p:cNvPicPr>
            <a:picLocks noChangeAspect="1"/>
          </p:cNvPicPr>
          <p:nvPr/>
        </p:nvPicPr>
        <p:blipFill>
          <a:blip r:embed="rId3"/>
          <a:stretch>
            <a:fillRect/>
          </a:stretch>
        </p:blipFill>
        <p:spPr>
          <a:xfrm>
            <a:off x="9355976" y="6128903"/>
            <a:ext cx="2475191" cy="670618"/>
          </a:xfrm>
          <a:prstGeom prst="rect">
            <a:avLst/>
          </a:prstGeom>
        </p:spPr>
      </p:pic>
      <p:pic>
        <p:nvPicPr>
          <p:cNvPr id="8" name="Graphic 7" descr="Users">
            <a:extLst>
              <a:ext uri="{FF2B5EF4-FFF2-40B4-BE49-F238E27FC236}">
                <a16:creationId xmlns:a16="http://schemas.microsoft.com/office/drawing/2014/main" id="{2670CCDE-895A-4BEA-8DF1-E82A10BE30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34130" y="402296"/>
            <a:ext cx="1559441" cy="1559441"/>
          </a:xfrm>
          <a:prstGeom prst="rect">
            <a:avLst/>
          </a:prstGeom>
        </p:spPr>
      </p:pic>
    </p:spTree>
    <p:extLst>
      <p:ext uri="{BB962C8B-B14F-4D97-AF65-F5344CB8AC3E}">
        <p14:creationId xmlns:p14="http://schemas.microsoft.com/office/powerpoint/2010/main" val="3442315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2DF7C36B-2A95-4DB1-A402-5367DFD51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a:extLst>
              <a:ext uri="{FF2B5EF4-FFF2-40B4-BE49-F238E27FC236}">
                <a16:creationId xmlns:a16="http://schemas.microsoft.com/office/drawing/2014/main" id="{9FCA75FA-F681-4B5D-93C7-49F3DDA1D8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9" name="Straight Connector 28">
            <a:extLst>
              <a:ext uri="{FF2B5EF4-FFF2-40B4-BE49-F238E27FC236}">
                <a16:creationId xmlns:a16="http://schemas.microsoft.com/office/drawing/2014/main" id="{834E074C-27C4-4E38-B099-012123B754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1" name="Rectangle 30">
            <a:extLst>
              <a:ext uri="{FF2B5EF4-FFF2-40B4-BE49-F238E27FC236}">
                <a16:creationId xmlns:a16="http://schemas.microsoft.com/office/drawing/2014/main" id="{990D0034-F768-41E7-85D4-F38C4DE857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4F7E42D-8B5A-4FC8-81CD-9E60171F7F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96AC458-7B2E-457D-9B8C-2AF594CCCE7B}"/>
              </a:ext>
            </a:extLst>
          </p:cNvPr>
          <p:cNvSpPr>
            <a:spLocks noGrp="1"/>
          </p:cNvSpPr>
          <p:nvPr>
            <p:ph type="title"/>
          </p:nvPr>
        </p:nvSpPr>
        <p:spPr>
          <a:xfrm>
            <a:off x="482989" y="-209727"/>
            <a:ext cx="3084844" cy="2103875"/>
          </a:xfrm>
        </p:spPr>
        <p:txBody>
          <a:bodyPr vert="horz" lIns="91440" tIns="45720" rIns="91440" bIns="45720" rtlCol="0" anchor="b">
            <a:normAutofit/>
          </a:bodyPr>
          <a:lstStyle/>
          <a:p>
            <a:r>
              <a:rPr lang="en-US" dirty="0">
                <a:solidFill>
                  <a:srgbClr val="FFFFFF"/>
                </a:solidFill>
                <a:effectLst>
                  <a:outerShdw blurRad="38100" dist="38100" dir="2700000" algn="tl">
                    <a:srgbClr val="000000">
                      <a:alpha val="43137"/>
                    </a:srgbClr>
                  </a:outerShdw>
                </a:effectLst>
              </a:rPr>
              <a:t>What CAN  A PWEH Do?</a:t>
            </a:r>
          </a:p>
        </p:txBody>
      </p:sp>
      <p:sp>
        <p:nvSpPr>
          <p:cNvPr id="3" name="Content Placeholder 2">
            <a:extLst>
              <a:ext uri="{FF2B5EF4-FFF2-40B4-BE49-F238E27FC236}">
                <a16:creationId xmlns:a16="http://schemas.microsoft.com/office/drawing/2014/main" id="{CDB879B6-2D13-470D-AAD8-B2C411486A37}"/>
              </a:ext>
            </a:extLst>
          </p:cNvPr>
          <p:cNvSpPr>
            <a:spLocks noGrp="1"/>
          </p:cNvSpPr>
          <p:nvPr>
            <p:ph sz="half" idx="1"/>
          </p:nvPr>
        </p:nvSpPr>
        <p:spPr>
          <a:xfrm>
            <a:off x="228445" y="2186299"/>
            <a:ext cx="3572824" cy="4963852"/>
          </a:xfrm>
        </p:spPr>
        <p:txBody>
          <a:bodyPr vert="horz" lIns="0" tIns="45720" rIns="0" bIns="45720" rtlCol="0">
            <a:normAutofit/>
          </a:bodyPr>
          <a:lstStyle/>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Make plans to leave</a:t>
            </a:r>
          </a:p>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Talk to family or friends</a:t>
            </a:r>
          </a:p>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Develop a Safety Plan</a:t>
            </a:r>
          </a:p>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DV shelter</a:t>
            </a:r>
          </a:p>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Police</a:t>
            </a:r>
          </a:p>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Order of Protection</a:t>
            </a:r>
          </a:p>
          <a:p>
            <a:pPr>
              <a:buFont typeface="Calibri" panose="020F0502020204030204" pitchFamily="34" charset="0"/>
              <a:buChar char="o"/>
              <a:defRPr/>
            </a:pPr>
            <a:r>
              <a:rPr lang="en-US" sz="2800" dirty="0">
                <a:solidFill>
                  <a:srgbClr val="FFFFFF"/>
                </a:solidFill>
                <a:effectLst>
                  <a:outerShdw blurRad="38100" dist="38100" dir="2700000" algn="tl">
                    <a:srgbClr val="000000">
                      <a:alpha val="43137"/>
                    </a:srgbClr>
                  </a:outerShdw>
                </a:effectLst>
              </a:rPr>
              <a:t>Counseling</a:t>
            </a:r>
          </a:p>
          <a:p>
            <a:endParaRPr lang="en-US" sz="1500" dirty="0">
              <a:solidFill>
                <a:srgbClr val="FFFFFF"/>
              </a:solidFill>
            </a:endParaRPr>
          </a:p>
        </p:txBody>
      </p:sp>
      <p:pic>
        <p:nvPicPr>
          <p:cNvPr id="6" name="Picture 5">
            <a:extLst>
              <a:ext uri="{FF2B5EF4-FFF2-40B4-BE49-F238E27FC236}">
                <a16:creationId xmlns:a16="http://schemas.microsoft.com/office/drawing/2014/main" id="{93E90B62-2EE3-4BBE-BF45-1FF27A39E6F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1719" r="9038" b="2"/>
          <a:stretch/>
        </p:blipFill>
        <p:spPr>
          <a:xfrm>
            <a:off x="4075043" y="10"/>
            <a:ext cx="8111272" cy="6857990"/>
          </a:xfrm>
          <a:prstGeom prst="rect">
            <a:avLst/>
          </a:prstGeom>
        </p:spPr>
      </p:pic>
      <p:sp>
        <p:nvSpPr>
          <p:cNvPr id="35" name="Rectangle 34">
            <a:extLst>
              <a:ext uri="{FF2B5EF4-FFF2-40B4-BE49-F238E27FC236}">
                <a16:creationId xmlns:a16="http://schemas.microsoft.com/office/drawing/2014/main" id="{8C04651D-B9F4-4935-A02D-364153FBDF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922360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C855531-91F1-47D7-B3C7-480B16A22CDB}"/>
              </a:ext>
            </a:extLst>
          </p:cNvPr>
          <p:cNvSpPr>
            <a:spLocks noGrp="1"/>
          </p:cNvSpPr>
          <p:nvPr>
            <p:ph type="title"/>
          </p:nvPr>
        </p:nvSpPr>
        <p:spPr>
          <a:xfrm>
            <a:off x="133701" y="-447585"/>
            <a:ext cx="3677920" cy="2216205"/>
          </a:xfrm>
        </p:spPr>
        <p:txBody>
          <a:bodyPr>
            <a:normAutofit/>
          </a:bodyPr>
          <a:lstStyle/>
          <a:p>
            <a:r>
              <a:rPr lang="en-US" sz="4400" dirty="0">
                <a:solidFill>
                  <a:srgbClr val="FFFFFF"/>
                </a:solidFill>
                <a:effectLst>
                  <a:outerShdw blurRad="38100" dist="38100" dir="2700000" algn="tl">
                    <a:srgbClr val="000000">
                      <a:alpha val="43137"/>
                    </a:srgbClr>
                  </a:outerShdw>
                </a:effectLst>
              </a:rPr>
              <a:t>You CAN Make a Difference</a:t>
            </a:r>
          </a:p>
        </p:txBody>
      </p:sp>
      <p:sp>
        <p:nvSpPr>
          <p:cNvPr id="3" name="Content Placeholder 2">
            <a:extLst>
              <a:ext uri="{FF2B5EF4-FFF2-40B4-BE49-F238E27FC236}">
                <a16:creationId xmlns:a16="http://schemas.microsoft.com/office/drawing/2014/main" id="{F0CB98C7-A219-4C1C-B1A3-973526E4B995}"/>
              </a:ext>
            </a:extLst>
          </p:cNvPr>
          <p:cNvSpPr>
            <a:spLocks noGrp="1"/>
          </p:cNvSpPr>
          <p:nvPr>
            <p:ph idx="1"/>
          </p:nvPr>
        </p:nvSpPr>
        <p:spPr>
          <a:xfrm>
            <a:off x="133701" y="2002538"/>
            <a:ext cx="3852736" cy="4982818"/>
          </a:xfrm>
        </p:spPr>
        <p:txBody>
          <a:bodyPr>
            <a:normAutofit fontScale="32500" lnSpcReduction="20000"/>
          </a:bodyPr>
          <a:lstStyle/>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sz="7700" dirty="0">
                <a:solidFill>
                  <a:srgbClr val="FFFFFF"/>
                </a:solidFill>
                <a:effectLst>
                  <a:outerShdw blurRad="38100" dist="38100" dir="2700000" algn="tl">
                    <a:srgbClr val="000000">
                      <a:alpha val="43137"/>
                    </a:srgbClr>
                  </a:outerShdw>
                </a:effectLst>
                <a:latin typeface="Verdana"/>
              </a:rPr>
              <a:t>“Not all children exposed to violence suffer significant harmful effects.  The most critical protective factor for a child is the existence of a strong, positive relationship between the child and a competent and caring adult.”</a:t>
            </a: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12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28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28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28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28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28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endParaRPr lang="en-GB" altLang="en-US" sz="2800" dirty="0">
              <a:solidFill>
                <a:srgbClr val="FFFFFF"/>
              </a:solidFill>
              <a:latin typeface="Verdana"/>
            </a:endParaRP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sz="2800" dirty="0">
                <a:solidFill>
                  <a:srgbClr val="FFFFFF"/>
                </a:solidFill>
                <a:latin typeface="Verdana"/>
              </a:rPr>
              <a:t>J.D. Osofsky and E. </a:t>
            </a:r>
            <a:r>
              <a:rPr lang="en-GB" altLang="en-US" sz="2800" dirty="0" err="1">
                <a:solidFill>
                  <a:srgbClr val="FFFFFF"/>
                </a:solidFill>
                <a:latin typeface="Verdana"/>
              </a:rPr>
              <a:t>Fenichel</a:t>
            </a:r>
            <a:r>
              <a:rPr lang="en-GB" altLang="en-US" sz="2800" dirty="0">
                <a:solidFill>
                  <a:srgbClr val="FFFFFF"/>
                </a:solidFill>
                <a:latin typeface="Verdana"/>
              </a:rPr>
              <a:t>, editors</a:t>
            </a: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sz="2800" dirty="0">
                <a:solidFill>
                  <a:srgbClr val="FFFFFF"/>
                </a:solidFill>
                <a:latin typeface="Verdana"/>
              </a:rPr>
              <a:t>“Caring for Infants and Toddlers in Violent Environments:</a:t>
            </a: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sz="2800" dirty="0">
                <a:solidFill>
                  <a:srgbClr val="FFFFFF"/>
                </a:solidFill>
                <a:latin typeface="Verdana"/>
              </a:rPr>
              <a:t>Hurt, Healing and Hope”</a:t>
            </a:r>
          </a:p>
          <a:p>
            <a:pPr marL="0" lvl="0" indent="0" fontAlgn="base">
              <a:spcBef>
                <a:spcPct val="20000"/>
              </a:spcBef>
              <a:spcAft>
                <a:spcPct val="0"/>
              </a:spcAft>
              <a:buClr>
                <a:srgbClr val="006666"/>
              </a:buClr>
              <a:buSzPct val="7000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sz="2800" dirty="0">
                <a:solidFill>
                  <a:srgbClr val="FFFFFF"/>
                </a:solidFill>
                <a:latin typeface="Verdana"/>
              </a:rPr>
              <a:t>Dec. 1993/Jan. 1994</a:t>
            </a:r>
          </a:p>
          <a:p>
            <a:endParaRPr lang="en-US" sz="1400" dirty="0">
              <a:solidFill>
                <a:srgbClr val="FFFFFF"/>
              </a:solidFill>
            </a:endParaRPr>
          </a:p>
        </p:txBody>
      </p:sp>
      <p:sp>
        <p:nvSpPr>
          <p:cNvPr id="22" name="Rectangle 21">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a:extLst>
              <a:ext uri="{FF2B5EF4-FFF2-40B4-BE49-F238E27FC236}">
                <a16:creationId xmlns:a16="http://schemas.microsoft.com/office/drawing/2014/main" id="{10512ED5-0C4A-4CD9-B913-11E600901952}"/>
              </a:ext>
            </a:extLst>
          </p:cNvPr>
          <p:cNvPicPr>
            <a:picLocks noChangeAspect="1"/>
          </p:cNvPicPr>
          <p:nvPr/>
        </p:nvPicPr>
        <p:blipFill rotWithShape="1">
          <a:blip r:embed="rId3"/>
          <a:srcRect l="5792" r="19570"/>
          <a:stretch/>
        </p:blipFill>
        <p:spPr>
          <a:xfrm>
            <a:off x="4094281" y="543560"/>
            <a:ext cx="8088768" cy="5770880"/>
          </a:xfrm>
          <a:prstGeom prst="rect">
            <a:avLst/>
          </a:prstGeom>
        </p:spPr>
      </p:pic>
    </p:spTree>
    <p:extLst>
      <p:ext uri="{BB962C8B-B14F-4D97-AF65-F5344CB8AC3E}">
        <p14:creationId xmlns:p14="http://schemas.microsoft.com/office/powerpoint/2010/main" val="26240011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FEABB-B37B-4D0B-B053-94A1FD473450}"/>
              </a:ext>
            </a:extLst>
          </p:cNvPr>
          <p:cNvSpPr>
            <a:spLocks noGrp="1"/>
          </p:cNvSpPr>
          <p:nvPr>
            <p:ph type="title" idx="4294967295"/>
          </p:nvPr>
        </p:nvSpPr>
        <p:spPr>
          <a:xfrm>
            <a:off x="144631" y="-185193"/>
            <a:ext cx="7017488" cy="1679685"/>
          </a:xfrm>
        </p:spPr>
        <p:txBody>
          <a:bodyPr>
            <a:normAutofit/>
          </a:bodyPr>
          <a:lstStyle/>
          <a:p>
            <a:r>
              <a:rPr lang="en-US" dirty="0">
                <a:effectLst>
                  <a:outerShdw blurRad="38100" dist="38100" dir="2700000" algn="tl">
                    <a:srgbClr val="000000">
                      <a:alpha val="43137"/>
                    </a:srgbClr>
                  </a:outerShdw>
                </a:effectLst>
              </a:rPr>
              <a:t>Questions and Discussions</a:t>
            </a:r>
          </a:p>
        </p:txBody>
      </p:sp>
      <p:pic>
        <p:nvPicPr>
          <p:cNvPr id="4" name="Picture 3">
            <a:extLst>
              <a:ext uri="{FF2B5EF4-FFF2-40B4-BE49-F238E27FC236}">
                <a16:creationId xmlns:a16="http://schemas.microsoft.com/office/drawing/2014/main" id="{E0B15708-162E-420D-ADBB-B448138D7D85}"/>
              </a:ext>
            </a:extLst>
          </p:cNvPr>
          <p:cNvPicPr>
            <a:picLocks noChangeAspect="1"/>
          </p:cNvPicPr>
          <p:nvPr/>
        </p:nvPicPr>
        <p:blipFill>
          <a:blip r:embed="rId3"/>
          <a:stretch>
            <a:fillRect/>
          </a:stretch>
        </p:blipFill>
        <p:spPr>
          <a:xfrm>
            <a:off x="7926984" y="5299273"/>
            <a:ext cx="3545546" cy="936104"/>
          </a:xfrm>
          <a:prstGeom prst="rect">
            <a:avLst/>
          </a:prstGeom>
          <a:effectLst>
            <a:outerShdw blurRad="50800" dist="38100" dir="5400000" algn="t" rotWithShape="0">
              <a:prstClr val="black">
                <a:alpha val="40000"/>
              </a:prstClr>
            </a:outerShdw>
          </a:effectLst>
        </p:spPr>
      </p:pic>
      <p:sp>
        <p:nvSpPr>
          <p:cNvPr id="6" name="TextBox 5">
            <a:extLst>
              <a:ext uri="{FF2B5EF4-FFF2-40B4-BE49-F238E27FC236}">
                <a16:creationId xmlns:a16="http://schemas.microsoft.com/office/drawing/2014/main" id="{3D0042F9-2475-4605-92F1-E2424BD7924B}"/>
              </a:ext>
            </a:extLst>
          </p:cNvPr>
          <p:cNvSpPr txBox="1"/>
          <p:nvPr/>
        </p:nvSpPr>
        <p:spPr>
          <a:xfrm>
            <a:off x="7637040" y="1494492"/>
            <a:ext cx="4125433" cy="707886"/>
          </a:xfrm>
          <a:prstGeom prst="rect">
            <a:avLst/>
          </a:prstGeom>
          <a:noFill/>
        </p:spPr>
        <p:txBody>
          <a:bodyPr wrap="square" rtlCol="0">
            <a:spAutoFit/>
          </a:bodyPr>
          <a:lstStyle/>
          <a:p>
            <a:pPr algn="ctr"/>
            <a:endParaRPr lang="en-US" sz="4000" dirty="0"/>
          </a:p>
        </p:txBody>
      </p:sp>
      <p:pic>
        <p:nvPicPr>
          <p:cNvPr id="8" name="Picture 7">
            <a:extLst>
              <a:ext uri="{FF2B5EF4-FFF2-40B4-BE49-F238E27FC236}">
                <a16:creationId xmlns:a16="http://schemas.microsoft.com/office/drawing/2014/main" id="{AB5231E6-1651-422E-A56A-962543965C39}"/>
              </a:ext>
            </a:extLst>
          </p:cNvPr>
          <p:cNvPicPr>
            <a:picLocks noChangeAspect="1"/>
          </p:cNvPicPr>
          <p:nvPr/>
        </p:nvPicPr>
        <p:blipFill>
          <a:blip r:embed="rId4"/>
          <a:stretch>
            <a:fillRect/>
          </a:stretch>
        </p:blipFill>
        <p:spPr>
          <a:xfrm>
            <a:off x="1210761" y="1494492"/>
            <a:ext cx="3819120" cy="4852757"/>
          </a:xfrm>
          <a:prstGeom prst="rect">
            <a:avLst/>
          </a:prstGeom>
        </p:spPr>
      </p:pic>
    </p:spTree>
    <p:extLst>
      <p:ext uri="{BB962C8B-B14F-4D97-AF65-F5344CB8AC3E}">
        <p14:creationId xmlns:p14="http://schemas.microsoft.com/office/powerpoint/2010/main" val="4019843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340DD-2145-4BDB-85B8-6701F5946026}"/>
              </a:ext>
            </a:extLst>
          </p:cNvPr>
          <p:cNvSpPr>
            <a:spLocks noGrp="1"/>
          </p:cNvSpPr>
          <p:nvPr>
            <p:ph type="title"/>
          </p:nvPr>
        </p:nvSpPr>
        <p:spPr>
          <a:xfrm>
            <a:off x="1097280" y="286603"/>
            <a:ext cx="10058400" cy="1450757"/>
          </a:xfrm>
        </p:spPr>
        <p:txBody>
          <a:bodyPr/>
          <a:lstStyle/>
          <a:p>
            <a:r>
              <a:rPr lang="en-US" dirty="0">
                <a:effectLst>
                  <a:outerShdw blurRad="38100" dist="38100" dir="2700000" algn="tl">
                    <a:srgbClr val="000000">
                      <a:alpha val="43137"/>
                    </a:srgbClr>
                  </a:outerShdw>
                </a:effectLst>
              </a:rPr>
              <a:t>What is Domestic Violence?</a:t>
            </a:r>
          </a:p>
        </p:txBody>
      </p:sp>
      <p:sp>
        <p:nvSpPr>
          <p:cNvPr id="3" name="Content Placeholder 2">
            <a:extLst>
              <a:ext uri="{FF2B5EF4-FFF2-40B4-BE49-F238E27FC236}">
                <a16:creationId xmlns:a16="http://schemas.microsoft.com/office/drawing/2014/main" id="{49FC5CA2-0F3E-4E8E-B8A9-C144C8D550AC}"/>
              </a:ext>
            </a:extLst>
          </p:cNvPr>
          <p:cNvSpPr>
            <a:spLocks noGrp="1"/>
          </p:cNvSpPr>
          <p:nvPr>
            <p:ph idx="1"/>
          </p:nvPr>
        </p:nvSpPr>
        <p:spPr>
          <a:xfrm>
            <a:off x="1097280" y="2076694"/>
            <a:ext cx="10058400" cy="4023360"/>
          </a:xfrm>
        </p:spPr>
        <p:txBody>
          <a:bodyPr>
            <a:normAutofit/>
          </a:bodyPr>
          <a:lstStyle/>
          <a:p>
            <a:r>
              <a:rPr lang="en-US" sz="4000" dirty="0"/>
              <a:t>Domestic violence, or intimate partner violence, is a </a:t>
            </a:r>
            <a:r>
              <a:rPr lang="en-US" sz="4000" b="1" i="1" dirty="0"/>
              <a:t>pattern</a:t>
            </a:r>
            <a:r>
              <a:rPr lang="en-US" sz="4000" dirty="0"/>
              <a:t> of abusive behaviors that is used by one partner to gain power and control over another intimate partner.  Domestic violence can include physical, psychological, verbal, financial, sexual, spiritual or emotional abuse.  </a:t>
            </a:r>
          </a:p>
        </p:txBody>
      </p:sp>
      <p:pic>
        <p:nvPicPr>
          <p:cNvPr id="4" name="Picture 3">
            <a:extLst>
              <a:ext uri="{FF2B5EF4-FFF2-40B4-BE49-F238E27FC236}">
                <a16:creationId xmlns:a16="http://schemas.microsoft.com/office/drawing/2014/main" id="{48179784-3EB6-49EC-BEF8-5BC5A8C05E04}"/>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9633965" y="5647764"/>
            <a:ext cx="2402847" cy="645927"/>
          </a:xfrm>
          <a:prstGeom prst="rect">
            <a:avLst/>
          </a:prstGeom>
        </p:spPr>
      </p:pic>
    </p:spTree>
    <p:extLst>
      <p:ext uri="{BB962C8B-B14F-4D97-AF65-F5344CB8AC3E}">
        <p14:creationId xmlns:p14="http://schemas.microsoft.com/office/powerpoint/2010/main" val="473611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5A52B12-0826-4A26-ABA2-386F72111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DD0DA68-F652-496F-B8B5-9A66255CA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2A0049F4-941E-4B2F-A70B-9FB4019B5672}"/>
              </a:ext>
            </a:extLst>
          </p:cNvPr>
          <p:cNvSpPr>
            <a:spLocks noGrp="1"/>
          </p:cNvSpPr>
          <p:nvPr>
            <p:ph idx="1"/>
          </p:nvPr>
        </p:nvSpPr>
        <p:spPr>
          <a:xfrm>
            <a:off x="116227" y="408748"/>
            <a:ext cx="3754314" cy="6449252"/>
          </a:xfrm>
        </p:spPr>
        <p:txBody>
          <a:bodyPr>
            <a:normAutofit lnSpcReduction="10000"/>
          </a:bodyPr>
          <a:lstStyle/>
          <a:p>
            <a:r>
              <a:rPr lang="en-US" sz="4000" dirty="0">
                <a:solidFill>
                  <a:srgbClr val="FFFFFF"/>
                </a:solidFill>
                <a:effectLst>
                  <a:outerShdw blurRad="38100" dist="38100" dir="2700000" algn="tl">
                    <a:srgbClr val="000000">
                      <a:alpha val="43137"/>
                    </a:srgbClr>
                  </a:outerShdw>
                </a:effectLst>
              </a:rPr>
              <a:t>Domestic violence is about </a:t>
            </a:r>
            <a:r>
              <a:rPr lang="en-US" sz="4000" b="1" i="1" dirty="0">
                <a:solidFill>
                  <a:srgbClr val="FFFFFF"/>
                </a:solidFill>
                <a:effectLst>
                  <a:outerShdw blurRad="38100" dist="38100" dir="2700000" algn="tl">
                    <a:srgbClr val="000000">
                      <a:alpha val="43137"/>
                    </a:srgbClr>
                  </a:outerShdw>
                </a:effectLst>
              </a:rPr>
              <a:t>power</a:t>
            </a:r>
            <a:r>
              <a:rPr lang="en-US" sz="4000" dirty="0">
                <a:solidFill>
                  <a:srgbClr val="FFFFFF"/>
                </a:solidFill>
                <a:effectLst>
                  <a:outerShdw blurRad="38100" dist="38100" dir="2700000" algn="tl">
                    <a:srgbClr val="000000">
                      <a:alpha val="43137"/>
                    </a:srgbClr>
                  </a:outerShdw>
                </a:effectLst>
              </a:rPr>
              <a:t> and </a:t>
            </a:r>
            <a:r>
              <a:rPr lang="en-US" sz="4000" b="1" i="1" dirty="0">
                <a:solidFill>
                  <a:srgbClr val="FFFFFF"/>
                </a:solidFill>
                <a:effectLst>
                  <a:outerShdw blurRad="38100" dist="38100" dir="2700000" algn="tl">
                    <a:srgbClr val="000000">
                      <a:alpha val="43137"/>
                    </a:srgbClr>
                  </a:outerShdw>
                </a:effectLst>
              </a:rPr>
              <a:t>control</a:t>
            </a:r>
            <a:r>
              <a:rPr lang="en-US" sz="4000" dirty="0">
                <a:solidFill>
                  <a:srgbClr val="FFFFFF"/>
                </a:solidFill>
                <a:effectLst>
                  <a:outerShdw blurRad="38100" dist="38100" dir="2700000" algn="tl">
                    <a:srgbClr val="000000">
                      <a:alpha val="43137"/>
                    </a:srgbClr>
                  </a:outerShdw>
                </a:effectLst>
              </a:rPr>
              <a:t>.  Its purpose is for the person causing harm to gain power and control over the person(s) experiencing harm.</a:t>
            </a:r>
            <a:endParaRPr lang="en-US" sz="1800" dirty="0">
              <a:solidFill>
                <a:srgbClr val="FFFFFF"/>
              </a:solidFill>
            </a:endParaRPr>
          </a:p>
        </p:txBody>
      </p:sp>
      <p:sp>
        <p:nvSpPr>
          <p:cNvPr id="14" name="Rectangle 13">
            <a:extLst>
              <a:ext uri="{FF2B5EF4-FFF2-40B4-BE49-F238E27FC236}">
                <a16:creationId xmlns:a16="http://schemas.microsoft.com/office/drawing/2014/main" id="{DDF50AF6-4E23-4BD9-92C7-45A3E16E41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a:extLst>
              <a:ext uri="{FF2B5EF4-FFF2-40B4-BE49-F238E27FC236}">
                <a16:creationId xmlns:a16="http://schemas.microsoft.com/office/drawing/2014/main" id="{2D4EEA75-F6BF-4803-A518-5A8253AB9CAA}"/>
              </a:ext>
            </a:extLst>
          </p:cNvPr>
          <p:cNvPicPr>
            <a:picLocks noChangeAspect="1"/>
          </p:cNvPicPr>
          <p:nvPr/>
        </p:nvPicPr>
        <p:blipFill>
          <a:blip r:embed="rId3"/>
          <a:stretch>
            <a:fillRect/>
          </a:stretch>
        </p:blipFill>
        <p:spPr>
          <a:xfrm>
            <a:off x="4831273" y="45217"/>
            <a:ext cx="6696644" cy="6696644"/>
          </a:xfrm>
          <a:prstGeom prst="rect">
            <a:avLst/>
          </a:prstGeom>
        </p:spPr>
      </p:pic>
      <p:pic>
        <p:nvPicPr>
          <p:cNvPr id="6" name="Picture 5">
            <a:extLst>
              <a:ext uri="{FF2B5EF4-FFF2-40B4-BE49-F238E27FC236}">
                <a16:creationId xmlns:a16="http://schemas.microsoft.com/office/drawing/2014/main" id="{2362B013-B274-4B80-91FE-5BFDA99A0D20}"/>
              </a:ext>
            </a:extLst>
          </p:cNvPr>
          <p:cNvPicPr>
            <a:picLocks noChangeAspect="1"/>
          </p:cNvPicPr>
          <p:nvPr/>
        </p:nvPicPr>
        <p:blipFill>
          <a:blip r:embed="rId4"/>
          <a:stretch>
            <a:fillRect/>
          </a:stretch>
        </p:blipFill>
        <p:spPr>
          <a:xfrm>
            <a:off x="9812915" y="6203130"/>
            <a:ext cx="2267909" cy="609653"/>
          </a:xfrm>
          <a:prstGeom prst="rect">
            <a:avLst/>
          </a:prstGeom>
        </p:spPr>
      </p:pic>
      <p:sp>
        <p:nvSpPr>
          <p:cNvPr id="2" name="TextBox 1"/>
          <p:cNvSpPr txBox="1"/>
          <p:nvPr/>
        </p:nvSpPr>
        <p:spPr>
          <a:xfrm>
            <a:off x="4257431" y="6344529"/>
            <a:ext cx="2509129" cy="400110"/>
          </a:xfrm>
          <a:prstGeom prst="rect">
            <a:avLst/>
          </a:prstGeom>
          <a:noFill/>
        </p:spPr>
        <p:txBody>
          <a:bodyPr wrap="square" rtlCol="0">
            <a:spAutoFit/>
          </a:bodyPr>
          <a:lstStyle/>
          <a:p>
            <a:r>
              <a:rPr lang="en-US" sz="1000" dirty="0"/>
              <a:t>The Domestic Abuse Intervention Programs, Duluth, MN</a:t>
            </a:r>
          </a:p>
        </p:txBody>
      </p:sp>
    </p:spTree>
    <p:extLst>
      <p:ext uri="{BB962C8B-B14F-4D97-AF65-F5344CB8AC3E}">
        <p14:creationId xmlns:p14="http://schemas.microsoft.com/office/powerpoint/2010/main" val="1708007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B7C02-9DA8-4498-A968-72683F929D3E}"/>
              </a:ext>
            </a:extLst>
          </p:cNvPr>
          <p:cNvSpPr>
            <a:spLocks noGrp="1"/>
          </p:cNvSpPr>
          <p:nvPr>
            <p:ph type="title"/>
          </p:nvPr>
        </p:nvSpPr>
        <p:spPr>
          <a:xfrm>
            <a:off x="1097280" y="286603"/>
            <a:ext cx="10058400" cy="1450757"/>
          </a:xfrm>
        </p:spPr>
        <p:txBody>
          <a:bodyPr>
            <a:normAutofit/>
          </a:bodyPr>
          <a:lstStyle/>
          <a:p>
            <a:r>
              <a:rPr lang="en-US" dirty="0">
                <a:effectLst>
                  <a:outerShdw blurRad="38100" dist="38100" dir="2700000" algn="tl">
                    <a:srgbClr val="000000">
                      <a:alpha val="43137"/>
                    </a:srgbClr>
                  </a:outerShdw>
                </a:effectLst>
              </a:rPr>
              <a:t>Who Are the PWCH and Who Are the PWEH?</a:t>
            </a:r>
          </a:p>
        </p:txBody>
      </p:sp>
      <p:graphicFrame>
        <p:nvGraphicFramePr>
          <p:cNvPr id="8" name="Content Placeholder 7">
            <a:extLst>
              <a:ext uri="{FF2B5EF4-FFF2-40B4-BE49-F238E27FC236}">
                <a16:creationId xmlns:a16="http://schemas.microsoft.com/office/drawing/2014/main" id="{5FFFCEE1-8176-40FA-B654-3E29A56BF46B}"/>
              </a:ext>
            </a:extLst>
          </p:cNvPr>
          <p:cNvGraphicFramePr>
            <a:graphicFrameLocks noGrp="1"/>
          </p:cNvGraphicFramePr>
          <p:nvPr>
            <p:ph idx="1"/>
            <p:extLst>
              <p:ext uri="{D42A27DB-BD31-4B8C-83A1-F6EECF244321}">
                <p14:modId xmlns:p14="http://schemas.microsoft.com/office/powerpoint/2010/main" val="1100551492"/>
              </p:ext>
            </p:extLst>
          </p:nvPr>
        </p:nvGraphicFramePr>
        <p:xfrm>
          <a:off x="1096962" y="1866900"/>
          <a:ext cx="10361613" cy="4381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14513913-4010-4F0E-8D50-FC1F6435270F}"/>
              </a:ext>
            </a:extLst>
          </p:cNvPr>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Layer>
                </a14:imgProps>
              </a:ext>
            </a:extLst>
          </a:blip>
          <a:stretch>
            <a:fillRect/>
          </a:stretch>
        </p:blipFill>
        <p:spPr>
          <a:xfrm>
            <a:off x="9851286" y="6248347"/>
            <a:ext cx="2267909" cy="609653"/>
          </a:xfrm>
          <a:prstGeom prst="rect">
            <a:avLst/>
          </a:prstGeom>
        </p:spPr>
      </p:pic>
    </p:spTree>
    <p:extLst>
      <p:ext uri="{BB962C8B-B14F-4D97-AF65-F5344CB8AC3E}">
        <p14:creationId xmlns:p14="http://schemas.microsoft.com/office/powerpoint/2010/main" val="1936658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50A00-5FF5-4884-A0E8-1CD5E63F1E5C}"/>
              </a:ext>
            </a:extLst>
          </p:cNvPr>
          <p:cNvSpPr>
            <a:spLocks noGrp="1"/>
          </p:cNvSpPr>
          <p:nvPr>
            <p:ph type="title"/>
          </p:nvPr>
        </p:nvSpPr>
        <p:spPr>
          <a:xfrm>
            <a:off x="1097280" y="225048"/>
            <a:ext cx="10058400" cy="1450757"/>
          </a:xfrm>
        </p:spPr>
        <p:txBody>
          <a:bodyPr/>
          <a:lstStyle/>
          <a:p>
            <a:r>
              <a:rPr lang="en-US" dirty="0">
                <a:effectLst>
                  <a:outerShdw blurRad="38100" dist="38100" dir="2700000" algn="tl">
                    <a:srgbClr val="000000">
                      <a:alpha val="43137"/>
                    </a:srgbClr>
                  </a:outerShdw>
                </a:effectLst>
              </a:rPr>
              <a:t>Characteristics of </a:t>
            </a:r>
          </a:p>
        </p:txBody>
      </p:sp>
      <p:sp>
        <p:nvSpPr>
          <p:cNvPr id="3" name="Content Placeholder 2">
            <a:extLst>
              <a:ext uri="{FF2B5EF4-FFF2-40B4-BE49-F238E27FC236}">
                <a16:creationId xmlns:a16="http://schemas.microsoft.com/office/drawing/2014/main" id="{28737254-9E43-4A65-9456-7B3EF095B206}"/>
              </a:ext>
            </a:extLst>
          </p:cNvPr>
          <p:cNvSpPr>
            <a:spLocks noGrp="1"/>
          </p:cNvSpPr>
          <p:nvPr>
            <p:ph idx="1"/>
          </p:nvPr>
        </p:nvSpPr>
        <p:spPr>
          <a:xfrm>
            <a:off x="1097280" y="1845734"/>
            <a:ext cx="4998720" cy="3274907"/>
          </a:xfrm>
        </p:spPr>
        <p:txBody>
          <a:bodyPr>
            <a:normAutofit fontScale="55000" lnSpcReduction="20000"/>
          </a:bodyPr>
          <a:lstStyle/>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Witnessed abuse as a child or was abused as a child</a:t>
            </a:r>
          </a:p>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Low opinion of women</a:t>
            </a:r>
          </a:p>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Jealous and possessive</a:t>
            </a:r>
          </a:p>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Demanding of partner's time and attention</a:t>
            </a:r>
          </a:p>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May be socially charming</a:t>
            </a:r>
          </a:p>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Does not take responsibility for his actions</a:t>
            </a:r>
          </a:p>
          <a:p>
            <a:pPr>
              <a:lnSpc>
                <a:spcPct val="120000"/>
              </a:lnSpc>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200" dirty="0">
                <a:solidFill>
                  <a:schemeClr val="tx1"/>
                </a:solidFill>
              </a:rPr>
              <a:t>May use drugs/alcohol</a:t>
            </a:r>
          </a:p>
          <a:p>
            <a:endParaRPr lang="en-US" dirty="0"/>
          </a:p>
        </p:txBody>
      </p:sp>
      <p:sp>
        <p:nvSpPr>
          <p:cNvPr id="6" name="TextBox 5">
            <a:extLst>
              <a:ext uri="{FF2B5EF4-FFF2-40B4-BE49-F238E27FC236}">
                <a16:creationId xmlns:a16="http://schemas.microsoft.com/office/drawing/2014/main" id="{27FE19B3-204B-4701-83F3-B63EDAEF22A3}"/>
              </a:ext>
            </a:extLst>
          </p:cNvPr>
          <p:cNvSpPr txBox="1"/>
          <p:nvPr/>
        </p:nvSpPr>
        <p:spPr>
          <a:xfrm>
            <a:off x="6904652" y="1855065"/>
            <a:ext cx="4578511" cy="3416320"/>
          </a:xfrm>
          <a:prstGeom prst="rect">
            <a:avLst/>
          </a:prstGeom>
          <a:noFill/>
        </p:spPr>
        <p:txBody>
          <a:bodyPr wrap="square" rtlCol="0">
            <a:spAutoFit/>
          </a:bodyPr>
          <a:lstStyle/>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dirty="0"/>
              <a:t>Treats partner and children as possessions</a:t>
            </a:r>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dirty="0"/>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dirty="0"/>
              <a:t>Undermines partner's parenting abilities and authority</a:t>
            </a:r>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dirty="0"/>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dirty="0"/>
              <a:t>Manipulative</a:t>
            </a:r>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dirty="0"/>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dirty="0"/>
              <a:t>Unreasonable demands</a:t>
            </a:r>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dirty="0"/>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dirty="0"/>
              <a:t>May have a criminal history</a:t>
            </a:r>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dirty="0"/>
          </a:p>
          <a:p>
            <a:pPr marL="342900" indent="-342900">
              <a:buClr>
                <a:schemeClr val="accent2"/>
              </a:buCl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dirty="0"/>
              <a:t>May be loving and kind at times</a:t>
            </a:r>
          </a:p>
        </p:txBody>
      </p:sp>
      <p:sp>
        <p:nvSpPr>
          <p:cNvPr id="7" name="TextBox 6">
            <a:extLst>
              <a:ext uri="{FF2B5EF4-FFF2-40B4-BE49-F238E27FC236}">
                <a16:creationId xmlns:a16="http://schemas.microsoft.com/office/drawing/2014/main" id="{9C2CF88B-E2D2-4107-8FBA-B090B9710ACC}"/>
              </a:ext>
            </a:extLst>
          </p:cNvPr>
          <p:cNvSpPr txBox="1"/>
          <p:nvPr/>
        </p:nvSpPr>
        <p:spPr>
          <a:xfrm>
            <a:off x="1097280" y="5648067"/>
            <a:ext cx="9243599" cy="984885"/>
          </a:xfrm>
          <a:prstGeom prst="rect">
            <a:avLst/>
          </a:prstGeom>
          <a:noFill/>
        </p:spPr>
        <p:txBody>
          <a:bodyPr wrap="square" rtlCol="0">
            <a:spAutoFit/>
          </a:bodyPr>
          <a:lstStyle/>
          <a:p>
            <a:r>
              <a:rPr lang="en-GB" altLang="en-US" sz="2000" dirty="0"/>
              <a:t>Substance abuse may influence the severity of the violence during a violent episode, but it </a:t>
            </a:r>
            <a:r>
              <a:rPr lang="en-GB" altLang="en-US" sz="2000" b="1" i="1" dirty="0"/>
              <a:t>does</a:t>
            </a:r>
            <a:r>
              <a:rPr lang="en-GB" altLang="en-US" sz="2000" b="1" dirty="0"/>
              <a:t> </a:t>
            </a:r>
            <a:r>
              <a:rPr lang="en-GB" altLang="en-US" sz="2000" b="1" i="1" dirty="0"/>
              <a:t>not</a:t>
            </a:r>
            <a:r>
              <a:rPr lang="en-GB" altLang="en-US" sz="2000" dirty="0"/>
              <a:t> cause domestic violence.</a:t>
            </a:r>
          </a:p>
          <a:p>
            <a:endParaRPr lang="en-US" dirty="0"/>
          </a:p>
        </p:txBody>
      </p:sp>
      <p:pic>
        <p:nvPicPr>
          <p:cNvPr id="4" name="Picture 3">
            <a:extLst>
              <a:ext uri="{FF2B5EF4-FFF2-40B4-BE49-F238E27FC236}">
                <a16:creationId xmlns:a16="http://schemas.microsoft.com/office/drawing/2014/main" id="{9F2F7358-7443-4762-AFBB-6F5BC8E391B1}"/>
              </a:ext>
            </a:extLst>
          </p:cNvPr>
          <p:cNvPicPr>
            <a:picLocks noChangeAspect="1"/>
          </p:cNvPicPr>
          <p:nvPr/>
        </p:nvPicPr>
        <p:blipFill>
          <a:blip r:embed="rId3"/>
          <a:stretch>
            <a:fillRect/>
          </a:stretch>
        </p:blipFill>
        <p:spPr>
          <a:xfrm>
            <a:off x="9636681" y="6206359"/>
            <a:ext cx="2267909" cy="609653"/>
          </a:xfrm>
          <a:prstGeom prst="rect">
            <a:avLst/>
          </a:prstGeom>
        </p:spPr>
      </p:pic>
    </p:spTree>
    <p:extLst>
      <p:ext uri="{BB962C8B-B14F-4D97-AF65-F5344CB8AC3E}">
        <p14:creationId xmlns:p14="http://schemas.microsoft.com/office/powerpoint/2010/main" val="2689071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20643-4ABC-43D2-8E89-26EF1849B9AE}"/>
              </a:ext>
            </a:extLst>
          </p:cNvPr>
          <p:cNvSpPr>
            <a:spLocks noGrp="1"/>
          </p:cNvSpPr>
          <p:nvPr>
            <p:ph type="title"/>
          </p:nvPr>
        </p:nvSpPr>
        <p:spPr/>
        <p:txBody>
          <a:bodyPr/>
          <a:lstStyle/>
          <a:p>
            <a:r>
              <a:rPr lang="en-US" dirty="0">
                <a:effectLst>
                  <a:outerShdw blurRad="38100" dist="38100" dir="2700000" algn="tl">
                    <a:srgbClr val="000000">
                      <a:alpha val="43137"/>
                    </a:srgbClr>
                  </a:outerShdw>
                </a:effectLst>
              </a:rPr>
              <a:t>Why Does the PWEH Stay?</a:t>
            </a:r>
          </a:p>
        </p:txBody>
      </p:sp>
      <p:sp>
        <p:nvSpPr>
          <p:cNvPr id="3" name="Content Placeholder 2">
            <a:extLst>
              <a:ext uri="{FF2B5EF4-FFF2-40B4-BE49-F238E27FC236}">
                <a16:creationId xmlns:a16="http://schemas.microsoft.com/office/drawing/2014/main" id="{3695B8E6-3CF4-4DF7-AC90-E39FE9B741ED}"/>
              </a:ext>
            </a:extLst>
          </p:cNvPr>
          <p:cNvSpPr>
            <a:spLocks noGrp="1"/>
          </p:cNvSpPr>
          <p:nvPr>
            <p:ph idx="1"/>
          </p:nvPr>
        </p:nvSpPr>
        <p:spPr>
          <a:xfrm>
            <a:off x="1097280" y="1827072"/>
            <a:ext cx="4265096" cy="4421275"/>
          </a:xfrm>
        </p:spPr>
        <p:txBody>
          <a:bodyPr>
            <a:normAutofit fontScale="70000" lnSpcReduction="20000"/>
          </a:bodyPr>
          <a:lstStyle/>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They are in love</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Hope for change</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Isolation</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Lack of resources</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Fears no one will believe them</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Afraid of losing custody of children</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They have tried before</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PWCH has threatened to kill her and/or the children if she leaves</a:t>
            </a:r>
          </a:p>
          <a:p>
            <a:pPr>
              <a:buFont typeface="Arial" panose="020B0604020202020204" pitchFamily="34"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3400" dirty="0"/>
              <a:t>No support system in place </a:t>
            </a:r>
          </a:p>
          <a:p>
            <a:endParaRPr lang="en-US" dirty="0"/>
          </a:p>
        </p:txBody>
      </p:sp>
      <p:pic>
        <p:nvPicPr>
          <p:cNvPr id="4" name="Picture 3">
            <a:extLst>
              <a:ext uri="{FF2B5EF4-FFF2-40B4-BE49-F238E27FC236}">
                <a16:creationId xmlns:a16="http://schemas.microsoft.com/office/drawing/2014/main" id="{F00B1B01-C6CD-4EAC-B88E-5EEFD1BF092F}"/>
              </a:ext>
            </a:extLst>
          </p:cNvPr>
          <p:cNvPicPr>
            <a:picLocks noChangeAspect="1"/>
          </p:cNvPicPr>
          <p:nvPr/>
        </p:nvPicPr>
        <p:blipFill>
          <a:blip r:embed="rId3"/>
          <a:stretch>
            <a:fillRect/>
          </a:stretch>
        </p:blipFill>
        <p:spPr>
          <a:xfrm>
            <a:off x="9766476" y="6248347"/>
            <a:ext cx="2267909" cy="609653"/>
          </a:xfrm>
          <a:prstGeom prst="rect">
            <a:avLst/>
          </a:prstGeom>
        </p:spPr>
      </p:pic>
    </p:spTree>
    <p:extLst>
      <p:ext uri="{BB962C8B-B14F-4D97-AF65-F5344CB8AC3E}">
        <p14:creationId xmlns:p14="http://schemas.microsoft.com/office/powerpoint/2010/main" val="4137455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90D0034-F768-41E7-85D4-F38C4DE857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4F7E42D-8B5A-4FC8-81CD-9E60171F7F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665E33E2-7B3A-4857-AA4C-1CF99DFAE4CB}"/>
              </a:ext>
            </a:extLst>
          </p:cNvPr>
          <p:cNvSpPr>
            <a:spLocks noGrp="1"/>
          </p:cNvSpPr>
          <p:nvPr>
            <p:ph idx="1"/>
          </p:nvPr>
        </p:nvSpPr>
        <p:spPr>
          <a:xfrm>
            <a:off x="352355" y="286407"/>
            <a:ext cx="3346111" cy="6384853"/>
          </a:xfrm>
        </p:spPr>
        <p:txBody>
          <a:bodyPr>
            <a:normAutofit fontScale="62500" lnSpcReduction="20000"/>
          </a:bodyPr>
          <a:lstStyle/>
          <a:p>
            <a: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4300" dirty="0">
                <a:solidFill>
                  <a:srgbClr val="FFFFFF"/>
                </a:solidFill>
                <a:effectLst>
                  <a:outerShdw blurRad="38100" dist="38100" dir="2700000" algn="tl">
                    <a:srgbClr val="000000">
                      <a:alpha val="43137"/>
                    </a:srgbClr>
                  </a:outerShdw>
                </a:effectLst>
              </a:rPr>
              <a:t>On average, it takes a PWEH 7 attempts of leaving before she leaves the PWCH permanently</a:t>
            </a:r>
          </a:p>
          <a:p>
            <a:pPr marL="0" indent="0">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4300" dirty="0">
              <a:solidFill>
                <a:srgbClr val="FFFFFF"/>
              </a:solidFill>
              <a:effectLst>
                <a:outerShdw blurRad="38100" dist="38100" dir="2700000" algn="tl">
                  <a:srgbClr val="000000">
                    <a:alpha val="43137"/>
                  </a:srgbClr>
                </a:outerShdw>
              </a:effectLst>
            </a:endParaRPr>
          </a:p>
          <a:p>
            <a: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4300" dirty="0">
                <a:solidFill>
                  <a:srgbClr val="FFFFFF"/>
                </a:solidFill>
                <a:effectLst>
                  <a:outerShdw blurRad="38100" dist="38100" dir="2700000" algn="tl">
                    <a:srgbClr val="000000">
                      <a:alpha val="43137"/>
                    </a:srgbClr>
                  </a:outerShdw>
                </a:effectLst>
              </a:rPr>
              <a:t>Leaving is a process for the PWEH, not an event</a:t>
            </a:r>
          </a:p>
          <a:p>
            <a: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4300" dirty="0">
              <a:solidFill>
                <a:srgbClr val="FFFFFF"/>
              </a:solidFill>
              <a:effectLst>
                <a:outerShdw blurRad="38100" dist="38100" dir="2700000" algn="tl">
                  <a:srgbClr val="000000">
                    <a:alpha val="43137"/>
                  </a:srgbClr>
                </a:outerShdw>
              </a:effectLst>
            </a:endParaRPr>
          </a:p>
          <a:p>
            <a: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sz="4300" dirty="0">
                <a:solidFill>
                  <a:srgbClr val="FFFFFF"/>
                </a:solidFill>
                <a:effectLst>
                  <a:outerShdw blurRad="38100" dist="38100" dir="2700000" algn="tl">
                    <a:srgbClr val="000000">
                      <a:alpha val="43137"/>
                    </a:srgbClr>
                  </a:outerShdw>
                </a:effectLst>
                <a:ea typeface="ＭＳ Ｐゴシック" pitchFamily="34" charset="-128"/>
              </a:rPr>
              <a:t>Up to 75% of domestic assaults reported to police are made after separation.</a:t>
            </a:r>
            <a:endParaRPr lang="en-GB" altLang="en-US" sz="4300" dirty="0">
              <a:solidFill>
                <a:srgbClr val="FFFFFF"/>
              </a:solidFill>
              <a:effectLst>
                <a:outerShdw blurRad="38100" dist="38100" dir="2700000" algn="tl">
                  <a:srgbClr val="000000">
                    <a:alpha val="43137"/>
                  </a:srgbClr>
                </a:outerShdw>
              </a:effectLst>
            </a:endParaRPr>
          </a:p>
          <a:p>
            <a: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endParaRPr lang="en-GB" altLang="en-US" sz="4300" dirty="0">
              <a:solidFill>
                <a:srgbClr val="FFFFFF"/>
              </a:solidFill>
              <a:effectLst>
                <a:outerShdw blurRad="38100" dist="38100" dir="2700000" algn="tl">
                  <a:srgbClr val="000000">
                    <a:alpha val="43137"/>
                  </a:srgbClr>
                </a:outerShdw>
              </a:effectLst>
            </a:endParaRPr>
          </a:p>
          <a:p>
            <a:pP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GB" altLang="en-US" sz="4300" dirty="0">
                <a:solidFill>
                  <a:srgbClr val="FFFFFF"/>
                </a:solidFill>
                <a:effectLst>
                  <a:outerShdw blurRad="38100" dist="38100" dir="2700000" algn="tl">
                    <a:srgbClr val="000000">
                      <a:alpha val="43137"/>
                    </a:srgbClr>
                  </a:outerShdw>
                </a:effectLst>
              </a:rPr>
              <a:t>Largest Predictor of a PWEH in Leaving: Economic Resources</a:t>
            </a:r>
          </a:p>
          <a:p>
            <a:endParaRPr lang="en-US" sz="1500" dirty="0">
              <a:solidFill>
                <a:srgbClr val="FFFFFF"/>
              </a:solidFill>
            </a:endParaRPr>
          </a:p>
        </p:txBody>
      </p:sp>
      <p:pic>
        <p:nvPicPr>
          <p:cNvPr id="4" name="Picture 3" descr="A group of people posing for the camera&#10;&#10;Description generated with high confidence">
            <a:extLst>
              <a:ext uri="{FF2B5EF4-FFF2-40B4-BE49-F238E27FC236}">
                <a16:creationId xmlns:a16="http://schemas.microsoft.com/office/drawing/2014/main" id="{FFF6A2FB-4F73-4058-B7E6-8B490F9B3E8A}"/>
              </a:ext>
            </a:extLst>
          </p:cNvPr>
          <p:cNvPicPr>
            <a:picLocks noChangeAspect="1"/>
          </p:cNvPicPr>
          <p:nvPr/>
        </p:nvPicPr>
        <p:blipFill rotWithShape="1">
          <a:blip r:embed="rId3"/>
          <a:srcRect l="21821" r="19042"/>
          <a:stretch/>
        </p:blipFill>
        <p:spPr>
          <a:xfrm>
            <a:off x="4075043" y="10"/>
            <a:ext cx="8111272" cy="6857990"/>
          </a:xfrm>
          <a:prstGeom prst="rect">
            <a:avLst/>
          </a:prstGeom>
        </p:spPr>
      </p:pic>
      <p:sp>
        <p:nvSpPr>
          <p:cNvPr id="13" name="Rectangle 12">
            <a:extLst>
              <a:ext uri="{FF2B5EF4-FFF2-40B4-BE49-F238E27FC236}">
                <a16:creationId xmlns:a16="http://schemas.microsoft.com/office/drawing/2014/main" id="{8C04651D-B9F4-4935-A02D-364153FBDF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02423624"/>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6039</Words>
  <Application>Microsoft Office PowerPoint</Application>
  <PresentationFormat>Widescreen</PresentationFormat>
  <Paragraphs>463</Paragraphs>
  <Slides>35</Slides>
  <Notes>35</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Book Antiqua</vt:lpstr>
      <vt:lpstr>Calibri</vt:lpstr>
      <vt:lpstr>Calibri Light</vt:lpstr>
      <vt:lpstr>Courier New</vt:lpstr>
      <vt:lpstr>Symbol</vt:lpstr>
      <vt:lpstr>Verdana</vt:lpstr>
      <vt:lpstr>Wingdings</vt:lpstr>
      <vt:lpstr>Retrospect</vt:lpstr>
      <vt:lpstr>Living In Fear:   The Effects of Domestic Violence on Children</vt:lpstr>
      <vt:lpstr>Objectives of Training</vt:lpstr>
      <vt:lpstr>PowerPoint Presentation</vt:lpstr>
      <vt:lpstr>What is Domestic Violence?</vt:lpstr>
      <vt:lpstr>PowerPoint Presentation</vt:lpstr>
      <vt:lpstr>Who Are the PWCH and Who Are the PWEH?</vt:lpstr>
      <vt:lpstr>Characteristics of </vt:lpstr>
      <vt:lpstr>Why Does the PWEH Stay?</vt:lpstr>
      <vt:lpstr>PowerPoint Presentation</vt:lpstr>
      <vt:lpstr>PowerPoint Presentation</vt:lpstr>
      <vt:lpstr>Children and Domestic Violence</vt:lpstr>
      <vt:lpstr>911 Call (Neighbor)</vt:lpstr>
      <vt:lpstr>Dangers to Children</vt:lpstr>
      <vt:lpstr>Impact on Children</vt:lpstr>
      <vt:lpstr>Effects on Children</vt:lpstr>
      <vt:lpstr>Domestic Violence Facts</vt:lpstr>
      <vt:lpstr>Risk Factors of Child Abuse</vt:lpstr>
      <vt:lpstr>Warning Signs of Abuse in Children</vt:lpstr>
      <vt:lpstr>ACTIVITY</vt:lpstr>
      <vt:lpstr>Childhood Trauma</vt:lpstr>
      <vt:lpstr>PowerPoint Presentation</vt:lpstr>
      <vt:lpstr>Childhood Trauma</vt:lpstr>
      <vt:lpstr>Adverse Childhood Experiences (ACES)</vt:lpstr>
      <vt:lpstr>PowerPoint Presentation</vt:lpstr>
      <vt:lpstr>ACEs are Unique</vt:lpstr>
      <vt:lpstr>What Children Need to Know</vt:lpstr>
      <vt:lpstr>Child Witnesses to Domestic Violence Children on the Scene </vt:lpstr>
      <vt:lpstr>PowerPoint Presentation</vt:lpstr>
      <vt:lpstr>Determine and report child abuse and neglect</vt:lpstr>
      <vt:lpstr>Ensure Children’s Safety</vt:lpstr>
      <vt:lpstr>Mandated Reporting</vt:lpstr>
      <vt:lpstr>How Professionals can Help</vt:lpstr>
      <vt:lpstr>What CAN  A PWEH Do?</vt:lpstr>
      <vt:lpstr>You CAN Make a Difference</vt:lpstr>
      <vt:lpstr>Questions and Discussions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In Fear:   The Effects of Domestic Violence on Children</dc:title>
  <dc:creator>Hassebrock, Michelle</dc:creator>
  <cp:lastModifiedBy>Hassebrock, Michelle</cp:lastModifiedBy>
  <cp:revision>4</cp:revision>
  <dcterms:created xsi:type="dcterms:W3CDTF">2022-08-31T16:48:18Z</dcterms:created>
  <dcterms:modified xsi:type="dcterms:W3CDTF">2022-08-31T17:19:59Z</dcterms:modified>
</cp:coreProperties>
</file>